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16.jpg" ContentType="image/jpeg"/>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65" r:id="rId2"/>
    <p:sldId id="257" r:id="rId3"/>
    <p:sldId id="268" r:id="rId4"/>
    <p:sldId id="261" r:id="rId5"/>
    <p:sldId id="270" r:id="rId6"/>
    <p:sldId id="272" r:id="rId7"/>
    <p:sldId id="271" r:id="rId8"/>
    <p:sldId id="269"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478C97-3631-1408-C31B-24F91FC5403C}" v="556" dt="2024-03-22T10:57:51.3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6745" autoAdjust="0"/>
  </p:normalViewPr>
  <p:slideViewPr>
    <p:cSldViewPr>
      <p:cViewPr varScale="1">
        <p:scale>
          <a:sx n="57" d="100"/>
          <a:sy n="57" d="100"/>
        </p:scale>
        <p:origin x="2194"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09F044-38D9-4B9A-9A24-4EA0D210D021}" type="datetimeFigureOut">
              <a:rPr lang="en-GB" smtClean="0"/>
              <a:t>22/03/2024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5A59FD-12E8-4C31-A532-AEBFFC04F615}" type="slidenum">
              <a:rPr lang="en-GB" smtClean="0"/>
              <a:t>‹#›</a:t>
            </a:fld>
            <a:endParaRPr lang="en-GB"/>
          </a:p>
        </p:txBody>
      </p:sp>
    </p:spTree>
    <p:extLst>
      <p:ext uri="{BB962C8B-B14F-4D97-AF65-F5344CB8AC3E}">
        <p14:creationId xmlns:p14="http://schemas.microsoft.com/office/powerpoint/2010/main" val="2746974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may have heard of projects such as The 100k</a:t>
            </a:r>
            <a:r>
              <a:rPr lang="en-GB" baseline="0" dirty="0"/>
              <a:t> Genomes Project, which was a pilot for the work that is now underway. </a:t>
            </a:r>
          </a:p>
          <a:p>
            <a:endParaRPr lang="en-GB" baseline="0" dirty="0"/>
          </a:p>
          <a:p>
            <a:r>
              <a:rPr lang="en-GB" baseline="0" dirty="0"/>
              <a:t>Through this previous work, and through bio banking, and lots of data/technology, we have been able to develop a Genomics Medicine Service within the UK whereby we are able to offer Genomic testing in Cancer. </a:t>
            </a:r>
          </a:p>
          <a:p>
            <a:endParaRPr lang="en-GB" baseline="0" dirty="0"/>
          </a:p>
          <a:p>
            <a:r>
              <a:rPr lang="en-GB" baseline="0" dirty="0"/>
              <a:t>Currently this testing is available to all Paediatric Cancer patients (up to the age of 25yrs), and select disease groups within Adult Cancer.</a:t>
            </a:r>
            <a:endParaRPr lang="en-GB" dirty="0"/>
          </a:p>
          <a:p>
            <a:endParaRPr lang="en-GB" dirty="0"/>
          </a:p>
          <a:p>
            <a:r>
              <a:rPr lang="en-GB" dirty="0"/>
              <a:t>Our driver for this work stems from the NHS LTP and to deliver the National</a:t>
            </a:r>
            <a:r>
              <a:rPr lang="en-GB" baseline="0" dirty="0"/>
              <a:t> Genomic Strategy which was released in Oct 2022 - The strategy essentially aims to continue to improve our Genomics services with the UK, and continue mainstreaming it in to routine practice. </a:t>
            </a:r>
          </a:p>
          <a:p>
            <a:endParaRPr lang="en-GB" baseline="0"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A1D3BC-BF4E-4497-9C85-C230D34537C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6409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92500" lnSpcReduction="20000"/>
          </a:bodyPr>
          <a:lstStyle/>
          <a:p>
            <a:r>
              <a:rPr lang="en-GB" i="0" dirty="0"/>
              <a:t>The future of genomic</a:t>
            </a:r>
            <a:r>
              <a:rPr lang="en-GB" i="0" baseline="0" dirty="0"/>
              <a:t> medicine, is to provide actionable information.</a:t>
            </a:r>
          </a:p>
          <a:p>
            <a:endParaRPr lang="en-GB" i="0" dirty="0"/>
          </a:p>
          <a:p>
            <a:r>
              <a:rPr lang="en-GB" i="0" dirty="0"/>
              <a:t>Early analysis shows (</a:t>
            </a:r>
            <a:r>
              <a:rPr lang="en-GB" i="1" dirty="0"/>
              <a:t>65% of) </a:t>
            </a:r>
            <a:r>
              <a:rPr lang="en-GB" i="0" dirty="0"/>
              <a:t>reports identify actionable genes – which enables/leads</a:t>
            </a:r>
            <a:r>
              <a:rPr lang="en-GB" i="0" baseline="0" dirty="0"/>
              <a:t> to </a:t>
            </a:r>
            <a:r>
              <a:rPr lang="en-GB" i="0" dirty="0"/>
              <a:t>personalised medicine.</a:t>
            </a:r>
          </a:p>
          <a:p>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As</a:t>
            </a:r>
            <a:r>
              <a:rPr lang="en-GB" baseline="0" dirty="0"/>
              <a:t> we have discussed, t</a:t>
            </a:r>
            <a:r>
              <a:rPr lang="en-GB" dirty="0"/>
              <a:t>his work will aid</a:t>
            </a:r>
            <a:r>
              <a:rPr lang="en-GB" baseline="0" dirty="0"/>
              <a:t> in</a:t>
            </a:r>
            <a:r>
              <a:rPr lang="en-GB" dirty="0"/>
              <a:t> the diagnosis</a:t>
            </a:r>
            <a:r>
              <a:rPr lang="en-GB" baseline="0" dirty="0"/>
              <a:t> and prognosis for our patients. And it provides extra diagnostic reach through identifying specific structural variants, copy number variants etc. Data which is invaluable in furthering our understanding of disease.</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Findings have also opened up eligibility for patients to enter further clinical trials. This may</a:t>
            </a:r>
            <a:r>
              <a:rPr lang="en-GB" baseline="0" dirty="0"/>
              <a:t> drive more research in to specific areas. (e.g. Brain Matrix)</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We test both the somatic and the germline, so that we can determine if a variant is specific to the cancer, or if it is inherited. </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dirty="0"/>
              <a:t>Tumour disposition genes also found in germline analysis.</a:t>
            </a:r>
            <a:r>
              <a:rPr lang="en-GB" baseline="0" dirty="0"/>
              <a:t> This e</a:t>
            </a:r>
            <a:r>
              <a:rPr lang="en-GB" dirty="0"/>
              <a:t>nables a preventative</a:t>
            </a:r>
            <a:r>
              <a:rPr lang="en-GB" baseline="0" dirty="0"/>
              <a:t> approach if a germline variant is identified – wider family testing, screening, preventative surgeries etc. </a:t>
            </a:r>
            <a:endParaRPr lang="en-GB" dirty="0"/>
          </a:p>
          <a:p>
            <a:endParaRPr lang="en-GB" dirty="0"/>
          </a:p>
          <a:p>
            <a:r>
              <a:rPr lang="en-GB" dirty="0"/>
              <a:t>The</a:t>
            </a:r>
            <a:r>
              <a:rPr lang="en-GB" baseline="0" dirty="0"/>
              <a:t> data that we will gather from this testing, will hopefully provide clinical utility, enabling further progress in the future, by studying the genome and understanding its applications in practice. </a:t>
            </a:r>
          </a:p>
          <a:p>
            <a:endParaRPr lang="en-GB" baseline="0" dirty="0"/>
          </a:p>
          <a:p>
            <a:r>
              <a:rPr lang="en-GB" baseline="0" dirty="0"/>
              <a:t>(We are currently offering Genomic testing in Rare diseases which is proving to be hugely beneficial, adult cancers (Haem, Lung, Breast), Lynch Syndrome, and other transformation projects to drive this work, mainstream it, and enable this testing to benefit patient diagnosis, treatment and outcomes.)</a:t>
            </a:r>
          </a:p>
          <a:p>
            <a:endParaRPr lang="en-GB" baseline="0" dirty="0"/>
          </a:p>
          <a:p>
            <a:endParaRPr dirty="0"/>
          </a:p>
        </p:txBody>
      </p:sp>
    </p:spTree>
    <p:extLst>
      <p:ext uri="{BB962C8B-B14F-4D97-AF65-F5344CB8AC3E}">
        <p14:creationId xmlns:p14="http://schemas.microsoft.com/office/powerpoint/2010/main" val="2789825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1200" dirty="0"/>
              <a:t>Eligibility &amp; Key points:</a:t>
            </a:r>
          </a:p>
          <a:p>
            <a:pPr marL="285750" indent="-285750">
              <a:buFont typeface="Arial" panose="020B0604020202020204" pitchFamily="34" charset="0"/>
              <a:buChar char="•"/>
            </a:pPr>
            <a:r>
              <a:rPr lang="en-GB" sz="1200" dirty="0" err="1"/>
              <a:t>Hodgkins</a:t>
            </a:r>
            <a:r>
              <a:rPr lang="en-GB" sz="1200" dirty="0"/>
              <a:t>/Non-</a:t>
            </a:r>
            <a:r>
              <a:rPr lang="en-GB" sz="1200" dirty="0" err="1"/>
              <a:t>Hodgkins</a:t>
            </a:r>
            <a:r>
              <a:rPr lang="en-GB" sz="1200" dirty="0"/>
              <a:t> patients – therefore as soon as there is a suspicion</a:t>
            </a:r>
            <a:r>
              <a:rPr lang="en-GB" sz="1200" baseline="0" dirty="0"/>
              <a:t> of Lymphoma a sample should be taken</a:t>
            </a:r>
          </a:p>
          <a:p>
            <a:pPr marL="285750" indent="-285750">
              <a:buFont typeface="Arial" panose="020B0604020202020204" pitchFamily="34" charset="0"/>
              <a:buChar char="•"/>
            </a:pPr>
            <a:r>
              <a:rPr lang="en-GB" sz="1200" baseline="0" dirty="0"/>
              <a:t>This is an additional diagnostic test which we are able to offer, alongside </a:t>
            </a:r>
            <a:r>
              <a:rPr lang="en-GB" sz="1200" baseline="0" dirty="0" err="1"/>
              <a:t>SoC</a:t>
            </a:r>
            <a:r>
              <a:rPr lang="en-GB" sz="1200" baseline="0" dirty="0"/>
              <a:t> testing (maybe in the future this WGS test will replace some of the </a:t>
            </a:r>
            <a:r>
              <a:rPr lang="en-GB" sz="1200" baseline="0" dirty="0" err="1"/>
              <a:t>SoC</a:t>
            </a:r>
            <a:r>
              <a:rPr lang="en-GB" sz="1200" baseline="0" dirty="0"/>
              <a:t> tests, as it will be come an umbrella test which will include all of the sample information and more!)</a:t>
            </a:r>
            <a:endParaRPr lang="en-GB" sz="1200" dirty="0"/>
          </a:p>
          <a:p>
            <a:pPr marL="285750" indent="-285750">
              <a:buFont typeface="Arial" panose="020B0604020202020204" pitchFamily="34" charset="0"/>
              <a:buChar char="•"/>
            </a:pPr>
            <a:r>
              <a:rPr lang="en-GB" sz="1200" b="1" dirty="0" err="1"/>
              <a:t>SoC</a:t>
            </a:r>
            <a:r>
              <a:rPr lang="en-GB" sz="1200" b="1" dirty="0"/>
              <a:t> testing is the priority</a:t>
            </a:r>
            <a:r>
              <a:rPr lang="en-GB" sz="1200" baseline="0" dirty="0"/>
              <a:t>, WGS testing will NOT delay standard diagnosis timelines, and if the material taken for diagnosis is not viable, the extra core taken for WGS will be used.</a:t>
            </a:r>
            <a:endParaRPr lang="en-GB" sz="1200" dirty="0"/>
          </a:p>
          <a:p>
            <a:pPr marL="285750" indent="-285750">
              <a:buFont typeface="Arial" panose="020B0604020202020204" pitchFamily="34" charset="0"/>
              <a:buChar char="•"/>
            </a:pPr>
            <a:r>
              <a:rPr lang="en-GB" sz="1200" dirty="0"/>
              <a:t>New practice to obtain an</a:t>
            </a:r>
            <a:r>
              <a:rPr lang="en-GB" sz="1200" baseline="0" dirty="0"/>
              <a:t> additional core biopsy for WGS (this can also be used for </a:t>
            </a:r>
            <a:r>
              <a:rPr lang="en-GB" sz="1200" baseline="0" dirty="0" err="1"/>
              <a:t>biobanking</a:t>
            </a:r>
            <a:r>
              <a:rPr lang="en-GB" sz="1200" baseline="0" dirty="0"/>
              <a:t> such as Tissue Bank, as the sample is big enough for both)</a:t>
            </a:r>
            <a:endParaRPr lang="en-GB" sz="1200" dirty="0"/>
          </a:p>
          <a:p>
            <a:pPr marL="285750" indent="-285750">
              <a:buFont typeface="Arial" panose="020B0604020202020204" pitchFamily="34" charset="0"/>
              <a:buChar char="•"/>
            </a:pPr>
            <a:r>
              <a:rPr lang="en-GB" sz="1200" dirty="0"/>
              <a:t>Tissue viability and availability will be established in an MDT (with</a:t>
            </a:r>
            <a:r>
              <a:rPr lang="en-GB" sz="1200" baseline="0" dirty="0"/>
              <a:t> pathologist)</a:t>
            </a:r>
            <a:endParaRPr lang="en-GB" sz="1200" dirty="0"/>
          </a:p>
          <a:p>
            <a:pPr marL="285750" indent="-285750">
              <a:buFont typeface="Arial" panose="020B0604020202020204" pitchFamily="34" charset="0"/>
              <a:buChar char="•"/>
            </a:pPr>
            <a:r>
              <a:rPr lang="en-GB" sz="1200" dirty="0"/>
              <a:t>Once we know the tissue meets</a:t>
            </a:r>
            <a:r>
              <a:rPr lang="en-GB" sz="1200" baseline="0" dirty="0"/>
              <a:t> the criteria, tumour content, necrosis, availability etc. CNS’s/Claire B will give info sheets and do WGS paperwork; </a:t>
            </a:r>
            <a:r>
              <a:rPr lang="en-GB" sz="1200" baseline="0" dirty="0" err="1"/>
              <a:t>RoD</a:t>
            </a:r>
            <a:r>
              <a:rPr lang="en-GB" sz="1200" baseline="0" dirty="0"/>
              <a:t> for consent, and TOF test request etc.</a:t>
            </a:r>
          </a:p>
          <a:p>
            <a:pPr marL="285750" indent="-285750">
              <a:buFont typeface="Arial" panose="020B0604020202020204" pitchFamily="34" charset="0"/>
              <a:buChar char="•"/>
            </a:pPr>
            <a:endParaRPr lang="en-GB" sz="1200" baseline="0" dirty="0"/>
          </a:p>
          <a:p>
            <a:pPr marL="0" indent="0">
              <a:buFont typeface="Arial" panose="020B0604020202020204" pitchFamily="34" charset="0"/>
              <a:buNone/>
            </a:pPr>
            <a:r>
              <a:rPr lang="en-GB" sz="1200" baseline="0" dirty="0"/>
              <a:t>The main thing to note here – is that the new standard of care practice is to obtain sufficient material for WGS testing. Once the diagnostics have been carried out, if there is sufficient material, and consent is in place, this testing can go ahead. </a:t>
            </a:r>
          </a:p>
          <a:p>
            <a:pPr marL="0" indent="0">
              <a:buFont typeface="Arial" panose="020B0604020202020204" pitchFamily="34" charset="0"/>
              <a:buNone/>
            </a:pPr>
            <a:r>
              <a:rPr lang="en-GB" sz="1200" baseline="0" dirty="0"/>
              <a:t>The test can be mentioned at diagnostic biopsy but this is not mandatory, what you can say is ‘we will take the standard diagnostic biopsies, and if there is sufficient material left, you may be eligible for genomic testing which looks more widely at your disease, the clinical team will discuss this more with you later’. The patient </a:t>
            </a:r>
            <a:r>
              <a:rPr lang="en-GB" sz="1200" b="1" u="sng" baseline="0" dirty="0"/>
              <a:t>does not</a:t>
            </a:r>
            <a:r>
              <a:rPr lang="en-GB" sz="1200" b="1" u="none" baseline="0" dirty="0"/>
              <a:t> </a:t>
            </a:r>
            <a:r>
              <a:rPr lang="en-GB" sz="1200" baseline="0" dirty="0"/>
              <a:t>need to consent upfront.</a:t>
            </a:r>
            <a:endParaRPr lang="en-GB" sz="1200" dirty="0"/>
          </a:p>
          <a:p>
            <a:pPr marL="171450" indent="-171450">
              <a:lnSpc>
                <a:spcPct val="80000"/>
              </a:lnSpc>
              <a:buFont typeface="Arial" panose="020B0604020202020204" pitchFamily="34" charset="0"/>
              <a:buChar char="•"/>
            </a:pPr>
            <a:endParaRPr lang="en-GB" sz="1200" dirty="0"/>
          </a:p>
        </p:txBody>
      </p:sp>
      <p:sp>
        <p:nvSpPr>
          <p:cNvPr id="4" name="Slide Number Placeholder 3"/>
          <p:cNvSpPr>
            <a:spLocks noGrp="1"/>
          </p:cNvSpPr>
          <p:nvPr>
            <p:ph type="sldNum" sz="quarter" idx="5"/>
          </p:nvPr>
        </p:nvSpPr>
        <p:spPr/>
        <p:txBody>
          <a:bodyPr/>
          <a:lstStyle/>
          <a:p>
            <a:fld id="{FDEB1E57-6B6B-44DB-86A9-D17DCB410298}" type="slidenum">
              <a:rPr lang="en-GB" smtClean="0"/>
              <a:t>4</a:t>
            </a:fld>
            <a:endParaRPr lang="en-GB"/>
          </a:p>
        </p:txBody>
      </p:sp>
    </p:spTree>
    <p:extLst>
      <p:ext uri="{BB962C8B-B14F-4D97-AF65-F5344CB8AC3E}">
        <p14:creationId xmlns:p14="http://schemas.microsoft.com/office/powerpoint/2010/main" val="1644169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lnSpc>
                <a:spcPct val="80000"/>
              </a:lnSpc>
              <a:buFont typeface="Arial" panose="020B0604020202020204" pitchFamily="34" charset="0"/>
              <a:buNone/>
            </a:pPr>
            <a:r>
              <a:rPr lang="en-GB" sz="1200" baseline="0" dirty="0"/>
              <a:t>Green sticker, clearly identifiable. Instructions on sticker to guide how/where to send the sample. </a:t>
            </a:r>
          </a:p>
          <a:p>
            <a:pPr marL="0" indent="0">
              <a:lnSpc>
                <a:spcPct val="80000"/>
              </a:lnSpc>
              <a:buFont typeface="Arial" panose="020B0604020202020204" pitchFamily="34" charset="0"/>
              <a:buNone/>
            </a:pPr>
            <a:r>
              <a:rPr lang="en-GB" sz="1200" baseline="0" dirty="0"/>
              <a:t>NEEDS TO GO URGENTLY (as soon as it is taken) via the porter, to the ESL lab. This is where it will be ‘snap frozen’ and stored.</a:t>
            </a:r>
          </a:p>
          <a:p>
            <a:pPr marL="0" indent="0">
              <a:lnSpc>
                <a:spcPct val="80000"/>
              </a:lnSpc>
              <a:buFont typeface="Arial" panose="020B0604020202020204" pitchFamily="34" charset="0"/>
              <a:buNone/>
            </a:pPr>
            <a:endParaRPr lang="en-GB" sz="1200" baseline="0" dirty="0"/>
          </a:p>
          <a:p>
            <a:pPr marL="0" indent="0">
              <a:lnSpc>
                <a:spcPct val="80000"/>
              </a:lnSpc>
              <a:buFont typeface="Arial" panose="020B0604020202020204" pitchFamily="34" charset="0"/>
              <a:buNone/>
            </a:pPr>
            <a:r>
              <a:rPr lang="en-GB" sz="1200" baseline="0" dirty="0"/>
              <a:t>The ‘how to’ guide in the pack, guides the clinic staff/radiologist on how to send the sample to the ESL lab </a:t>
            </a:r>
            <a:r>
              <a:rPr lang="en-GB" sz="1200" baseline="0" dirty="0" err="1"/>
              <a:t>urgenty</a:t>
            </a:r>
            <a:r>
              <a:rPr lang="en-GB" sz="1200" baseline="0" dirty="0"/>
              <a:t>.</a:t>
            </a:r>
          </a:p>
        </p:txBody>
      </p:sp>
      <p:sp>
        <p:nvSpPr>
          <p:cNvPr id="4" name="Slide Number Placeholder 3"/>
          <p:cNvSpPr>
            <a:spLocks noGrp="1"/>
          </p:cNvSpPr>
          <p:nvPr>
            <p:ph type="sldNum" sz="quarter" idx="5"/>
          </p:nvPr>
        </p:nvSpPr>
        <p:spPr/>
        <p:txBody>
          <a:bodyPr/>
          <a:lstStyle/>
          <a:p>
            <a:fld id="{FDEB1E57-6B6B-44DB-86A9-D17DCB410298}" type="slidenum">
              <a:rPr lang="en-GB" smtClean="0"/>
              <a:t>5</a:t>
            </a:fld>
            <a:endParaRPr lang="en-GB"/>
          </a:p>
        </p:txBody>
      </p:sp>
    </p:spTree>
    <p:extLst>
      <p:ext uri="{BB962C8B-B14F-4D97-AF65-F5344CB8AC3E}">
        <p14:creationId xmlns:p14="http://schemas.microsoft.com/office/powerpoint/2010/main" val="1644169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SOP is </a:t>
            </a:r>
            <a:r>
              <a:rPr lang="en-GB" i="1" dirty="0"/>
              <a:t>now live – and is available on the DMS.</a:t>
            </a:r>
            <a:endParaRPr lang="en-GB" dirty="0"/>
          </a:p>
        </p:txBody>
      </p:sp>
      <p:sp>
        <p:nvSpPr>
          <p:cNvPr id="4" name="Slide Number Placeholder 3"/>
          <p:cNvSpPr>
            <a:spLocks noGrp="1"/>
          </p:cNvSpPr>
          <p:nvPr>
            <p:ph type="sldNum" sz="quarter" idx="5"/>
          </p:nvPr>
        </p:nvSpPr>
        <p:spPr/>
        <p:txBody>
          <a:bodyPr/>
          <a:lstStyle/>
          <a:p>
            <a:fld id="{455A59FD-12E8-4C31-A532-AEBFFC04F615}" type="slidenum">
              <a:rPr lang="en-GB" smtClean="0"/>
              <a:t>7</a:t>
            </a:fld>
            <a:endParaRPr lang="en-GB"/>
          </a:p>
        </p:txBody>
      </p:sp>
    </p:spTree>
    <p:extLst>
      <p:ext uri="{BB962C8B-B14F-4D97-AF65-F5344CB8AC3E}">
        <p14:creationId xmlns:p14="http://schemas.microsoft.com/office/powerpoint/2010/main" val="52752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80000"/>
              </a:lnSpc>
              <a:spcBef>
                <a:spcPts val="0"/>
              </a:spcBef>
              <a:spcAft>
                <a:spcPts val="0"/>
              </a:spcAft>
              <a:buClrTx/>
              <a:buSzTx/>
              <a:buFont typeface="Arial" panose="020B0604020202020204" pitchFamily="34" charset="0"/>
              <a:buNone/>
              <a:tabLst/>
              <a:defRPr/>
            </a:pPr>
            <a:r>
              <a:rPr lang="en-US" sz="1200" dirty="0"/>
              <a:t>There are lots of additional resources available if you wish to further your understanding of genomics.</a:t>
            </a:r>
          </a:p>
          <a:p>
            <a:pPr marL="0" marR="0" lvl="0" indent="0" algn="l" defTabSz="914400" rtl="0" eaLnBrk="1" fontAlgn="auto" latinLnBrk="0" hangingPunct="1">
              <a:lnSpc>
                <a:spcPct val="80000"/>
              </a:lnSpc>
              <a:spcBef>
                <a:spcPts val="0"/>
              </a:spcBef>
              <a:spcAft>
                <a:spcPts val="0"/>
              </a:spcAft>
              <a:buClrTx/>
              <a:buSzTx/>
              <a:buFont typeface="Arial" panose="020B0604020202020204" pitchFamily="34" charset="0"/>
              <a:buNone/>
              <a:tabLst/>
              <a:defRPr/>
            </a:pPr>
            <a:endParaRPr lang="en-US" sz="1200" dirty="0"/>
          </a:p>
          <a:p>
            <a:pPr marL="0" marR="0" lvl="0" indent="0" algn="l" defTabSz="914400" rtl="0" eaLnBrk="1" fontAlgn="auto" latinLnBrk="0" hangingPunct="1">
              <a:lnSpc>
                <a:spcPct val="80000"/>
              </a:lnSpc>
              <a:spcBef>
                <a:spcPts val="0"/>
              </a:spcBef>
              <a:spcAft>
                <a:spcPts val="0"/>
              </a:spcAft>
              <a:buClrTx/>
              <a:buSzTx/>
              <a:buFont typeface="Arial" panose="020B0604020202020204" pitchFamily="34" charset="0"/>
              <a:buNone/>
              <a:tabLst/>
              <a:defRPr/>
            </a:pPr>
            <a:r>
              <a:rPr lang="en-US" sz="1200" dirty="0"/>
              <a:t>The links on this page all take you to the pages detailed:</a:t>
            </a:r>
          </a:p>
          <a:p>
            <a:pPr marL="171450" marR="0" lvl="0" indent="-171450" algn="l" defTabSz="914400" rtl="0" eaLnBrk="1" fontAlgn="auto" latinLnBrk="0" hangingPunct="1">
              <a:lnSpc>
                <a:spcPct val="80000"/>
              </a:lnSpc>
              <a:spcBef>
                <a:spcPts val="0"/>
              </a:spcBef>
              <a:spcAft>
                <a:spcPts val="0"/>
              </a:spcAft>
              <a:buClrTx/>
              <a:buSzTx/>
              <a:buFont typeface="Arial" panose="020B0604020202020204" pitchFamily="34" charset="0"/>
              <a:buChar char="•"/>
              <a:tabLst/>
              <a:defRPr/>
            </a:pPr>
            <a:r>
              <a:rPr lang="en-US" sz="1200" dirty="0"/>
              <a:t>National resources developed by HEE and Genomics Education </a:t>
            </a:r>
            <a:r>
              <a:rPr lang="en-US" sz="1200" dirty="0" err="1"/>
              <a:t>Programme</a:t>
            </a:r>
            <a:endParaRPr lang="en-US" sz="1200" dirty="0"/>
          </a:p>
          <a:p>
            <a:pPr marL="171450" marR="0" lvl="0" indent="-171450" algn="l" defTabSz="914400" rtl="0" eaLnBrk="1" fontAlgn="auto" latinLnBrk="0" hangingPunct="1">
              <a:lnSpc>
                <a:spcPct val="80000"/>
              </a:lnSpc>
              <a:spcBef>
                <a:spcPts val="0"/>
              </a:spcBef>
              <a:spcAft>
                <a:spcPts val="0"/>
              </a:spcAft>
              <a:buClrTx/>
              <a:buSzTx/>
              <a:buFont typeface="Arial" panose="020B0604020202020204" pitchFamily="34" charset="0"/>
              <a:buChar char="•"/>
              <a:tabLst/>
              <a:defRPr/>
            </a:pPr>
            <a:r>
              <a:rPr lang="en-US" sz="1200" dirty="0"/>
              <a:t>Web-pages with detailed information about requesting WGS and discussing the research library</a:t>
            </a:r>
          </a:p>
          <a:p>
            <a:pPr marL="171450" marR="0" lvl="0" indent="-171450" algn="l" defTabSz="914400" rtl="0" eaLnBrk="1" fontAlgn="auto" latinLnBrk="0" hangingPunct="1">
              <a:lnSpc>
                <a:spcPct val="80000"/>
              </a:lnSpc>
              <a:spcBef>
                <a:spcPts val="0"/>
              </a:spcBef>
              <a:spcAft>
                <a:spcPts val="0"/>
              </a:spcAft>
              <a:buClrTx/>
              <a:buSzTx/>
              <a:buFont typeface="Arial" panose="020B0604020202020204" pitchFamily="34" charset="0"/>
              <a:buChar char="•"/>
              <a:tabLst/>
              <a:defRPr/>
            </a:pPr>
            <a:r>
              <a:rPr lang="en-US" sz="1200" dirty="0"/>
              <a:t>At-a-glance guides: one page, to be used as an aide-memoire with key points about requesting WGS for Cancer</a:t>
            </a:r>
          </a:p>
          <a:p>
            <a:pPr marL="171450" marR="0" lvl="0" indent="-171450" algn="l" defTabSz="914400" rtl="0" eaLnBrk="1" fontAlgn="auto" latinLnBrk="0" hangingPunct="1">
              <a:lnSpc>
                <a:spcPct val="80000"/>
              </a:lnSpc>
              <a:spcBef>
                <a:spcPts val="0"/>
              </a:spcBef>
              <a:spcAft>
                <a:spcPts val="0"/>
              </a:spcAft>
              <a:buClrTx/>
              <a:buSzTx/>
              <a:buFont typeface="Arial" panose="020B0604020202020204" pitchFamily="34" charset="0"/>
              <a:buChar char="•"/>
              <a:tabLst/>
              <a:defRPr/>
            </a:pPr>
            <a:r>
              <a:rPr lang="en-US" sz="1200" dirty="0"/>
              <a:t>Ge-notes – in the clinic, and knowledge hub</a:t>
            </a:r>
          </a:p>
          <a:p>
            <a:pPr marL="171450" marR="0" lvl="0" indent="-171450" algn="l" defTabSz="914400" rtl="0" eaLnBrk="1" fontAlgn="auto" latinLnBrk="0" hangingPunct="1">
              <a:lnSpc>
                <a:spcPct val="80000"/>
              </a:lnSpc>
              <a:spcBef>
                <a:spcPts val="0"/>
              </a:spcBef>
              <a:spcAft>
                <a:spcPts val="0"/>
              </a:spcAft>
              <a:buClrTx/>
              <a:buSzTx/>
              <a:buFont typeface="Arial" panose="020B0604020202020204" pitchFamily="34" charset="0"/>
              <a:buChar char="•"/>
              <a:tabLst/>
              <a:defRPr/>
            </a:pPr>
            <a:r>
              <a:rPr lang="en-US" sz="1200" dirty="0"/>
              <a:t>Suite of short courses (20-30 mins in length each) in development - first 3 courses (including one about the NGRL) </a:t>
            </a:r>
            <a:endParaRPr lang="en-GB" sz="1200" dirty="0"/>
          </a:p>
        </p:txBody>
      </p:sp>
      <p:sp>
        <p:nvSpPr>
          <p:cNvPr id="4" name="Slide Number Placeholder 3"/>
          <p:cNvSpPr>
            <a:spLocks noGrp="1"/>
          </p:cNvSpPr>
          <p:nvPr>
            <p:ph type="sldNum" sz="quarter" idx="5"/>
          </p:nvPr>
        </p:nvSpPr>
        <p:spPr/>
        <p:txBody>
          <a:bodyPr/>
          <a:lstStyle/>
          <a:p>
            <a:fld id="{FDEB1E57-6B6B-44DB-86A9-D17DCB410298}" type="slidenum">
              <a:rPr lang="en-GB" smtClean="0"/>
              <a:t>8</a:t>
            </a:fld>
            <a:endParaRPr lang="en-GB"/>
          </a:p>
        </p:txBody>
      </p:sp>
    </p:spTree>
    <p:extLst>
      <p:ext uri="{BB962C8B-B14F-4D97-AF65-F5344CB8AC3E}">
        <p14:creationId xmlns:p14="http://schemas.microsoft.com/office/powerpoint/2010/main" val="16441692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00A5AC2-8191-45D0-AD86-6647762E9B31}" type="datetimeFigureOut">
              <a:rPr lang="en-GB" smtClean="0"/>
              <a:t>22/03/2024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EF31E3-3535-46F6-B82F-D4FD4A6BBB8F}" type="slidenum">
              <a:rPr lang="en-GB" smtClean="0"/>
              <a:t>‹#›</a:t>
            </a:fld>
            <a:endParaRPr lang="en-GB"/>
          </a:p>
        </p:txBody>
      </p:sp>
    </p:spTree>
    <p:extLst>
      <p:ext uri="{BB962C8B-B14F-4D97-AF65-F5344CB8AC3E}">
        <p14:creationId xmlns:p14="http://schemas.microsoft.com/office/powerpoint/2010/main" val="540638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00A5AC2-8191-45D0-AD86-6647762E9B31}" type="datetimeFigureOut">
              <a:rPr lang="en-GB" smtClean="0"/>
              <a:t>22/03/2024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EF31E3-3535-46F6-B82F-D4FD4A6BBB8F}" type="slidenum">
              <a:rPr lang="en-GB" smtClean="0"/>
              <a:t>‹#›</a:t>
            </a:fld>
            <a:endParaRPr lang="en-GB"/>
          </a:p>
        </p:txBody>
      </p:sp>
    </p:spTree>
    <p:extLst>
      <p:ext uri="{BB962C8B-B14F-4D97-AF65-F5344CB8AC3E}">
        <p14:creationId xmlns:p14="http://schemas.microsoft.com/office/powerpoint/2010/main" val="2119211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00A5AC2-8191-45D0-AD86-6647762E9B31}" type="datetimeFigureOut">
              <a:rPr lang="en-GB" smtClean="0"/>
              <a:t>22/03/2024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EF31E3-3535-46F6-B82F-D4FD4A6BBB8F}" type="slidenum">
              <a:rPr lang="en-GB" smtClean="0"/>
              <a:t>‹#›</a:t>
            </a:fld>
            <a:endParaRPr lang="en-GB"/>
          </a:p>
        </p:txBody>
      </p:sp>
    </p:spTree>
    <p:extLst>
      <p:ext uri="{BB962C8B-B14F-4D97-AF65-F5344CB8AC3E}">
        <p14:creationId xmlns:p14="http://schemas.microsoft.com/office/powerpoint/2010/main" val="1205586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0350" y="238132"/>
            <a:ext cx="6953250" cy="620549"/>
          </a:xfrm>
        </p:spPr>
        <p:txBody>
          <a:bodyPr anchor="t">
            <a:noAutofit/>
          </a:bodyPr>
          <a:lstStyle>
            <a:lvl1pPr>
              <a:defRPr sz="2250" b="1">
                <a:solidFill>
                  <a:schemeClr val="accent1"/>
                </a:solidFill>
              </a:defRPr>
            </a:lvl1pPr>
          </a:lstStyle>
          <a:p>
            <a:r>
              <a:rPr lang="en-US"/>
              <a:t>Click to edit Master title style</a:t>
            </a:r>
            <a:endParaRPr lang="en-US" dirty="0"/>
          </a:p>
        </p:txBody>
      </p:sp>
      <p:sp>
        <p:nvSpPr>
          <p:cNvPr id="3" name="Content Placeholder 2"/>
          <p:cNvSpPr>
            <a:spLocks noGrp="1"/>
          </p:cNvSpPr>
          <p:nvPr>
            <p:ph idx="1"/>
          </p:nvPr>
        </p:nvSpPr>
        <p:spPr>
          <a:xfrm>
            <a:off x="257175" y="1373224"/>
            <a:ext cx="8569326" cy="4856127"/>
          </a:xfrm>
        </p:spPr>
        <p:txBody>
          <a:bodyPr/>
          <a:lstStyle>
            <a:lvl1pPr>
              <a:buClr>
                <a:srgbClr val="33CCCC"/>
              </a:buClr>
              <a:defRPr/>
            </a:lvl1pPr>
            <a:lvl2pPr>
              <a:buClr>
                <a:srgbClr val="33CCCC"/>
              </a:buClr>
              <a:defRPr/>
            </a:lvl2pPr>
            <a:lvl3pPr>
              <a:buClr>
                <a:srgbClr val="33CCCC"/>
              </a:buClr>
              <a:defRPr/>
            </a:lvl3pPr>
            <a:lvl4pPr>
              <a:buClr>
                <a:srgbClr val="33CCCC"/>
              </a:buClr>
              <a:defRPr/>
            </a:lvl4pPr>
            <a:lvl5pPr>
              <a:buClr>
                <a:srgbClr val="33CCCC"/>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11" name="Text Placeholder 10"/>
          <p:cNvSpPr>
            <a:spLocks noGrp="1"/>
          </p:cNvSpPr>
          <p:nvPr>
            <p:ph type="body" sz="quarter" idx="13" hasCustomPrompt="1"/>
          </p:nvPr>
        </p:nvSpPr>
        <p:spPr>
          <a:xfrm>
            <a:off x="257178" y="816883"/>
            <a:ext cx="6959813" cy="556347"/>
          </a:xfrm>
        </p:spPr>
        <p:txBody>
          <a:bodyPr/>
          <a:lstStyle>
            <a:lvl1pPr marL="0" indent="0">
              <a:buNone/>
              <a:defRPr baseline="0">
                <a:solidFill>
                  <a:schemeClr val="accent4"/>
                </a:solidFill>
              </a:defRPr>
            </a:lvl1pPr>
          </a:lstStyle>
          <a:p>
            <a:pPr lvl="0"/>
            <a:r>
              <a:rPr lang="en-GB" dirty="0"/>
              <a:t>Click to add subtitle</a:t>
            </a:r>
          </a:p>
        </p:txBody>
      </p:sp>
      <p:sp>
        <p:nvSpPr>
          <p:cNvPr id="10" name="Date Placeholder 3"/>
          <p:cNvSpPr>
            <a:spLocks noGrp="1"/>
          </p:cNvSpPr>
          <p:nvPr>
            <p:ph type="dt" sz="half" idx="2"/>
          </p:nvPr>
        </p:nvSpPr>
        <p:spPr>
          <a:xfrm>
            <a:off x="257175" y="6493081"/>
            <a:ext cx="2057400" cy="365125"/>
          </a:xfrm>
          <a:prstGeom prst="rect">
            <a:avLst/>
          </a:prstGeom>
        </p:spPr>
        <p:txBody>
          <a:bodyPr vert="horz" lIns="91440" tIns="45720" rIns="91440" bIns="45720" rtlCol="0" anchor="ctr"/>
          <a:lstStyle>
            <a:lvl1pPr algn="l">
              <a:defRPr sz="675">
                <a:solidFill>
                  <a:schemeClr val="bg1"/>
                </a:solidFill>
              </a:defRPr>
            </a:lvl1pPr>
          </a:lstStyle>
          <a:p>
            <a:fld id="{D496C1E9-2609-4E37-A6E2-96BDF5BD2BC5}" type="datetime4">
              <a:rPr lang="en-GB" smtClean="0">
                <a:solidFill>
                  <a:prstClr val="white"/>
                </a:solidFill>
              </a:rPr>
              <a:pPr/>
              <a:t>22 March 2024</a:t>
            </a:fld>
            <a:endParaRPr lang="en-GB" dirty="0">
              <a:solidFill>
                <a:prstClr val="white"/>
              </a:solidFill>
            </a:endParaRPr>
          </a:p>
        </p:txBody>
      </p:sp>
    </p:spTree>
    <p:extLst>
      <p:ext uri="{BB962C8B-B14F-4D97-AF65-F5344CB8AC3E}">
        <p14:creationId xmlns:p14="http://schemas.microsoft.com/office/powerpoint/2010/main" val="1468455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00A5AC2-8191-45D0-AD86-6647762E9B31}" type="datetimeFigureOut">
              <a:rPr lang="en-GB" smtClean="0"/>
              <a:t>22/03/2024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EF31E3-3535-46F6-B82F-D4FD4A6BBB8F}" type="slidenum">
              <a:rPr lang="en-GB" smtClean="0"/>
              <a:t>‹#›</a:t>
            </a:fld>
            <a:endParaRPr lang="en-GB"/>
          </a:p>
        </p:txBody>
      </p:sp>
    </p:spTree>
    <p:extLst>
      <p:ext uri="{BB962C8B-B14F-4D97-AF65-F5344CB8AC3E}">
        <p14:creationId xmlns:p14="http://schemas.microsoft.com/office/powerpoint/2010/main" val="2939655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0A5AC2-8191-45D0-AD86-6647762E9B31}" type="datetimeFigureOut">
              <a:rPr lang="en-GB" smtClean="0"/>
              <a:t>22/03/2024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EF31E3-3535-46F6-B82F-D4FD4A6BBB8F}" type="slidenum">
              <a:rPr lang="en-GB" smtClean="0"/>
              <a:t>‹#›</a:t>
            </a:fld>
            <a:endParaRPr lang="en-GB"/>
          </a:p>
        </p:txBody>
      </p:sp>
    </p:spTree>
    <p:extLst>
      <p:ext uri="{BB962C8B-B14F-4D97-AF65-F5344CB8AC3E}">
        <p14:creationId xmlns:p14="http://schemas.microsoft.com/office/powerpoint/2010/main" val="1027825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00A5AC2-8191-45D0-AD86-6647762E9B31}" type="datetimeFigureOut">
              <a:rPr lang="en-GB" smtClean="0"/>
              <a:t>22/03/2024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AEF31E3-3535-46F6-B82F-D4FD4A6BBB8F}" type="slidenum">
              <a:rPr lang="en-GB" smtClean="0"/>
              <a:t>‹#›</a:t>
            </a:fld>
            <a:endParaRPr lang="en-GB"/>
          </a:p>
        </p:txBody>
      </p:sp>
    </p:spTree>
    <p:extLst>
      <p:ext uri="{BB962C8B-B14F-4D97-AF65-F5344CB8AC3E}">
        <p14:creationId xmlns:p14="http://schemas.microsoft.com/office/powerpoint/2010/main" val="2717364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00A5AC2-8191-45D0-AD86-6647762E9B31}" type="datetimeFigureOut">
              <a:rPr lang="en-GB" smtClean="0"/>
              <a:t>22/03/2024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AEF31E3-3535-46F6-B82F-D4FD4A6BBB8F}" type="slidenum">
              <a:rPr lang="en-GB" smtClean="0"/>
              <a:t>‹#›</a:t>
            </a:fld>
            <a:endParaRPr lang="en-GB"/>
          </a:p>
        </p:txBody>
      </p:sp>
    </p:spTree>
    <p:extLst>
      <p:ext uri="{BB962C8B-B14F-4D97-AF65-F5344CB8AC3E}">
        <p14:creationId xmlns:p14="http://schemas.microsoft.com/office/powerpoint/2010/main" val="791289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00A5AC2-8191-45D0-AD86-6647762E9B31}" type="datetimeFigureOut">
              <a:rPr lang="en-GB" smtClean="0"/>
              <a:t>22/03/2024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AEF31E3-3535-46F6-B82F-D4FD4A6BBB8F}" type="slidenum">
              <a:rPr lang="en-GB" smtClean="0"/>
              <a:t>‹#›</a:t>
            </a:fld>
            <a:endParaRPr lang="en-GB"/>
          </a:p>
        </p:txBody>
      </p:sp>
    </p:spTree>
    <p:extLst>
      <p:ext uri="{BB962C8B-B14F-4D97-AF65-F5344CB8AC3E}">
        <p14:creationId xmlns:p14="http://schemas.microsoft.com/office/powerpoint/2010/main" val="2351707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0A5AC2-8191-45D0-AD86-6647762E9B31}" type="datetimeFigureOut">
              <a:rPr lang="en-GB" smtClean="0"/>
              <a:t>22/03/2024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AEF31E3-3535-46F6-B82F-D4FD4A6BBB8F}" type="slidenum">
              <a:rPr lang="en-GB" smtClean="0"/>
              <a:t>‹#›</a:t>
            </a:fld>
            <a:endParaRPr lang="en-GB"/>
          </a:p>
        </p:txBody>
      </p:sp>
    </p:spTree>
    <p:extLst>
      <p:ext uri="{BB962C8B-B14F-4D97-AF65-F5344CB8AC3E}">
        <p14:creationId xmlns:p14="http://schemas.microsoft.com/office/powerpoint/2010/main" val="1269313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00A5AC2-8191-45D0-AD86-6647762E9B31}" type="datetimeFigureOut">
              <a:rPr lang="en-GB" smtClean="0"/>
              <a:t>22/03/2024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AEF31E3-3535-46F6-B82F-D4FD4A6BBB8F}" type="slidenum">
              <a:rPr lang="en-GB" smtClean="0"/>
              <a:t>‹#›</a:t>
            </a:fld>
            <a:endParaRPr lang="en-GB"/>
          </a:p>
        </p:txBody>
      </p:sp>
    </p:spTree>
    <p:extLst>
      <p:ext uri="{BB962C8B-B14F-4D97-AF65-F5344CB8AC3E}">
        <p14:creationId xmlns:p14="http://schemas.microsoft.com/office/powerpoint/2010/main" val="1818299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00A5AC2-8191-45D0-AD86-6647762E9B31}" type="datetimeFigureOut">
              <a:rPr lang="en-GB" smtClean="0"/>
              <a:t>22/03/2024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AEF31E3-3535-46F6-B82F-D4FD4A6BBB8F}" type="slidenum">
              <a:rPr lang="en-GB" smtClean="0"/>
              <a:t>‹#›</a:t>
            </a:fld>
            <a:endParaRPr lang="en-GB"/>
          </a:p>
        </p:txBody>
      </p:sp>
    </p:spTree>
    <p:extLst>
      <p:ext uri="{BB962C8B-B14F-4D97-AF65-F5344CB8AC3E}">
        <p14:creationId xmlns:p14="http://schemas.microsoft.com/office/powerpoint/2010/main" val="3208233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0A5AC2-8191-45D0-AD86-6647762E9B31}" type="datetimeFigureOut">
              <a:rPr lang="en-GB" smtClean="0"/>
              <a:t>22/03/2024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EF31E3-3535-46F6-B82F-D4FD4A6BBB8F}" type="slidenum">
              <a:rPr lang="en-GB" smtClean="0"/>
              <a:t>‹#›</a:t>
            </a:fld>
            <a:endParaRPr lang="en-GB"/>
          </a:p>
        </p:txBody>
      </p:sp>
    </p:spTree>
    <p:extLst>
      <p:ext uri="{BB962C8B-B14F-4D97-AF65-F5344CB8AC3E}">
        <p14:creationId xmlns:p14="http://schemas.microsoft.com/office/powerpoint/2010/main" val="26768732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hyperlink" Target="mailto:molly.grubb@uhbw.nhs.uk" TargetMode="Externa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mailto:molly.grubb@uhbw.nhs.uk"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hyperlink" Target="https://www.genomicseducation.hee.nhs.uk/education/?swoof=1&amp;product_cat=bitesize-genomics" TargetMode="External"/><Relationship Id="rId3" Type="http://schemas.openxmlformats.org/officeDocument/2006/relationships/image" Target="../media/image18.png"/><Relationship Id="rId7" Type="http://schemas.openxmlformats.org/officeDocument/2006/relationships/hyperlink" Target="https://www.genomicseducation.hee.nhs.uk/genote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genomicseducation.hee.nhs.uk/documents/clinicians-guide-for-requesting-wgs-cancer/" TargetMode="External"/><Relationship Id="rId5" Type="http://schemas.openxmlformats.org/officeDocument/2006/relationships/hyperlink" Target="https://www.genomicseducation.hee.nhs.uk/supporting-the-nhs-genomic-medicine-service/#guides" TargetMode="External"/><Relationship Id="rId10" Type="http://schemas.openxmlformats.org/officeDocument/2006/relationships/image" Target="../media/image14.png"/><Relationship Id="rId4" Type="http://schemas.openxmlformats.org/officeDocument/2006/relationships/hyperlink" Target="mailto:claire.burney@uhbw.nhs.uk" TargetMode="External"/><Relationship Id="rId9"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BC2C1A9-1E9D-4575-8E3D-5B7F2B6C4BAE}"/>
              </a:ext>
            </a:extLst>
          </p:cNvPr>
          <p:cNvSpPr>
            <a:spLocks noGrp="1"/>
          </p:cNvSpPr>
          <p:nvPr>
            <p:ph type="ctrTitle"/>
          </p:nvPr>
        </p:nvSpPr>
        <p:spPr>
          <a:xfrm>
            <a:off x="2213138" y="2132856"/>
            <a:ext cx="6750000" cy="2172088"/>
          </a:xfrm>
        </p:spPr>
        <p:txBody>
          <a:bodyPr>
            <a:normAutofit/>
          </a:bodyPr>
          <a:lstStyle/>
          <a:p>
            <a:r>
              <a:rPr lang="en-GB" b="1" dirty="0">
                <a:solidFill>
                  <a:srgbClr val="0070C0"/>
                </a:solidFill>
              </a:rPr>
              <a:t>Whole Genome Sequencing</a:t>
            </a:r>
            <a:br>
              <a:rPr lang="en-GB" b="1" dirty="0">
                <a:solidFill>
                  <a:srgbClr val="0070C0"/>
                </a:solidFill>
              </a:rPr>
            </a:br>
            <a:r>
              <a:rPr lang="en-GB" b="1" dirty="0">
                <a:solidFill>
                  <a:srgbClr val="0070C0"/>
                </a:solidFill>
              </a:rPr>
              <a:t>TYA Lymphoma</a:t>
            </a:r>
            <a:endParaRPr lang="en-GB" sz="2800" dirty="0">
              <a:solidFill>
                <a:schemeClr val="bg1">
                  <a:lumMod val="50000"/>
                </a:schemeClr>
              </a:solidFill>
              <a:latin typeface="+mn-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221313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7804" y="0"/>
            <a:ext cx="2686050" cy="1000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411760" y="5013176"/>
            <a:ext cx="6552728" cy="1200329"/>
          </a:xfrm>
          <a:prstGeom prst="rect">
            <a:avLst/>
          </a:prstGeom>
          <a:noFill/>
        </p:spPr>
        <p:txBody>
          <a:bodyPr wrap="square" lIns="91440" tIns="45720" rIns="91440" bIns="45720" rtlCol="0" anchor="t">
            <a:spAutoFit/>
          </a:bodyPr>
          <a:lstStyle/>
          <a:p>
            <a:r>
              <a:rPr lang="en-GB" dirty="0">
                <a:solidFill>
                  <a:schemeClr val="bg1">
                    <a:lumMod val="50000"/>
                  </a:schemeClr>
                </a:solidFill>
                <a:latin typeface="+mn-lt"/>
              </a:rPr>
              <a:t>Claire Burney – </a:t>
            </a:r>
            <a:r>
              <a:rPr lang="en-GB" dirty="0">
                <a:solidFill>
                  <a:schemeClr val="bg1">
                    <a:lumMod val="50000"/>
                  </a:schemeClr>
                </a:solidFill>
              </a:rPr>
              <a:t>TYA lymphoma/Haematology</a:t>
            </a:r>
            <a:r>
              <a:rPr lang="en-GB" dirty="0">
                <a:solidFill>
                  <a:schemeClr val="bg1">
                    <a:lumMod val="50000"/>
                  </a:schemeClr>
                </a:solidFill>
                <a:latin typeface="+mn-lt"/>
              </a:rPr>
              <a:t> consultant</a:t>
            </a:r>
          </a:p>
          <a:p>
            <a:endParaRPr lang="en-GB" dirty="0">
              <a:solidFill>
                <a:schemeClr val="bg1">
                  <a:lumMod val="50000"/>
                </a:schemeClr>
              </a:solidFill>
            </a:endParaRPr>
          </a:p>
          <a:p>
            <a:r>
              <a:rPr lang="en-GB" dirty="0">
                <a:solidFill>
                  <a:schemeClr val="bg1">
                    <a:lumMod val="50000"/>
                  </a:schemeClr>
                </a:solidFill>
                <a:latin typeface="+mn-lt"/>
              </a:rPr>
              <a:t>Lizzy Hoole – Whole Genome Sequencing Facilitator</a:t>
            </a:r>
          </a:p>
          <a:p>
            <a:r>
              <a:rPr lang="en-GB" dirty="0">
                <a:solidFill>
                  <a:schemeClr val="bg1">
                    <a:lumMod val="50000"/>
                  </a:schemeClr>
                </a:solidFill>
                <a:latin typeface="+mn-lt"/>
              </a:rPr>
              <a:t>South West Genomic Medicine Service Alliance</a:t>
            </a:r>
            <a:endParaRPr lang="en-GB" dirty="0">
              <a:solidFill>
                <a:schemeClr val="bg1">
                  <a:lumMod val="50000"/>
                </a:schemeClr>
              </a:solidFill>
            </a:endParaRPr>
          </a:p>
        </p:txBody>
      </p:sp>
    </p:spTree>
    <p:extLst>
      <p:ext uri="{BB962C8B-B14F-4D97-AF65-F5344CB8AC3E}">
        <p14:creationId xmlns:p14="http://schemas.microsoft.com/office/powerpoint/2010/main" val="4097023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48CFBDEA-5C7F-4DC6-91BC-418FD17B2C4A}"/>
              </a:ext>
            </a:extLst>
          </p:cNvPr>
          <p:cNvSpPr/>
          <p:nvPr/>
        </p:nvSpPr>
        <p:spPr>
          <a:xfrm>
            <a:off x="0" y="4269176"/>
            <a:ext cx="9144000" cy="2588824"/>
          </a:xfrm>
          <a:prstGeom prst="round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89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TextBox 15"/>
          <p:cNvSpPr txBox="1"/>
          <p:nvPr/>
        </p:nvSpPr>
        <p:spPr>
          <a:xfrm>
            <a:off x="181898" y="181221"/>
            <a:ext cx="713874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rPr>
              <a:t>Background</a:t>
            </a:r>
          </a:p>
        </p:txBody>
      </p:sp>
      <p:grpSp>
        <p:nvGrpSpPr>
          <p:cNvPr id="5" name="Group 4">
            <a:extLst>
              <a:ext uri="{FF2B5EF4-FFF2-40B4-BE49-F238E27FC236}">
                <a16:creationId xmlns:a16="http://schemas.microsoft.com/office/drawing/2014/main" id="{4387468D-030A-401B-830E-8A13453D3BF6}"/>
              </a:ext>
            </a:extLst>
          </p:cNvPr>
          <p:cNvGrpSpPr/>
          <p:nvPr/>
        </p:nvGrpSpPr>
        <p:grpSpPr>
          <a:xfrm>
            <a:off x="1420546" y="4366265"/>
            <a:ext cx="6391814" cy="2159079"/>
            <a:chOff x="1021605" y="875471"/>
            <a:chExt cx="8522419" cy="2159079"/>
          </a:xfrm>
        </p:grpSpPr>
        <p:sp>
          <p:nvSpPr>
            <p:cNvPr id="7" name="Rectangle 6"/>
            <p:cNvSpPr/>
            <p:nvPr/>
          </p:nvSpPr>
          <p:spPr>
            <a:xfrm>
              <a:off x="1547076" y="1834221"/>
              <a:ext cx="7324874" cy="12003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a:ea typeface="+mn-ea"/>
                  <a:cs typeface="+mn-cs"/>
                </a:rPr>
                <a:t>“The NHS will be the first national health care system to offer whole genome sequencing as part of routine care”</a:t>
              </a:r>
            </a:p>
          </p:txBody>
        </p:sp>
        <p:grpSp>
          <p:nvGrpSpPr>
            <p:cNvPr id="4" name="Group 3">
              <a:extLst>
                <a:ext uri="{FF2B5EF4-FFF2-40B4-BE49-F238E27FC236}">
                  <a16:creationId xmlns:a16="http://schemas.microsoft.com/office/drawing/2014/main" id="{CFA00A48-A16A-47F6-A732-4EAB704B55E7}"/>
                </a:ext>
              </a:extLst>
            </p:cNvPr>
            <p:cNvGrpSpPr/>
            <p:nvPr/>
          </p:nvGrpSpPr>
          <p:grpSpPr>
            <a:xfrm>
              <a:off x="1021605" y="875471"/>
              <a:ext cx="8522419" cy="769322"/>
              <a:chOff x="1021605" y="875471"/>
              <a:chExt cx="8522419" cy="769322"/>
            </a:xfrm>
          </p:grpSpPr>
          <p:sp>
            <p:nvSpPr>
              <p:cNvPr id="6" name="TextBox 5"/>
              <p:cNvSpPr txBox="1"/>
              <p:nvPr/>
            </p:nvSpPr>
            <p:spPr>
              <a:xfrm>
                <a:off x="1021605" y="875471"/>
                <a:ext cx="8522419" cy="43088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1" u="none" strike="noStrike" kern="1200" cap="none" spc="0" normalizeH="0" baseline="0" noProof="0" dirty="0">
                    <a:ln>
                      <a:noFill/>
                    </a:ln>
                    <a:solidFill>
                      <a:srgbClr val="0070C0"/>
                    </a:solidFill>
                    <a:effectLst/>
                    <a:uLnTx/>
                    <a:uFillTx/>
                    <a:latin typeface="Calibri"/>
                    <a:ea typeface="+mn-ea"/>
                    <a:cs typeface="+mn-cs"/>
                  </a:rPr>
                  <a:t>2019 NHS Long Term Plan &amp; 2022 Genomics Strategy </a:t>
                </a:r>
              </a:p>
            </p:txBody>
          </p:sp>
          <p:sp>
            <p:nvSpPr>
              <p:cNvPr id="17" name="TextBox 16"/>
              <p:cNvSpPr txBox="1"/>
              <p:nvPr/>
            </p:nvSpPr>
            <p:spPr>
              <a:xfrm>
                <a:off x="2330402" y="1275461"/>
                <a:ext cx="578628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national strategy for genomic medicine</a:t>
                </a:r>
              </a:p>
            </p:txBody>
          </p:sp>
        </p:grpSp>
      </p:grpSp>
      <p:grpSp>
        <p:nvGrpSpPr>
          <p:cNvPr id="3" name="Group 2">
            <a:extLst>
              <a:ext uri="{FF2B5EF4-FFF2-40B4-BE49-F238E27FC236}">
                <a16:creationId xmlns:a16="http://schemas.microsoft.com/office/drawing/2014/main" id="{0210928F-D173-44D1-9013-6247C596E6A0}"/>
              </a:ext>
            </a:extLst>
          </p:cNvPr>
          <p:cNvGrpSpPr/>
          <p:nvPr/>
        </p:nvGrpSpPr>
        <p:grpSpPr>
          <a:xfrm>
            <a:off x="179512" y="1008609"/>
            <a:ext cx="8913476" cy="3066722"/>
            <a:chOff x="464933" y="3123228"/>
            <a:chExt cx="11884637" cy="3066722"/>
          </a:xfrm>
        </p:grpSpPr>
        <p:sp>
          <p:nvSpPr>
            <p:cNvPr id="18" name="TextBox 17"/>
            <p:cNvSpPr txBox="1"/>
            <p:nvPr/>
          </p:nvSpPr>
          <p:spPr>
            <a:xfrm>
              <a:off x="568170" y="3123228"/>
              <a:ext cx="10893950"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70C0"/>
                  </a:solidFill>
                  <a:effectLst/>
                  <a:uLnTx/>
                  <a:uFillTx/>
                  <a:latin typeface="Calibri"/>
                  <a:ea typeface="+mn-ea"/>
                  <a:cs typeface="+mn-cs"/>
                </a:rPr>
                <a:t>From collaboration and innovation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70C0"/>
                  </a:solidFill>
                  <a:effectLst/>
                  <a:uLnTx/>
                  <a:uFillTx/>
                  <a:latin typeface="Calibri"/>
                  <a:ea typeface="+mn-ea"/>
                  <a:cs typeface="+mn-cs"/>
                </a:rPr>
                <a:t>Whole Genome Sequencing (WGS) is now available!</a:t>
              </a:r>
            </a:p>
          </p:txBody>
        </p:sp>
        <p:pic>
          <p:nvPicPr>
            <p:cNvPr id="19" name="Picture 18"/>
            <p:cNvPicPr>
              <a:picLocks noChangeAspect="1"/>
            </p:cNvPicPr>
            <p:nvPr/>
          </p:nvPicPr>
          <p:blipFill>
            <a:blip r:embed="rId3"/>
            <a:stretch>
              <a:fillRect/>
            </a:stretch>
          </p:blipFill>
          <p:spPr>
            <a:xfrm>
              <a:off x="10100941" y="4708201"/>
              <a:ext cx="1518304" cy="997191"/>
            </a:xfrm>
            <a:prstGeom prst="rect">
              <a:avLst/>
            </a:prstGeom>
          </p:spPr>
        </p:pic>
        <p:sp>
          <p:nvSpPr>
            <p:cNvPr id="20" name="TextBox 19"/>
            <p:cNvSpPr txBox="1"/>
            <p:nvPr/>
          </p:nvSpPr>
          <p:spPr>
            <a:xfrm>
              <a:off x="8612049" y="4313785"/>
              <a:ext cx="373752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The Human genome Project</a:t>
              </a:r>
            </a:p>
          </p:txBody>
        </p:sp>
        <p:pic>
          <p:nvPicPr>
            <p:cNvPr id="23" name="Picture 22" descr="C:\Users\juetta\AppData\Local\Microsoft\Windows\Temporary Internet Files\Content.IE5\M0KXJ4EN\DARPA_Big_Data[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69083" y="4690346"/>
              <a:ext cx="1531842" cy="988549"/>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3489316" y="4309799"/>
              <a:ext cx="233636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prstClr val="black"/>
                  </a:solidFill>
                  <a:effectLst/>
                  <a:uLnTx/>
                  <a:uFillTx/>
                  <a:latin typeface="Calibri"/>
                  <a:ea typeface="+mn-ea"/>
                  <a:cs typeface="+mn-cs"/>
                </a:rPr>
                <a:t>Data/Biobanking</a:t>
              </a:r>
            </a:p>
          </p:txBody>
        </p:sp>
        <p:pic>
          <p:nvPicPr>
            <p:cNvPr id="2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1531" y="4391491"/>
              <a:ext cx="2809355" cy="1206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TextBox 28"/>
            <p:cNvSpPr txBox="1"/>
            <p:nvPr/>
          </p:nvSpPr>
          <p:spPr>
            <a:xfrm>
              <a:off x="6321585" y="5543619"/>
              <a:ext cx="269025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National Genomics Research Library</a:t>
              </a:r>
            </a:p>
          </p:txBody>
        </p:sp>
        <p:pic>
          <p:nvPicPr>
            <p:cNvPr id="30" name="Picture 29">
              <a:extLst>
                <a:ext uri="{FF2B5EF4-FFF2-40B4-BE49-F238E27FC236}">
                  <a16:creationId xmlns:a16="http://schemas.microsoft.com/office/drawing/2014/main" id="{166F757C-4067-E447-83C1-3A879AC4EA4E}"/>
                </a:ext>
              </a:extLst>
            </p:cNvPr>
            <p:cNvPicPr>
              <a:picLocks noChangeAspect="1"/>
            </p:cNvPicPr>
            <p:nvPr/>
          </p:nvPicPr>
          <p:blipFill rotWithShape="1">
            <a:blip r:embed="rId6"/>
            <a:srcRect b="4078"/>
            <a:stretch/>
          </p:blipFill>
          <p:spPr>
            <a:xfrm>
              <a:off x="464933" y="4337251"/>
              <a:ext cx="2247692" cy="1744978"/>
            </a:xfrm>
            <a:prstGeom prst="rect">
              <a:avLst/>
            </a:prstGeom>
          </p:spPr>
        </p:pic>
      </p:grpSp>
      <p:pic>
        <p:nvPicPr>
          <p:cNvPr id="32" name="Picture 31">
            <a:extLst>
              <a:ext uri="{FF2B5EF4-FFF2-40B4-BE49-F238E27FC236}">
                <a16:creationId xmlns:a16="http://schemas.microsoft.com/office/drawing/2014/main" id="{F2CDC105-8847-4849-83BD-AC74C32FDF9E}"/>
              </a:ext>
            </a:extLst>
          </p:cNvPr>
          <p:cNvPicPr>
            <a:picLocks noChangeAspect="1"/>
          </p:cNvPicPr>
          <p:nvPr/>
        </p:nvPicPr>
        <p:blipFill>
          <a:blip r:embed="rId7"/>
          <a:stretch>
            <a:fillRect/>
          </a:stretch>
        </p:blipFill>
        <p:spPr>
          <a:xfrm>
            <a:off x="139261" y="4502679"/>
            <a:ext cx="1189574" cy="2174100"/>
          </a:xfrm>
          <a:prstGeom prst="rect">
            <a:avLst/>
          </a:prstGeom>
          <a:ln>
            <a:noFill/>
          </a:ln>
          <a:effectLst>
            <a:outerShdw blurRad="292100" dist="139700" dir="2700000" algn="tl" rotWithShape="0">
              <a:srgbClr val="333333">
                <a:alpha val="65000"/>
              </a:srgbClr>
            </a:outerShdw>
          </a:effectLst>
        </p:spPr>
      </p:pic>
      <p:pic>
        <p:nvPicPr>
          <p:cNvPr id="205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68893" y="0"/>
            <a:ext cx="2686050" cy="1000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a:extLst>
              <a:ext uri="{FF2B5EF4-FFF2-40B4-BE49-F238E27FC236}">
                <a16:creationId xmlns:a16="http://schemas.microsoft.com/office/drawing/2014/main" id="{659CEF41-7E86-A7D3-D95C-D063DBA3C6F2}"/>
              </a:ext>
            </a:extLst>
          </p:cNvPr>
          <p:cNvPicPr>
            <a:picLocks noChangeAspect="1"/>
          </p:cNvPicPr>
          <p:nvPr/>
        </p:nvPicPr>
        <p:blipFill>
          <a:blip r:embed="rId9"/>
          <a:stretch>
            <a:fillRect/>
          </a:stretch>
        </p:blipFill>
        <p:spPr>
          <a:xfrm>
            <a:off x="7635005" y="4382853"/>
            <a:ext cx="1381128" cy="236147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57436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28"/>
          <p:cNvSpPr>
            <a:spLocks noGrp="1"/>
          </p:cNvSpPr>
          <p:nvPr>
            <p:ph type="title"/>
          </p:nvPr>
        </p:nvSpPr>
        <p:spPr>
          <a:xfrm>
            <a:off x="395536" y="116632"/>
            <a:ext cx="8748464" cy="1080120"/>
          </a:xfrm>
        </p:spPr>
        <p:txBody>
          <a:bodyPr>
            <a:noAutofit/>
          </a:bodyPr>
          <a:lstStyle/>
          <a:p>
            <a:r>
              <a:rPr lang="en-GB" sz="3200" spc="-4" dirty="0">
                <a:solidFill>
                  <a:srgbClr val="0070C0"/>
                </a:solidFill>
                <a:latin typeface="+mn-lt"/>
              </a:rPr>
              <a:t>Future of genomic medicine: </a:t>
            </a:r>
            <a:br>
              <a:rPr lang="en-GB" sz="3200" spc="-4" dirty="0">
                <a:solidFill>
                  <a:srgbClr val="0070C0"/>
                </a:solidFill>
                <a:latin typeface="+mn-lt"/>
              </a:rPr>
            </a:br>
            <a:r>
              <a:rPr lang="en-GB" sz="3200" spc="-4" dirty="0">
                <a:solidFill>
                  <a:srgbClr val="0070C0"/>
                </a:solidFill>
                <a:latin typeface="+mn-lt"/>
              </a:rPr>
              <a:t>Providing actionable information</a:t>
            </a:r>
            <a:endParaRPr lang="en-GB" sz="3200" dirty="0">
              <a:solidFill>
                <a:srgbClr val="0070C0"/>
              </a:solidFill>
              <a:latin typeface="+mn-lt"/>
            </a:endParaRPr>
          </a:p>
        </p:txBody>
      </p:sp>
      <p:grpSp>
        <p:nvGrpSpPr>
          <p:cNvPr id="30" name="Group 29"/>
          <p:cNvGrpSpPr/>
          <p:nvPr/>
        </p:nvGrpSpPr>
        <p:grpSpPr>
          <a:xfrm>
            <a:off x="506536" y="4384741"/>
            <a:ext cx="2275307" cy="2060495"/>
            <a:chOff x="489256" y="4286219"/>
            <a:chExt cx="2489126" cy="1812736"/>
          </a:xfrm>
        </p:grpSpPr>
        <p:sp>
          <p:nvSpPr>
            <p:cNvPr id="2" name="object 2"/>
            <p:cNvSpPr/>
            <p:nvPr/>
          </p:nvSpPr>
          <p:spPr>
            <a:xfrm>
              <a:off x="507328" y="4304209"/>
              <a:ext cx="2452982" cy="1776758"/>
            </a:xfrm>
            <a:prstGeom prst="rect">
              <a:avLst/>
            </a:prstGeom>
            <a:blipFill>
              <a:blip r:embed="rId3" cstate="print">
                <a:extLst>
                  <a:ext uri="{28A0092B-C50C-407E-A947-70E740481C1C}">
                    <a14:useLocalDpi xmlns:a14="http://schemas.microsoft.com/office/drawing/2010/main" val="0"/>
                  </a:ext>
                </a:extLst>
              </a:blip>
              <a:stretch>
                <a:fillRect/>
              </a:stretch>
            </a:blipFill>
          </p:spPr>
          <p:txBody>
            <a:bodyPr wrap="square" lIns="0" tIns="0" rIns="0" bIns="0" rtlCol="0"/>
            <a:lstStyle/>
            <a:p>
              <a:pPr defTabSz="685800"/>
              <a:endParaRPr sz="1350">
                <a:solidFill>
                  <a:prstClr val="white"/>
                </a:solidFill>
                <a:latin typeface="Tw Cen MT" panose="020B0602020104020603"/>
              </a:endParaRPr>
            </a:p>
          </p:txBody>
        </p:sp>
        <p:sp>
          <p:nvSpPr>
            <p:cNvPr id="3" name="object 3"/>
            <p:cNvSpPr/>
            <p:nvPr/>
          </p:nvSpPr>
          <p:spPr>
            <a:xfrm>
              <a:off x="489256" y="4286219"/>
              <a:ext cx="2489126" cy="1812736"/>
            </a:xfrm>
            <a:custGeom>
              <a:avLst/>
              <a:gdLst/>
              <a:ahLst/>
              <a:cxnLst/>
              <a:rect l="l" t="t" r="r" b="b"/>
              <a:pathLst>
                <a:path w="2623820" h="1919604">
                  <a:moveTo>
                    <a:pt x="0" y="1919605"/>
                  </a:moveTo>
                  <a:lnTo>
                    <a:pt x="2623820" y="1919605"/>
                  </a:lnTo>
                  <a:lnTo>
                    <a:pt x="2623820" y="0"/>
                  </a:lnTo>
                  <a:lnTo>
                    <a:pt x="0" y="0"/>
                  </a:lnTo>
                  <a:lnTo>
                    <a:pt x="0" y="1919605"/>
                  </a:lnTo>
                  <a:close/>
                </a:path>
              </a:pathLst>
            </a:custGeom>
            <a:ln w="38100">
              <a:solidFill>
                <a:srgbClr val="1F487C"/>
              </a:solidFill>
            </a:ln>
          </p:spPr>
          <p:txBody>
            <a:bodyPr wrap="square" lIns="0" tIns="0" rIns="0" bIns="0" rtlCol="0"/>
            <a:lstStyle/>
            <a:p>
              <a:pPr defTabSz="685800"/>
              <a:endParaRPr sz="1350">
                <a:solidFill>
                  <a:prstClr val="white"/>
                </a:solidFill>
                <a:latin typeface="Tw Cen MT" panose="020B0602020104020603"/>
              </a:endParaRPr>
            </a:p>
          </p:txBody>
        </p:sp>
      </p:grpSp>
      <p:sp>
        <p:nvSpPr>
          <p:cNvPr id="4" name="object 4"/>
          <p:cNvSpPr txBox="1"/>
          <p:nvPr/>
        </p:nvSpPr>
        <p:spPr>
          <a:xfrm>
            <a:off x="1123270" y="3170575"/>
            <a:ext cx="1041840" cy="230832"/>
          </a:xfrm>
          <a:prstGeom prst="rect">
            <a:avLst/>
          </a:prstGeom>
        </p:spPr>
        <p:txBody>
          <a:bodyPr vert="horz" wrap="square" lIns="0" tIns="0" rIns="0" bIns="0" rtlCol="0">
            <a:spAutoFit/>
          </a:bodyPr>
          <a:lstStyle/>
          <a:p>
            <a:pPr marL="9525" defTabSz="685800"/>
            <a:r>
              <a:rPr sz="1500" b="1" spc="-4" dirty="0">
                <a:latin typeface="Arial Narrow" panose="020B0606020202030204" pitchFamily="34" charset="0"/>
                <a:cs typeface="Calibri"/>
              </a:rPr>
              <a:t>Diagnosis</a:t>
            </a:r>
            <a:endParaRPr sz="1500" b="1" dirty="0">
              <a:latin typeface="Arial Narrow" panose="020B0606020202030204" pitchFamily="34" charset="0"/>
              <a:cs typeface="Calibri"/>
            </a:endParaRPr>
          </a:p>
        </p:txBody>
      </p:sp>
      <p:sp>
        <p:nvSpPr>
          <p:cNvPr id="5" name="object 5"/>
          <p:cNvSpPr txBox="1"/>
          <p:nvPr/>
        </p:nvSpPr>
        <p:spPr>
          <a:xfrm>
            <a:off x="4050775" y="3043467"/>
            <a:ext cx="1056157" cy="230832"/>
          </a:xfrm>
          <a:prstGeom prst="rect">
            <a:avLst/>
          </a:prstGeom>
        </p:spPr>
        <p:txBody>
          <a:bodyPr vert="horz" wrap="square" lIns="0" tIns="0" rIns="0" bIns="0" rtlCol="0">
            <a:spAutoFit/>
          </a:bodyPr>
          <a:lstStyle/>
          <a:p>
            <a:pPr marL="9525" defTabSz="685800"/>
            <a:r>
              <a:rPr sz="1500" b="1" spc="-11" dirty="0">
                <a:latin typeface="Arial Narrow" panose="020B0606020202030204" pitchFamily="34" charset="0"/>
                <a:cs typeface="Calibri"/>
              </a:rPr>
              <a:t>P</a:t>
            </a:r>
            <a:r>
              <a:rPr sz="1500" b="1" spc="-38" dirty="0">
                <a:latin typeface="Arial Narrow" panose="020B0606020202030204" pitchFamily="34" charset="0"/>
                <a:cs typeface="Calibri"/>
              </a:rPr>
              <a:t>r</a:t>
            </a:r>
            <a:r>
              <a:rPr sz="1500" b="1" spc="-4" dirty="0">
                <a:latin typeface="Arial Narrow" panose="020B0606020202030204" pitchFamily="34" charset="0"/>
                <a:cs typeface="Calibri"/>
              </a:rPr>
              <a:t>ognosis</a:t>
            </a:r>
            <a:endParaRPr sz="1500" b="1" dirty="0">
              <a:latin typeface="Arial Narrow" panose="020B0606020202030204" pitchFamily="34" charset="0"/>
              <a:cs typeface="Calibri"/>
            </a:endParaRPr>
          </a:p>
        </p:txBody>
      </p:sp>
      <p:grpSp>
        <p:nvGrpSpPr>
          <p:cNvPr id="32" name="Group 31"/>
          <p:cNvGrpSpPr/>
          <p:nvPr/>
        </p:nvGrpSpPr>
        <p:grpSpPr>
          <a:xfrm>
            <a:off x="2914716" y="4029272"/>
            <a:ext cx="370040" cy="395332"/>
            <a:chOff x="3290439" y="4371118"/>
            <a:chExt cx="404814" cy="347796"/>
          </a:xfrm>
        </p:grpSpPr>
        <p:sp>
          <p:nvSpPr>
            <p:cNvPr id="6" name="object 6"/>
            <p:cNvSpPr/>
            <p:nvPr/>
          </p:nvSpPr>
          <p:spPr>
            <a:xfrm>
              <a:off x="3290439" y="4371118"/>
              <a:ext cx="404814" cy="347796"/>
            </a:xfrm>
            <a:custGeom>
              <a:avLst/>
              <a:gdLst/>
              <a:ahLst/>
              <a:cxnLst/>
              <a:rect l="l" t="t" r="r" b="b"/>
              <a:pathLst>
                <a:path w="426720" h="368300">
                  <a:moveTo>
                    <a:pt x="56387" y="68706"/>
                  </a:moveTo>
                  <a:lnTo>
                    <a:pt x="0" y="311531"/>
                  </a:lnTo>
                  <a:lnTo>
                    <a:pt x="242697" y="367919"/>
                  </a:lnTo>
                  <a:lnTo>
                    <a:pt x="196214" y="293116"/>
                  </a:lnTo>
                  <a:lnTo>
                    <a:pt x="426593" y="149606"/>
                  </a:lnTo>
                  <a:lnTo>
                    <a:pt x="422794" y="143510"/>
                  </a:lnTo>
                  <a:lnTo>
                    <a:pt x="102997" y="143510"/>
                  </a:lnTo>
                  <a:lnTo>
                    <a:pt x="56387" y="68706"/>
                  </a:lnTo>
                  <a:close/>
                </a:path>
                <a:path w="426720" h="368300">
                  <a:moveTo>
                    <a:pt x="333375" y="0"/>
                  </a:moveTo>
                  <a:lnTo>
                    <a:pt x="102997" y="143510"/>
                  </a:lnTo>
                  <a:lnTo>
                    <a:pt x="422794" y="143510"/>
                  </a:lnTo>
                  <a:lnTo>
                    <a:pt x="333375" y="0"/>
                  </a:lnTo>
                  <a:close/>
                </a:path>
              </a:pathLst>
            </a:custGeom>
            <a:solidFill>
              <a:srgbClr val="4F81BC"/>
            </a:solidFill>
          </p:spPr>
          <p:txBody>
            <a:bodyPr wrap="square" lIns="0" tIns="0" rIns="0" bIns="0" rtlCol="0"/>
            <a:lstStyle/>
            <a:p>
              <a:pPr defTabSz="685800"/>
              <a:endParaRPr sz="1350">
                <a:solidFill>
                  <a:prstClr val="white"/>
                </a:solidFill>
                <a:latin typeface="Tw Cen MT" panose="020B0602020104020603"/>
              </a:endParaRPr>
            </a:p>
          </p:txBody>
        </p:sp>
        <p:sp>
          <p:nvSpPr>
            <p:cNvPr id="7" name="object 7"/>
            <p:cNvSpPr/>
            <p:nvPr/>
          </p:nvSpPr>
          <p:spPr>
            <a:xfrm>
              <a:off x="3290439" y="4371118"/>
              <a:ext cx="404814" cy="347796"/>
            </a:xfrm>
            <a:custGeom>
              <a:avLst/>
              <a:gdLst/>
              <a:ahLst/>
              <a:cxnLst/>
              <a:rect l="l" t="t" r="r" b="b"/>
              <a:pathLst>
                <a:path w="426720" h="368300">
                  <a:moveTo>
                    <a:pt x="426593" y="149606"/>
                  </a:moveTo>
                  <a:lnTo>
                    <a:pt x="196214" y="293116"/>
                  </a:lnTo>
                  <a:lnTo>
                    <a:pt x="242697" y="367919"/>
                  </a:lnTo>
                  <a:lnTo>
                    <a:pt x="0" y="311531"/>
                  </a:lnTo>
                  <a:lnTo>
                    <a:pt x="56387" y="68706"/>
                  </a:lnTo>
                  <a:lnTo>
                    <a:pt x="102997" y="143510"/>
                  </a:lnTo>
                  <a:lnTo>
                    <a:pt x="333375" y="0"/>
                  </a:lnTo>
                  <a:lnTo>
                    <a:pt x="426593" y="149606"/>
                  </a:lnTo>
                  <a:close/>
                </a:path>
              </a:pathLst>
            </a:custGeom>
            <a:ln w="25400">
              <a:solidFill>
                <a:srgbClr val="385D89"/>
              </a:solidFill>
            </a:ln>
          </p:spPr>
          <p:txBody>
            <a:bodyPr wrap="square" lIns="0" tIns="0" rIns="0" bIns="0" rtlCol="0"/>
            <a:lstStyle/>
            <a:p>
              <a:pPr defTabSz="685800"/>
              <a:endParaRPr sz="1350">
                <a:solidFill>
                  <a:prstClr val="white"/>
                </a:solidFill>
                <a:latin typeface="Tw Cen MT" panose="020B0602020104020603"/>
              </a:endParaRPr>
            </a:p>
          </p:txBody>
        </p:sp>
      </p:grpSp>
      <p:grpSp>
        <p:nvGrpSpPr>
          <p:cNvPr id="33" name="Group 32"/>
          <p:cNvGrpSpPr/>
          <p:nvPr/>
        </p:nvGrpSpPr>
        <p:grpSpPr>
          <a:xfrm>
            <a:off x="6310727" y="4023054"/>
            <a:ext cx="401427" cy="406238"/>
            <a:chOff x="5736794" y="4250949"/>
            <a:chExt cx="439151" cy="357390"/>
          </a:xfrm>
        </p:grpSpPr>
        <p:sp>
          <p:nvSpPr>
            <p:cNvPr id="8" name="object 8"/>
            <p:cNvSpPr/>
            <p:nvPr/>
          </p:nvSpPr>
          <p:spPr>
            <a:xfrm>
              <a:off x="5736794" y="4250949"/>
              <a:ext cx="439151" cy="357390"/>
            </a:xfrm>
            <a:custGeom>
              <a:avLst/>
              <a:gdLst/>
              <a:ahLst/>
              <a:cxnLst/>
              <a:rect l="l" t="t" r="r" b="b"/>
              <a:pathLst>
                <a:path w="462914" h="378460">
                  <a:moveTo>
                    <a:pt x="85089" y="0"/>
                  </a:moveTo>
                  <a:lnTo>
                    <a:pt x="0" y="154305"/>
                  </a:lnTo>
                  <a:lnTo>
                    <a:pt x="265684" y="300863"/>
                  </a:lnTo>
                  <a:lnTo>
                    <a:pt x="223138" y="377952"/>
                  </a:lnTo>
                  <a:lnTo>
                    <a:pt x="462534" y="308737"/>
                  </a:lnTo>
                  <a:lnTo>
                    <a:pt x="415607" y="146431"/>
                  </a:lnTo>
                  <a:lnTo>
                    <a:pt x="350774" y="146431"/>
                  </a:lnTo>
                  <a:lnTo>
                    <a:pt x="85089" y="0"/>
                  </a:lnTo>
                  <a:close/>
                </a:path>
                <a:path w="462914" h="378460">
                  <a:moveTo>
                    <a:pt x="393318" y="69342"/>
                  </a:moveTo>
                  <a:lnTo>
                    <a:pt x="350774" y="146431"/>
                  </a:lnTo>
                  <a:lnTo>
                    <a:pt x="415607" y="146431"/>
                  </a:lnTo>
                  <a:lnTo>
                    <a:pt x="393318" y="69342"/>
                  </a:lnTo>
                  <a:close/>
                </a:path>
              </a:pathLst>
            </a:custGeom>
            <a:solidFill>
              <a:srgbClr val="4F81BC"/>
            </a:solidFill>
          </p:spPr>
          <p:txBody>
            <a:bodyPr wrap="square" lIns="0" tIns="0" rIns="0" bIns="0" rtlCol="0"/>
            <a:lstStyle/>
            <a:p>
              <a:pPr defTabSz="685800"/>
              <a:endParaRPr sz="1350">
                <a:solidFill>
                  <a:prstClr val="white"/>
                </a:solidFill>
                <a:latin typeface="Tw Cen MT" panose="020B0602020104020603"/>
              </a:endParaRPr>
            </a:p>
          </p:txBody>
        </p:sp>
        <p:sp>
          <p:nvSpPr>
            <p:cNvPr id="9" name="object 9"/>
            <p:cNvSpPr/>
            <p:nvPr/>
          </p:nvSpPr>
          <p:spPr>
            <a:xfrm>
              <a:off x="5736794" y="4250949"/>
              <a:ext cx="439151" cy="357390"/>
            </a:xfrm>
            <a:custGeom>
              <a:avLst/>
              <a:gdLst/>
              <a:ahLst/>
              <a:cxnLst/>
              <a:rect l="l" t="t" r="r" b="b"/>
              <a:pathLst>
                <a:path w="462914" h="378460">
                  <a:moveTo>
                    <a:pt x="85089" y="0"/>
                  </a:moveTo>
                  <a:lnTo>
                    <a:pt x="350774" y="146431"/>
                  </a:lnTo>
                  <a:lnTo>
                    <a:pt x="393318" y="69342"/>
                  </a:lnTo>
                  <a:lnTo>
                    <a:pt x="462534" y="308737"/>
                  </a:lnTo>
                  <a:lnTo>
                    <a:pt x="223138" y="377952"/>
                  </a:lnTo>
                  <a:lnTo>
                    <a:pt x="265684" y="300863"/>
                  </a:lnTo>
                  <a:lnTo>
                    <a:pt x="0" y="154305"/>
                  </a:lnTo>
                  <a:lnTo>
                    <a:pt x="85089" y="0"/>
                  </a:lnTo>
                  <a:close/>
                </a:path>
              </a:pathLst>
            </a:custGeom>
            <a:ln w="25400">
              <a:solidFill>
                <a:srgbClr val="385D89"/>
              </a:solidFill>
            </a:ln>
          </p:spPr>
          <p:txBody>
            <a:bodyPr wrap="square" lIns="0" tIns="0" rIns="0" bIns="0" rtlCol="0"/>
            <a:lstStyle/>
            <a:p>
              <a:pPr defTabSz="685800"/>
              <a:endParaRPr sz="1350">
                <a:solidFill>
                  <a:prstClr val="white"/>
                </a:solidFill>
                <a:latin typeface="Tw Cen MT" panose="020B0602020104020603"/>
              </a:endParaRPr>
            </a:p>
          </p:txBody>
        </p:sp>
      </p:grpSp>
      <p:sp>
        <p:nvSpPr>
          <p:cNvPr id="10" name="object 10"/>
          <p:cNvSpPr txBox="1"/>
          <p:nvPr/>
        </p:nvSpPr>
        <p:spPr>
          <a:xfrm>
            <a:off x="3319448" y="3684585"/>
            <a:ext cx="3592069" cy="276999"/>
          </a:xfrm>
          <a:prstGeom prst="rect">
            <a:avLst/>
          </a:prstGeom>
          <a:solidFill>
            <a:srgbClr val="375F92"/>
          </a:solidFill>
          <a:ln w="25400">
            <a:solidFill>
              <a:srgbClr val="4F81BC"/>
            </a:solidFill>
          </a:ln>
        </p:spPr>
        <p:txBody>
          <a:bodyPr vert="horz" wrap="square" lIns="0" tIns="0" rIns="0" bIns="0" rtlCol="0">
            <a:spAutoFit/>
          </a:bodyPr>
          <a:lstStyle/>
          <a:p>
            <a:pPr marL="379571" defTabSz="685800"/>
            <a:r>
              <a:rPr lang="en-GB" dirty="0">
                <a:solidFill>
                  <a:srgbClr val="FFFFFF"/>
                </a:solidFill>
                <a:latin typeface="Calibri"/>
                <a:cs typeface="Calibri"/>
              </a:rPr>
              <a:t>           </a:t>
            </a:r>
            <a:r>
              <a:rPr dirty="0">
                <a:solidFill>
                  <a:srgbClr val="FFFFFF"/>
                </a:solidFill>
                <a:latin typeface="Calibri"/>
                <a:cs typeface="Calibri"/>
              </a:rPr>
              <a:t>M</a:t>
            </a:r>
            <a:r>
              <a:rPr spc="-8" dirty="0">
                <a:solidFill>
                  <a:srgbClr val="FFFFFF"/>
                </a:solidFill>
                <a:latin typeface="Calibri"/>
                <a:cs typeface="Calibri"/>
              </a:rPr>
              <a:t>o</a:t>
            </a:r>
            <a:r>
              <a:rPr dirty="0">
                <a:solidFill>
                  <a:srgbClr val="FFFFFF"/>
                </a:solidFill>
                <a:latin typeface="Calibri"/>
                <a:cs typeface="Calibri"/>
              </a:rPr>
              <a:t>lecular</a:t>
            </a:r>
            <a:r>
              <a:rPr lang="en-GB" dirty="0">
                <a:solidFill>
                  <a:srgbClr val="FFFFFF"/>
                </a:solidFill>
                <a:latin typeface="Calibri"/>
                <a:cs typeface="Calibri"/>
              </a:rPr>
              <a:t> Markers</a:t>
            </a:r>
            <a:endParaRPr dirty="0">
              <a:solidFill>
                <a:prstClr val="white"/>
              </a:solidFill>
              <a:latin typeface="Calibri"/>
              <a:cs typeface="Calibri"/>
            </a:endParaRPr>
          </a:p>
        </p:txBody>
      </p:sp>
      <p:grpSp>
        <p:nvGrpSpPr>
          <p:cNvPr id="34" name="Group 33"/>
          <p:cNvGrpSpPr/>
          <p:nvPr/>
        </p:nvGrpSpPr>
        <p:grpSpPr>
          <a:xfrm>
            <a:off x="6319714" y="3135916"/>
            <a:ext cx="380502" cy="421915"/>
            <a:chOff x="5727035" y="3180026"/>
            <a:chExt cx="416259" cy="371182"/>
          </a:xfrm>
        </p:grpSpPr>
        <p:sp>
          <p:nvSpPr>
            <p:cNvPr id="11" name="object 11"/>
            <p:cNvSpPr/>
            <p:nvPr/>
          </p:nvSpPr>
          <p:spPr>
            <a:xfrm>
              <a:off x="5727035" y="3180026"/>
              <a:ext cx="416259" cy="371182"/>
            </a:xfrm>
            <a:custGeom>
              <a:avLst/>
              <a:gdLst/>
              <a:ahLst/>
              <a:cxnLst/>
              <a:rect l="l" t="t" r="r" b="b"/>
              <a:pathLst>
                <a:path w="438785" h="393064">
                  <a:moveTo>
                    <a:pt x="192150" y="0"/>
                  </a:moveTo>
                  <a:lnTo>
                    <a:pt x="244347" y="70993"/>
                  </a:lnTo>
                  <a:lnTo>
                    <a:pt x="0" y="250825"/>
                  </a:lnTo>
                  <a:lnTo>
                    <a:pt x="104520" y="392811"/>
                  </a:lnTo>
                  <a:lnTo>
                    <a:pt x="348868" y="212978"/>
                  </a:lnTo>
                  <a:lnTo>
                    <a:pt x="411861" y="212978"/>
                  </a:lnTo>
                  <a:lnTo>
                    <a:pt x="438530" y="37592"/>
                  </a:lnTo>
                  <a:lnTo>
                    <a:pt x="192150" y="0"/>
                  </a:lnTo>
                  <a:close/>
                </a:path>
                <a:path w="438785" h="393064">
                  <a:moveTo>
                    <a:pt x="411861" y="212978"/>
                  </a:moveTo>
                  <a:lnTo>
                    <a:pt x="348868" y="212978"/>
                  </a:lnTo>
                  <a:lnTo>
                    <a:pt x="401065" y="283972"/>
                  </a:lnTo>
                  <a:lnTo>
                    <a:pt x="411861" y="212978"/>
                  </a:lnTo>
                  <a:close/>
                </a:path>
              </a:pathLst>
            </a:custGeom>
            <a:solidFill>
              <a:srgbClr val="4F81BC"/>
            </a:solidFill>
          </p:spPr>
          <p:txBody>
            <a:bodyPr wrap="square" lIns="0" tIns="0" rIns="0" bIns="0" rtlCol="0"/>
            <a:lstStyle/>
            <a:p>
              <a:pPr defTabSz="685800"/>
              <a:endParaRPr sz="1350">
                <a:solidFill>
                  <a:prstClr val="white"/>
                </a:solidFill>
                <a:latin typeface="Tw Cen MT" panose="020B0602020104020603"/>
              </a:endParaRPr>
            </a:p>
          </p:txBody>
        </p:sp>
        <p:sp>
          <p:nvSpPr>
            <p:cNvPr id="12" name="object 12"/>
            <p:cNvSpPr/>
            <p:nvPr/>
          </p:nvSpPr>
          <p:spPr>
            <a:xfrm>
              <a:off x="5727035" y="3180026"/>
              <a:ext cx="416259" cy="371182"/>
            </a:xfrm>
            <a:custGeom>
              <a:avLst/>
              <a:gdLst/>
              <a:ahLst/>
              <a:cxnLst/>
              <a:rect l="l" t="t" r="r" b="b"/>
              <a:pathLst>
                <a:path w="438785" h="393064">
                  <a:moveTo>
                    <a:pt x="0" y="250825"/>
                  </a:moveTo>
                  <a:lnTo>
                    <a:pt x="244347" y="70993"/>
                  </a:lnTo>
                  <a:lnTo>
                    <a:pt x="192150" y="0"/>
                  </a:lnTo>
                  <a:lnTo>
                    <a:pt x="438530" y="37592"/>
                  </a:lnTo>
                  <a:lnTo>
                    <a:pt x="401065" y="283972"/>
                  </a:lnTo>
                  <a:lnTo>
                    <a:pt x="348868" y="212978"/>
                  </a:lnTo>
                  <a:lnTo>
                    <a:pt x="104520" y="392811"/>
                  </a:lnTo>
                  <a:lnTo>
                    <a:pt x="0" y="250825"/>
                  </a:lnTo>
                </a:path>
              </a:pathLst>
            </a:custGeom>
            <a:ln w="25400">
              <a:solidFill>
                <a:srgbClr val="385D89"/>
              </a:solidFill>
            </a:ln>
          </p:spPr>
          <p:txBody>
            <a:bodyPr wrap="square" lIns="0" tIns="0" rIns="0" bIns="0" rtlCol="0"/>
            <a:lstStyle/>
            <a:p>
              <a:pPr defTabSz="685800"/>
              <a:endParaRPr sz="1350">
                <a:solidFill>
                  <a:prstClr val="white"/>
                </a:solidFill>
                <a:latin typeface="Tw Cen MT" panose="020B0602020104020603"/>
              </a:endParaRPr>
            </a:p>
          </p:txBody>
        </p:sp>
      </p:grpSp>
      <p:grpSp>
        <p:nvGrpSpPr>
          <p:cNvPr id="39" name="Group 38"/>
          <p:cNvGrpSpPr/>
          <p:nvPr/>
        </p:nvGrpSpPr>
        <p:grpSpPr>
          <a:xfrm>
            <a:off x="1060494" y="1495544"/>
            <a:ext cx="1721349" cy="1607910"/>
            <a:chOff x="347268" y="1523918"/>
            <a:chExt cx="1883110" cy="1414570"/>
          </a:xfrm>
        </p:grpSpPr>
        <p:sp>
          <p:nvSpPr>
            <p:cNvPr id="13" name="object 13"/>
            <p:cNvSpPr/>
            <p:nvPr/>
          </p:nvSpPr>
          <p:spPr>
            <a:xfrm>
              <a:off x="365340" y="1541907"/>
              <a:ext cx="1846603" cy="1378590"/>
            </a:xfrm>
            <a:prstGeom prst="rect">
              <a:avLst/>
            </a:prstGeom>
            <a:blipFill>
              <a:blip r:embed="rId4" cstate="print">
                <a:extLst>
                  <a:ext uri="{28A0092B-C50C-407E-A947-70E740481C1C}">
                    <a14:useLocalDpi xmlns:a14="http://schemas.microsoft.com/office/drawing/2010/main" val="0"/>
                  </a:ext>
                </a:extLst>
              </a:blip>
              <a:stretch>
                <a:fillRect/>
              </a:stretch>
            </a:blipFill>
          </p:spPr>
          <p:txBody>
            <a:bodyPr wrap="square" lIns="0" tIns="0" rIns="0" bIns="0" rtlCol="0"/>
            <a:lstStyle/>
            <a:p>
              <a:pPr defTabSz="685800"/>
              <a:endParaRPr sz="1350">
                <a:solidFill>
                  <a:prstClr val="white"/>
                </a:solidFill>
                <a:latin typeface="Tw Cen MT" panose="020B0602020104020603"/>
              </a:endParaRPr>
            </a:p>
          </p:txBody>
        </p:sp>
        <p:sp>
          <p:nvSpPr>
            <p:cNvPr id="14" name="object 14"/>
            <p:cNvSpPr/>
            <p:nvPr/>
          </p:nvSpPr>
          <p:spPr>
            <a:xfrm>
              <a:off x="347268" y="1523918"/>
              <a:ext cx="1883110" cy="1414570"/>
            </a:xfrm>
            <a:custGeom>
              <a:avLst/>
              <a:gdLst/>
              <a:ahLst/>
              <a:cxnLst/>
              <a:rect l="l" t="t" r="r" b="b"/>
              <a:pathLst>
                <a:path w="1985010" h="1497964">
                  <a:moveTo>
                    <a:pt x="0" y="1497964"/>
                  </a:moveTo>
                  <a:lnTo>
                    <a:pt x="1984628" y="1497964"/>
                  </a:lnTo>
                  <a:lnTo>
                    <a:pt x="1984628" y="0"/>
                  </a:lnTo>
                  <a:lnTo>
                    <a:pt x="0" y="0"/>
                  </a:lnTo>
                  <a:lnTo>
                    <a:pt x="0" y="1497964"/>
                  </a:lnTo>
                  <a:close/>
                </a:path>
              </a:pathLst>
            </a:custGeom>
            <a:ln w="38100">
              <a:solidFill>
                <a:srgbClr val="1F487C"/>
              </a:solidFill>
            </a:ln>
          </p:spPr>
          <p:txBody>
            <a:bodyPr wrap="square" lIns="0" tIns="0" rIns="0" bIns="0" rtlCol="0"/>
            <a:lstStyle/>
            <a:p>
              <a:pPr defTabSz="685800"/>
              <a:endParaRPr sz="1350">
                <a:solidFill>
                  <a:prstClr val="white"/>
                </a:solidFill>
                <a:latin typeface="Tw Cen MT" panose="020B0602020104020603"/>
              </a:endParaRPr>
            </a:p>
          </p:txBody>
        </p:sp>
      </p:grpSp>
      <p:grpSp>
        <p:nvGrpSpPr>
          <p:cNvPr id="38" name="Group 37"/>
          <p:cNvGrpSpPr/>
          <p:nvPr/>
        </p:nvGrpSpPr>
        <p:grpSpPr>
          <a:xfrm>
            <a:off x="4084683" y="1519278"/>
            <a:ext cx="1719145" cy="1460683"/>
            <a:chOff x="3383328" y="1485901"/>
            <a:chExt cx="1880700" cy="1285046"/>
          </a:xfrm>
        </p:grpSpPr>
        <p:sp>
          <p:nvSpPr>
            <p:cNvPr id="15" name="object 15"/>
            <p:cNvSpPr/>
            <p:nvPr/>
          </p:nvSpPr>
          <p:spPr>
            <a:xfrm>
              <a:off x="3401400" y="1503890"/>
              <a:ext cx="1844556" cy="1249067"/>
            </a:xfrm>
            <a:custGeom>
              <a:avLst/>
              <a:gdLst/>
              <a:ahLst/>
              <a:cxnLst/>
              <a:rect l="l" t="t" r="r" b="b"/>
              <a:pathLst>
                <a:path w="1944370" h="1322705">
                  <a:moveTo>
                    <a:pt x="0" y="1322451"/>
                  </a:moveTo>
                  <a:lnTo>
                    <a:pt x="1943989" y="1322451"/>
                  </a:lnTo>
                  <a:lnTo>
                    <a:pt x="1943989" y="0"/>
                  </a:lnTo>
                  <a:lnTo>
                    <a:pt x="0" y="0"/>
                  </a:lnTo>
                  <a:lnTo>
                    <a:pt x="0" y="1322451"/>
                  </a:lnTo>
                  <a:close/>
                </a:path>
              </a:pathLst>
            </a:custGeom>
            <a:solidFill>
              <a:srgbClr val="1F487C"/>
            </a:solidFill>
          </p:spPr>
          <p:txBody>
            <a:bodyPr wrap="square" lIns="0" tIns="0" rIns="0" bIns="0" rtlCol="0"/>
            <a:lstStyle/>
            <a:p>
              <a:pPr defTabSz="685800"/>
              <a:endParaRPr sz="1350">
                <a:solidFill>
                  <a:prstClr val="white"/>
                </a:solidFill>
                <a:latin typeface="Tw Cen MT" panose="020B0602020104020603"/>
              </a:endParaRPr>
            </a:p>
          </p:txBody>
        </p:sp>
        <p:sp>
          <p:nvSpPr>
            <p:cNvPr id="16" name="object 16"/>
            <p:cNvSpPr/>
            <p:nvPr/>
          </p:nvSpPr>
          <p:spPr>
            <a:xfrm>
              <a:off x="3401400" y="1503890"/>
              <a:ext cx="1844195" cy="1248827"/>
            </a:xfrm>
            <a:prstGeom prst="rect">
              <a:avLst/>
            </a:prstGeom>
            <a:blipFill>
              <a:blip r:embed="rId5" cstate="print">
                <a:extLst>
                  <a:ext uri="{28A0092B-C50C-407E-A947-70E740481C1C}">
                    <a14:useLocalDpi xmlns:a14="http://schemas.microsoft.com/office/drawing/2010/main" val="0"/>
                  </a:ext>
                </a:extLst>
              </a:blip>
              <a:stretch>
                <a:fillRect/>
              </a:stretch>
            </a:blipFill>
          </p:spPr>
          <p:txBody>
            <a:bodyPr wrap="square" lIns="0" tIns="0" rIns="0" bIns="0" rtlCol="0"/>
            <a:lstStyle/>
            <a:p>
              <a:pPr defTabSz="685800"/>
              <a:endParaRPr sz="1350">
                <a:solidFill>
                  <a:prstClr val="white"/>
                </a:solidFill>
                <a:latin typeface="Tw Cen MT" panose="020B0602020104020603"/>
              </a:endParaRPr>
            </a:p>
          </p:txBody>
        </p:sp>
        <p:sp>
          <p:nvSpPr>
            <p:cNvPr id="17" name="object 17"/>
            <p:cNvSpPr/>
            <p:nvPr/>
          </p:nvSpPr>
          <p:spPr>
            <a:xfrm>
              <a:off x="3383328" y="1485901"/>
              <a:ext cx="1880700" cy="1285046"/>
            </a:xfrm>
            <a:custGeom>
              <a:avLst/>
              <a:gdLst/>
              <a:ahLst/>
              <a:cxnLst/>
              <a:rect l="l" t="t" r="r" b="b"/>
              <a:pathLst>
                <a:path w="1982470" h="1360805">
                  <a:moveTo>
                    <a:pt x="0" y="1360551"/>
                  </a:moveTo>
                  <a:lnTo>
                    <a:pt x="1982089" y="1360551"/>
                  </a:lnTo>
                  <a:lnTo>
                    <a:pt x="1982089" y="0"/>
                  </a:lnTo>
                  <a:lnTo>
                    <a:pt x="0" y="0"/>
                  </a:lnTo>
                  <a:lnTo>
                    <a:pt x="0" y="1360551"/>
                  </a:lnTo>
                  <a:close/>
                </a:path>
              </a:pathLst>
            </a:custGeom>
            <a:ln w="38100">
              <a:solidFill>
                <a:srgbClr val="1F487C"/>
              </a:solidFill>
            </a:ln>
          </p:spPr>
          <p:txBody>
            <a:bodyPr wrap="square" lIns="0" tIns="0" rIns="0" bIns="0" rtlCol="0"/>
            <a:lstStyle/>
            <a:p>
              <a:pPr defTabSz="685800"/>
              <a:endParaRPr sz="1350">
                <a:solidFill>
                  <a:prstClr val="white"/>
                </a:solidFill>
                <a:latin typeface="Tw Cen MT" panose="020B0602020104020603"/>
              </a:endParaRPr>
            </a:p>
          </p:txBody>
        </p:sp>
      </p:grpSp>
      <p:grpSp>
        <p:nvGrpSpPr>
          <p:cNvPr id="36" name="Group 35"/>
          <p:cNvGrpSpPr/>
          <p:nvPr/>
        </p:nvGrpSpPr>
        <p:grpSpPr>
          <a:xfrm>
            <a:off x="2914716" y="3103454"/>
            <a:ext cx="388213" cy="411689"/>
            <a:chOff x="1700939" y="3288683"/>
            <a:chExt cx="424694" cy="362187"/>
          </a:xfrm>
        </p:grpSpPr>
        <p:sp>
          <p:nvSpPr>
            <p:cNvPr id="18" name="object 18"/>
            <p:cNvSpPr/>
            <p:nvPr/>
          </p:nvSpPr>
          <p:spPr>
            <a:xfrm>
              <a:off x="1700939" y="3288683"/>
              <a:ext cx="424694" cy="362187"/>
            </a:xfrm>
            <a:custGeom>
              <a:avLst/>
              <a:gdLst/>
              <a:ahLst/>
              <a:cxnLst/>
              <a:rect l="l" t="t" r="r" b="b"/>
              <a:pathLst>
                <a:path w="447675" h="383539">
                  <a:moveTo>
                    <a:pt x="429283" y="223012"/>
                  </a:moveTo>
                  <a:lnTo>
                    <a:pt x="101345" y="223012"/>
                  </a:lnTo>
                  <a:lnTo>
                    <a:pt x="352806" y="383159"/>
                  </a:lnTo>
                  <a:lnTo>
                    <a:pt x="447420" y="234569"/>
                  </a:lnTo>
                  <a:lnTo>
                    <a:pt x="429283" y="223012"/>
                  </a:lnTo>
                  <a:close/>
                </a:path>
                <a:path w="447675" h="383539">
                  <a:moveTo>
                    <a:pt x="243458" y="0"/>
                  </a:moveTo>
                  <a:lnTo>
                    <a:pt x="0" y="53975"/>
                  </a:lnTo>
                  <a:lnTo>
                    <a:pt x="53975" y="297307"/>
                  </a:lnTo>
                  <a:lnTo>
                    <a:pt x="101345" y="223012"/>
                  </a:lnTo>
                  <a:lnTo>
                    <a:pt x="429283" y="223012"/>
                  </a:lnTo>
                  <a:lnTo>
                    <a:pt x="196087" y="74422"/>
                  </a:lnTo>
                  <a:lnTo>
                    <a:pt x="243458" y="0"/>
                  </a:lnTo>
                  <a:close/>
                </a:path>
              </a:pathLst>
            </a:custGeom>
            <a:solidFill>
              <a:srgbClr val="4F81BC"/>
            </a:solidFill>
          </p:spPr>
          <p:txBody>
            <a:bodyPr wrap="square" lIns="0" tIns="0" rIns="0" bIns="0" rtlCol="0"/>
            <a:lstStyle/>
            <a:p>
              <a:pPr defTabSz="685800"/>
              <a:endParaRPr sz="1350">
                <a:solidFill>
                  <a:prstClr val="white"/>
                </a:solidFill>
                <a:latin typeface="Tw Cen MT" panose="020B0602020104020603"/>
              </a:endParaRPr>
            </a:p>
          </p:txBody>
        </p:sp>
        <p:sp>
          <p:nvSpPr>
            <p:cNvPr id="19" name="object 19"/>
            <p:cNvSpPr/>
            <p:nvPr/>
          </p:nvSpPr>
          <p:spPr>
            <a:xfrm>
              <a:off x="1700939" y="3288683"/>
              <a:ext cx="424694" cy="362187"/>
            </a:xfrm>
            <a:custGeom>
              <a:avLst/>
              <a:gdLst/>
              <a:ahLst/>
              <a:cxnLst/>
              <a:rect l="l" t="t" r="r" b="b"/>
              <a:pathLst>
                <a:path w="447675" h="383539">
                  <a:moveTo>
                    <a:pt x="352806" y="383159"/>
                  </a:moveTo>
                  <a:lnTo>
                    <a:pt x="101345" y="223012"/>
                  </a:lnTo>
                  <a:lnTo>
                    <a:pt x="53975" y="297307"/>
                  </a:lnTo>
                  <a:lnTo>
                    <a:pt x="0" y="53975"/>
                  </a:lnTo>
                  <a:lnTo>
                    <a:pt x="243458" y="0"/>
                  </a:lnTo>
                  <a:lnTo>
                    <a:pt x="196087" y="74422"/>
                  </a:lnTo>
                  <a:lnTo>
                    <a:pt x="447420" y="234569"/>
                  </a:lnTo>
                  <a:lnTo>
                    <a:pt x="352806" y="383159"/>
                  </a:lnTo>
                  <a:close/>
                </a:path>
              </a:pathLst>
            </a:custGeom>
            <a:ln w="25400">
              <a:solidFill>
                <a:srgbClr val="385D89"/>
              </a:solidFill>
            </a:ln>
          </p:spPr>
          <p:txBody>
            <a:bodyPr wrap="square" lIns="0" tIns="0" rIns="0" bIns="0" rtlCol="0"/>
            <a:lstStyle/>
            <a:p>
              <a:pPr defTabSz="685800"/>
              <a:endParaRPr sz="1350">
                <a:solidFill>
                  <a:prstClr val="white"/>
                </a:solidFill>
                <a:latin typeface="Tw Cen MT" panose="020B0602020104020603"/>
              </a:endParaRPr>
            </a:p>
          </p:txBody>
        </p:sp>
      </p:grpSp>
      <p:sp>
        <p:nvSpPr>
          <p:cNvPr id="20" name="object 20"/>
          <p:cNvSpPr txBox="1"/>
          <p:nvPr/>
        </p:nvSpPr>
        <p:spPr>
          <a:xfrm>
            <a:off x="7533466" y="3138479"/>
            <a:ext cx="1453078" cy="461665"/>
          </a:xfrm>
          <a:prstGeom prst="rect">
            <a:avLst/>
          </a:prstGeom>
        </p:spPr>
        <p:txBody>
          <a:bodyPr vert="horz" wrap="square" lIns="0" tIns="0" rIns="0" bIns="0" rtlCol="0">
            <a:spAutoFit/>
          </a:bodyPr>
          <a:lstStyle/>
          <a:p>
            <a:pPr marL="9525" algn="r" defTabSz="685800"/>
            <a:r>
              <a:rPr sz="1500" b="1" spc="-4" dirty="0">
                <a:latin typeface="Arial Narrow" panose="020B0606020202030204" pitchFamily="34" charset="0"/>
                <a:cs typeface="Calibri"/>
              </a:rPr>
              <a:t>Clini</a:t>
            </a:r>
            <a:r>
              <a:rPr sz="1500" b="1" spc="-8" dirty="0">
                <a:latin typeface="Arial Narrow" panose="020B0606020202030204" pitchFamily="34" charset="0"/>
                <a:cs typeface="Calibri"/>
              </a:rPr>
              <a:t>c</a:t>
            </a:r>
            <a:r>
              <a:rPr sz="1500" b="1" dirty="0">
                <a:latin typeface="Arial Narrow" panose="020B0606020202030204" pitchFamily="34" charset="0"/>
                <a:cs typeface="Calibri"/>
              </a:rPr>
              <a:t>al</a:t>
            </a:r>
            <a:r>
              <a:rPr sz="1500" b="1" spc="-19" dirty="0">
                <a:latin typeface="Arial Narrow" panose="020B0606020202030204" pitchFamily="34" charset="0"/>
                <a:cs typeface="Calibri"/>
              </a:rPr>
              <a:t> </a:t>
            </a:r>
            <a:r>
              <a:rPr sz="1500" b="1" spc="-113" dirty="0">
                <a:latin typeface="Arial Narrow" panose="020B0606020202030204" pitchFamily="34" charset="0"/>
                <a:cs typeface="Calibri"/>
              </a:rPr>
              <a:t>T</a:t>
            </a:r>
            <a:r>
              <a:rPr sz="1500" b="1" dirty="0">
                <a:latin typeface="Arial Narrow" panose="020B0606020202030204" pitchFamily="34" charset="0"/>
                <a:cs typeface="Calibri"/>
              </a:rPr>
              <a:t>rials</a:t>
            </a:r>
            <a:br>
              <a:rPr lang="en-GB" sz="1500" b="1" dirty="0">
                <a:latin typeface="Arial Narrow" panose="020B0606020202030204" pitchFamily="34" charset="0"/>
                <a:cs typeface="Calibri"/>
              </a:rPr>
            </a:br>
            <a:r>
              <a:rPr lang="en-GB" sz="1500" i="1" dirty="0">
                <a:latin typeface="Arial Narrow" panose="020B0606020202030204" pitchFamily="34" charset="0"/>
                <a:cs typeface="Calibri"/>
              </a:rPr>
              <a:t>opening up eligibility</a:t>
            </a:r>
            <a:endParaRPr sz="1500" b="1" dirty="0">
              <a:latin typeface="Arial Narrow" panose="020B0606020202030204" pitchFamily="34" charset="0"/>
              <a:cs typeface="Calibri"/>
            </a:endParaRPr>
          </a:p>
        </p:txBody>
      </p:sp>
      <p:sp>
        <p:nvSpPr>
          <p:cNvPr id="21" name="object 21"/>
          <p:cNvSpPr txBox="1"/>
          <p:nvPr/>
        </p:nvSpPr>
        <p:spPr>
          <a:xfrm>
            <a:off x="7079988" y="6309374"/>
            <a:ext cx="1614746" cy="230832"/>
          </a:xfrm>
          <a:prstGeom prst="rect">
            <a:avLst/>
          </a:prstGeom>
        </p:spPr>
        <p:txBody>
          <a:bodyPr vert="horz" wrap="square" lIns="0" tIns="0" rIns="0" bIns="0" rtlCol="0">
            <a:spAutoFit/>
          </a:bodyPr>
          <a:lstStyle/>
          <a:p>
            <a:pPr marL="9525" defTabSz="685800"/>
            <a:r>
              <a:rPr sz="1500" b="1" spc="-4" dirty="0">
                <a:latin typeface="Arial Narrow" panose="020B0606020202030204" pitchFamily="34" charset="0"/>
                <a:cs typeface="Calibri"/>
              </a:rPr>
              <a:t>C</a:t>
            </a:r>
            <a:r>
              <a:rPr sz="1500" b="1" dirty="0">
                <a:latin typeface="Arial Narrow" panose="020B0606020202030204" pitchFamily="34" charset="0"/>
                <a:cs typeface="Calibri"/>
              </a:rPr>
              <a:t>a</a:t>
            </a:r>
            <a:r>
              <a:rPr sz="1500" b="1" spc="-15" dirty="0">
                <a:latin typeface="Arial Narrow" panose="020B0606020202030204" pitchFamily="34" charset="0"/>
                <a:cs typeface="Calibri"/>
              </a:rPr>
              <a:t>nc</a:t>
            </a:r>
            <a:r>
              <a:rPr sz="1500" b="1" spc="-8" dirty="0">
                <a:latin typeface="Arial Narrow" panose="020B0606020202030204" pitchFamily="34" charset="0"/>
                <a:cs typeface="Calibri"/>
              </a:rPr>
              <a:t>er</a:t>
            </a:r>
            <a:r>
              <a:rPr sz="1500" b="1" spc="-19" dirty="0">
                <a:latin typeface="Arial Narrow" panose="020B0606020202030204" pitchFamily="34" charset="0"/>
                <a:cs typeface="Calibri"/>
              </a:rPr>
              <a:t> </a:t>
            </a:r>
            <a:r>
              <a:rPr sz="1500" b="1" spc="-4" dirty="0">
                <a:latin typeface="Arial Narrow" panose="020B0606020202030204" pitchFamily="34" charset="0"/>
                <a:cs typeface="Calibri"/>
              </a:rPr>
              <a:t>susceptibility</a:t>
            </a:r>
            <a:endParaRPr sz="1500" b="1" dirty="0">
              <a:latin typeface="Arial Narrow" panose="020B0606020202030204" pitchFamily="34" charset="0"/>
              <a:cs typeface="Calibri"/>
            </a:endParaRPr>
          </a:p>
        </p:txBody>
      </p:sp>
      <p:grpSp>
        <p:nvGrpSpPr>
          <p:cNvPr id="37" name="Group 36"/>
          <p:cNvGrpSpPr/>
          <p:nvPr/>
        </p:nvGrpSpPr>
        <p:grpSpPr>
          <a:xfrm>
            <a:off x="6561990" y="1412776"/>
            <a:ext cx="2407464" cy="1618251"/>
            <a:chOff x="6157873" y="1660877"/>
            <a:chExt cx="2633703" cy="1401299"/>
          </a:xfrm>
        </p:grpSpPr>
        <p:sp>
          <p:nvSpPr>
            <p:cNvPr id="22" name="object 22"/>
            <p:cNvSpPr/>
            <p:nvPr/>
          </p:nvSpPr>
          <p:spPr>
            <a:xfrm>
              <a:off x="6157873" y="1699297"/>
              <a:ext cx="2597558" cy="1362879"/>
            </a:xfrm>
            <a:prstGeom prst="rect">
              <a:avLst/>
            </a:prstGeom>
            <a:blipFill>
              <a:blip r:embed="rId6" cstate="print">
                <a:extLst>
                  <a:ext uri="{28A0092B-C50C-407E-A947-70E740481C1C}">
                    <a14:useLocalDpi xmlns:a14="http://schemas.microsoft.com/office/drawing/2010/main" val="0"/>
                  </a:ext>
                </a:extLst>
              </a:blip>
              <a:stretch>
                <a:fillRect/>
              </a:stretch>
            </a:blipFill>
          </p:spPr>
          <p:txBody>
            <a:bodyPr wrap="square" lIns="0" tIns="0" rIns="0" bIns="0" rtlCol="0"/>
            <a:lstStyle/>
            <a:p>
              <a:pPr defTabSz="685800"/>
              <a:endParaRPr sz="1350">
                <a:solidFill>
                  <a:prstClr val="white"/>
                </a:solidFill>
                <a:latin typeface="Tw Cen MT" panose="020B0602020104020603"/>
              </a:endParaRPr>
            </a:p>
          </p:txBody>
        </p:sp>
        <p:sp>
          <p:nvSpPr>
            <p:cNvPr id="23" name="object 23"/>
            <p:cNvSpPr/>
            <p:nvPr/>
          </p:nvSpPr>
          <p:spPr>
            <a:xfrm>
              <a:off x="6157873" y="1660877"/>
              <a:ext cx="2633703" cy="1398979"/>
            </a:xfrm>
            <a:custGeom>
              <a:avLst/>
              <a:gdLst/>
              <a:ahLst/>
              <a:cxnLst/>
              <a:rect l="l" t="t" r="r" b="b"/>
              <a:pathLst>
                <a:path w="2776220" h="1481455">
                  <a:moveTo>
                    <a:pt x="0" y="1481327"/>
                  </a:moveTo>
                  <a:lnTo>
                    <a:pt x="2776219" y="1481327"/>
                  </a:lnTo>
                  <a:lnTo>
                    <a:pt x="2776219" y="0"/>
                  </a:lnTo>
                  <a:lnTo>
                    <a:pt x="0" y="0"/>
                  </a:lnTo>
                  <a:lnTo>
                    <a:pt x="0" y="1481327"/>
                  </a:lnTo>
                  <a:close/>
                </a:path>
              </a:pathLst>
            </a:custGeom>
            <a:ln w="38100">
              <a:solidFill>
                <a:srgbClr val="375F92"/>
              </a:solidFill>
            </a:ln>
          </p:spPr>
          <p:txBody>
            <a:bodyPr wrap="square" lIns="0" tIns="0" rIns="0" bIns="0" rtlCol="0"/>
            <a:lstStyle/>
            <a:p>
              <a:pPr defTabSz="685800"/>
              <a:endParaRPr sz="1350">
                <a:solidFill>
                  <a:prstClr val="white"/>
                </a:solidFill>
                <a:latin typeface="Tw Cen MT" panose="020B0602020104020603"/>
              </a:endParaRPr>
            </a:p>
          </p:txBody>
        </p:sp>
      </p:grpSp>
      <p:sp>
        <p:nvSpPr>
          <p:cNvPr id="24" name="object 24"/>
          <p:cNvSpPr/>
          <p:nvPr/>
        </p:nvSpPr>
        <p:spPr>
          <a:xfrm>
            <a:off x="6818382" y="4372132"/>
            <a:ext cx="2074098" cy="1925539"/>
          </a:xfrm>
          <a:prstGeom prst="rect">
            <a:avLst/>
          </a:prstGeom>
          <a:blipFill>
            <a:blip r:embed="rId7" cstate="print">
              <a:extLst>
                <a:ext uri="{28A0092B-C50C-407E-A947-70E740481C1C}">
                  <a14:useLocalDpi xmlns:a14="http://schemas.microsoft.com/office/drawing/2010/main" val="0"/>
                </a:ext>
              </a:extLst>
            </a:blip>
            <a:stretch>
              <a:fillRect/>
            </a:stretch>
          </a:blipFill>
        </p:spPr>
        <p:txBody>
          <a:bodyPr wrap="square" lIns="0" tIns="0" rIns="0" bIns="0" rtlCol="0"/>
          <a:lstStyle/>
          <a:p>
            <a:pPr defTabSz="685800"/>
            <a:endParaRPr sz="1350">
              <a:solidFill>
                <a:prstClr val="white"/>
              </a:solidFill>
              <a:latin typeface="Tw Cen MT" panose="020B0602020104020603"/>
            </a:endParaRPr>
          </a:p>
        </p:txBody>
      </p:sp>
      <p:sp>
        <p:nvSpPr>
          <p:cNvPr id="26" name="object 26"/>
          <p:cNvSpPr txBox="1"/>
          <p:nvPr/>
        </p:nvSpPr>
        <p:spPr>
          <a:xfrm>
            <a:off x="574813" y="6495464"/>
            <a:ext cx="1920135" cy="230832"/>
          </a:xfrm>
          <a:prstGeom prst="rect">
            <a:avLst/>
          </a:prstGeom>
        </p:spPr>
        <p:txBody>
          <a:bodyPr vert="horz" wrap="square" lIns="0" tIns="0" rIns="0" bIns="0" rtlCol="0">
            <a:spAutoFit/>
          </a:bodyPr>
          <a:lstStyle/>
          <a:p>
            <a:pPr marL="9525" defTabSz="685800"/>
            <a:r>
              <a:rPr sz="1500" b="1" spc="-15" dirty="0">
                <a:latin typeface="Arial Narrow" panose="020B0606020202030204" pitchFamily="34" charset="0"/>
                <a:cs typeface="Calibri"/>
              </a:rPr>
              <a:t>The</a:t>
            </a:r>
            <a:r>
              <a:rPr sz="1500" b="1" spc="-41" dirty="0">
                <a:latin typeface="Arial Narrow" panose="020B0606020202030204" pitchFamily="34" charset="0"/>
                <a:cs typeface="Calibri"/>
              </a:rPr>
              <a:t>r</a:t>
            </a:r>
            <a:r>
              <a:rPr sz="1500" b="1" dirty="0">
                <a:latin typeface="Arial Narrow" panose="020B0606020202030204" pitchFamily="34" charset="0"/>
                <a:cs typeface="Calibri"/>
              </a:rPr>
              <a:t>a</a:t>
            </a:r>
            <a:r>
              <a:rPr sz="1500" b="1" spc="-11" dirty="0">
                <a:latin typeface="Arial Narrow" panose="020B0606020202030204" pitchFamily="34" charset="0"/>
                <a:cs typeface="Calibri"/>
              </a:rPr>
              <a:t>py</a:t>
            </a:r>
            <a:r>
              <a:rPr sz="1500" b="1" dirty="0">
                <a:latin typeface="Arial Narrow" panose="020B0606020202030204" pitchFamily="34" charset="0"/>
                <a:cs typeface="Calibri"/>
              </a:rPr>
              <a:t> </a:t>
            </a:r>
            <a:r>
              <a:rPr sz="1500" b="1" spc="-11" dirty="0">
                <a:latin typeface="Arial Narrow" panose="020B0606020202030204" pitchFamily="34" charset="0"/>
                <a:cs typeface="Calibri"/>
              </a:rPr>
              <a:t>sel</a:t>
            </a:r>
            <a:r>
              <a:rPr sz="1500" b="1" spc="-4" dirty="0">
                <a:latin typeface="Arial Narrow" panose="020B0606020202030204" pitchFamily="34" charset="0"/>
                <a:cs typeface="Calibri"/>
              </a:rPr>
              <a:t>e</a:t>
            </a:r>
            <a:r>
              <a:rPr sz="1500" b="1" dirty="0">
                <a:latin typeface="Arial Narrow" panose="020B0606020202030204" pitchFamily="34" charset="0"/>
                <a:cs typeface="Calibri"/>
              </a:rPr>
              <a:t>ction</a:t>
            </a:r>
          </a:p>
        </p:txBody>
      </p:sp>
      <p:grpSp>
        <p:nvGrpSpPr>
          <p:cNvPr id="35" name="Group 34"/>
          <p:cNvGrpSpPr/>
          <p:nvPr/>
        </p:nvGrpSpPr>
        <p:grpSpPr>
          <a:xfrm>
            <a:off x="4944091" y="3058417"/>
            <a:ext cx="306165" cy="515294"/>
            <a:chOff x="4046694" y="3147166"/>
            <a:chExt cx="334936" cy="453333"/>
          </a:xfrm>
        </p:grpSpPr>
        <p:sp>
          <p:nvSpPr>
            <p:cNvPr id="27" name="object 27"/>
            <p:cNvSpPr/>
            <p:nvPr/>
          </p:nvSpPr>
          <p:spPr>
            <a:xfrm>
              <a:off x="4046694" y="3147166"/>
              <a:ext cx="334936" cy="453333"/>
            </a:xfrm>
            <a:custGeom>
              <a:avLst/>
              <a:gdLst/>
              <a:ahLst/>
              <a:cxnLst/>
              <a:rect l="l" t="t" r="r" b="b"/>
              <a:pathLst>
                <a:path w="353060" h="480060">
                  <a:moveTo>
                    <a:pt x="264413" y="176275"/>
                  </a:moveTo>
                  <a:lnTo>
                    <a:pt x="88137" y="176275"/>
                  </a:lnTo>
                  <a:lnTo>
                    <a:pt x="88137" y="479679"/>
                  </a:lnTo>
                  <a:lnTo>
                    <a:pt x="264413" y="479679"/>
                  </a:lnTo>
                  <a:lnTo>
                    <a:pt x="264413" y="176275"/>
                  </a:lnTo>
                  <a:close/>
                </a:path>
                <a:path w="353060" h="480060">
                  <a:moveTo>
                    <a:pt x="176275" y="0"/>
                  </a:moveTo>
                  <a:lnTo>
                    <a:pt x="0" y="176275"/>
                  </a:lnTo>
                  <a:lnTo>
                    <a:pt x="352551" y="176275"/>
                  </a:lnTo>
                  <a:lnTo>
                    <a:pt x="176275" y="0"/>
                  </a:lnTo>
                  <a:close/>
                </a:path>
              </a:pathLst>
            </a:custGeom>
            <a:solidFill>
              <a:srgbClr val="4F81BC"/>
            </a:solidFill>
          </p:spPr>
          <p:txBody>
            <a:bodyPr wrap="square" lIns="0" tIns="0" rIns="0" bIns="0" rtlCol="0"/>
            <a:lstStyle/>
            <a:p>
              <a:pPr defTabSz="685800"/>
              <a:endParaRPr sz="1350">
                <a:solidFill>
                  <a:prstClr val="white"/>
                </a:solidFill>
                <a:latin typeface="Tw Cen MT" panose="020B0602020104020603"/>
              </a:endParaRPr>
            </a:p>
          </p:txBody>
        </p:sp>
        <p:sp>
          <p:nvSpPr>
            <p:cNvPr id="28" name="object 28"/>
            <p:cNvSpPr/>
            <p:nvPr/>
          </p:nvSpPr>
          <p:spPr>
            <a:xfrm>
              <a:off x="4046694" y="3147166"/>
              <a:ext cx="334936" cy="453333"/>
            </a:xfrm>
            <a:custGeom>
              <a:avLst/>
              <a:gdLst/>
              <a:ahLst/>
              <a:cxnLst/>
              <a:rect l="l" t="t" r="r" b="b"/>
              <a:pathLst>
                <a:path w="353060" h="480060">
                  <a:moveTo>
                    <a:pt x="88137" y="479679"/>
                  </a:moveTo>
                  <a:lnTo>
                    <a:pt x="88137" y="176275"/>
                  </a:lnTo>
                  <a:lnTo>
                    <a:pt x="0" y="176275"/>
                  </a:lnTo>
                  <a:lnTo>
                    <a:pt x="176275" y="0"/>
                  </a:lnTo>
                  <a:lnTo>
                    <a:pt x="352551" y="176275"/>
                  </a:lnTo>
                  <a:lnTo>
                    <a:pt x="264413" y="176275"/>
                  </a:lnTo>
                  <a:lnTo>
                    <a:pt x="264413" y="479679"/>
                  </a:lnTo>
                  <a:lnTo>
                    <a:pt x="88137" y="479679"/>
                  </a:lnTo>
                  <a:close/>
                </a:path>
              </a:pathLst>
            </a:custGeom>
            <a:ln w="25399">
              <a:solidFill>
                <a:srgbClr val="385D89"/>
              </a:solidFill>
            </a:ln>
          </p:spPr>
          <p:txBody>
            <a:bodyPr wrap="square" lIns="0" tIns="0" rIns="0" bIns="0" rtlCol="0"/>
            <a:lstStyle/>
            <a:p>
              <a:pPr defTabSz="685800"/>
              <a:endParaRPr sz="1350">
                <a:solidFill>
                  <a:prstClr val="white"/>
                </a:solidFill>
                <a:latin typeface="Tw Cen MT" panose="020B0602020104020603"/>
              </a:endParaRPr>
            </a:p>
          </p:txBody>
        </p:sp>
      </p:grpSp>
      <p:sp>
        <p:nvSpPr>
          <p:cNvPr id="31" name="Rectangle 30"/>
          <p:cNvSpPr/>
          <p:nvPr/>
        </p:nvSpPr>
        <p:spPr>
          <a:xfrm>
            <a:off x="3059832" y="4725144"/>
            <a:ext cx="3502158" cy="1636089"/>
          </a:xfrm>
          <a:prstGeom prst="rect">
            <a:avLst/>
          </a:prstGeom>
        </p:spPr>
        <p:txBody>
          <a:bodyPr wrap="square">
            <a:spAutoFit/>
          </a:bodyPr>
          <a:lstStyle/>
          <a:p>
            <a:pPr marL="133350" indent="-133350" defTabSz="685800">
              <a:lnSpc>
                <a:spcPct val="85000"/>
              </a:lnSpc>
              <a:spcBef>
                <a:spcPts val="300"/>
              </a:spcBef>
              <a:buFont typeface="Arial" panose="020B0604020202020204" pitchFamily="34" charset="0"/>
              <a:buChar char="•"/>
            </a:pPr>
            <a:r>
              <a:rPr lang="en-GB" sz="1600" b="1" dirty="0">
                <a:solidFill>
                  <a:schemeClr val="accent3">
                    <a:lumMod val="50000"/>
                  </a:schemeClr>
                </a:solidFill>
              </a:rPr>
              <a:t>WGS provides extra diagnostic reach </a:t>
            </a:r>
            <a:r>
              <a:rPr lang="en-GB" sz="1600" b="1" i="1" dirty="0">
                <a:solidFill>
                  <a:schemeClr val="accent3">
                    <a:lumMod val="50000"/>
                  </a:schemeClr>
                </a:solidFill>
              </a:rPr>
              <a:t>(structural variants, copy no. variants etc.)</a:t>
            </a:r>
          </a:p>
          <a:p>
            <a:pPr marL="133350" indent="-133350" defTabSz="685800">
              <a:lnSpc>
                <a:spcPct val="85000"/>
              </a:lnSpc>
              <a:spcBef>
                <a:spcPts val="300"/>
              </a:spcBef>
              <a:buFont typeface="Arial" panose="020B0604020202020204" pitchFamily="34" charset="0"/>
              <a:buChar char="•"/>
            </a:pPr>
            <a:r>
              <a:rPr lang="en-GB" sz="1600" b="1" dirty="0">
                <a:solidFill>
                  <a:schemeClr val="accent3">
                    <a:lumMod val="50000"/>
                  </a:schemeClr>
                </a:solidFill>
              </a:rPr>
              <a:t>Global patterns of mutation </a:t>
            </a:r>
            <a:r>
              <a:rPr lang="en-GB" sz="1600" b="1" i="1" dirty="0">
                <a:solidFill>
                  <a:schemeClr val="accent3">
                    <a:lumMod val="50000"/>
                  </a:schemeClr>
                </a:solidFill>
              </a:rPr>
              <a:t>(‘signatures’)</a:t>
            </a:r>
            <a:r>
              <a:rPr lang="en-GB" sz="1600" b="1" dirty="0">
                <a:solidFill>
                  <a:schemeClr val="accent3">
                    <a:lumMod val="50000"/>
                  </a:schemeClr>
                </a:solidFill>
              </a:rPr>
              <a:t> proving informative</a:t>
            </a:r>
          </a:p>
          <a:p>
            <a:pPr marL="133350" indent="-133350" defTabSz="685800">
              <a:lnSpc>
                <a:spcPct val="85000"/>
              </a:lnSpc>
              <a:spcBef>
                <a:spcPts val="300"/>
              </a:spcBef>
              <a:buFont typeface="Arial" panose="020B0604020202020204" pitchFamily="34" charset="0"/>
              <a:buChar char="•"/>
            </a:pPr>
            <a:r>
              <a:rPr lang="en-GB" sz="1600" b="1" dirty="0">
                <a:solidFill>
                  <a:schemeClr val="accent3">
                    <a:lumMod val="50000"/>
                  </a:schemeClr>
                </a:solidFill>
              </a:rPr>
              <a:t>Defining causal drivers from benign ‘passengers’ is critical</a:t>
            </a:r>
          </a:p>
        </p:txBody>
      </p:sp>
      <p:sp>
        <p:nvSpPr>
          <p:cNvPr id="41" name="Date Placeholder 1"/>
          <p:cNvSpPr txBox="1">
            <a:spLocks/>
          </p:cNvSpPr>
          <p:nvPr/>
        </p:nvSpPr>
        <p:spPr>
          <a:xfrm>
            <a:off x="7749202" y="6648462"/>
            <a:ext cx="1678171" cy="20751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r>
              <a:rPr lang="en-GB" sz="788" i="1" dirty="0">
                <a:latin typeface="Tw Cen MT" panose="020B0602020104020603"/>
              </a:rPr>
              <a:t>Courtesy of Genomics England</a:t>
            </a:r>
            <a:endParaRPr lang="en-US" sz="788" i="1" dirty="0">
              <a:latin typeface="Tw Cen MT" panose="020B0602020104020603"/>
            </a:endParaRPr>
          </a:p>
        </p:txBody>
      </p:sp>
    </p:spTree>
    <p:extLst>
      <p:ext uri="{BB962C8B-B14F-4D97-AF65-F5344CB8AC3E}">
        <p14:creationId xmlns:p14="http://schemas.microsoft.com/office/powerpoint/2010/main" val="1746774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5D48569-2D3C-47F2-8894-BC9FF21E0436}"/>
              </a:ext>
            </a:extLst>
          </p:cNvPr>
          <p:cNvPicPr>
            <a:picLocks noChangeAspect="1"/>
          </p:cNvPicPr>
          <p:nvPr/>
        </p:nvPicPr>
        <p:blipFill>
          <a:blip r:embed="rId3"/>
          <a:stretch>
            <a:fillRect/>
          </a:stretch>
        </p:blipFill>
        <p:spPr>
          <a:xfrm>
            <a:off x="7236296" y="0"/>
            <a:ext cx="1898089" cy="773659"/>
          </a:xfrm>
          <a:prstGeom prst="rect">
            <a:avLst/>
          </a:prstGeom>
        </p:spPr>
      </p:pic>
      <p:sp>
        <p:nvSpPr>
          <p:cNvPr id="4" name="Title 3"/>
          <p:cNvSpPr>
            <a:spLocks noGrp="1"/>
          </p:cNvSpPr>
          <p:nvPr>
            <p:ph type="title"/>
          </p:nvPr>
        </p:nvSpPr>
        <p:spPr>
          <a:xfrm>
            <a:off x="179512" y="202159"/>
            <a:ext cx="8229600" cy="1143000"/>
          </a:xfrm>
        </p:spPr>
        <p:txBody>
          <a:bodyPr>
            <a:noAutofit/>
          </a:bodyPr>
          <a:lstStyle/>
          <a:p>
            <a:pPr algn="l"/>
            <a:r>
              <a:rPr lang="en-GB" sz="3600" b="1" dirty="0">
                <a:solidFill>
                  <a:srgbClr val="0070C0"/>
                </a:solidFill>
              </a:rPr>
              <a:t>Whole Genome Sequencing – </a:t>
            </a:r>
            <a:br>
              <a:rPr lang="en-GB" sz="3600" b="1" dirty="0">
                <a:solidFill>
                  <a:srgbClr val="0070C0"/>
                </a:solidFill>
              </a:rPr>
            </a:br>
            <a:r>
              <a:rPr lang="en-GB" sz="3600" b="1" dirty="0">
                <a:solidFill>
                  <a:srgbClr val="0070C0"/>
                </a:solidFill>
              </a:rPr>
              <a:t>TYA Lymphoma</a:t>
            </a:r>
          </a:p>
        </p:txBody>
      </p:sp>
      <p:sp>
        <p:nvSpPr>
          <p:cNvPr id="14" name="TextBox 13"/>
          <p:cNvSpPr txBox="1"/>
          <p:nvPr/>
        </p:nvSpPr>
        <p:spPr>
          <a:xfrm>
            <a:off x="314082" y="1345763"/>
            <a:ext cx="8594833" cy="5509200"/>
          </a:xfrm>
          <a:prstGeom prst="rect">
            <a:avLst/>
          </a:prstGeom>
          <a:noFill/>
        </p:spPr>
        <p:txBody>
          <a:bodyPr wrap="square" lIns="91440" tIns="45720" rIns="91440" bIns="45720" rtlCol="0" anchor="t">
            <a:spAutoFit/>
          </a:bodyPr>
          <a:lstStyle/>
          <a:p>
            <a:r>
              <a:rPr lang="en-GB" sz="2400" u="sng" dirty="0"/>
              <a:t>Eligibility &amp; Key points:</a:t>
            </a:r>
          </a:p>
          <a:p>
            <a:endParaRPr lang="en-GB" sz="800" dirty="0"/>
          </a:p>
          <a:p>
            <a:pPr marL="285750" indent="-285750">
              <a:buFont typeface="Arial" panose="020B0604020202020204" pitchFamily="34" charset="0"/>
              <a:buChar char="•"/>
            </a:pPr>
            <a:r>
              <a:rPr lang="en-GB" sz="2400" u="sng" dirty="0"/>
              <a:t>All</a:t>
            </a:r>
            <a:r>
              <a:rPr lang="en-GB" sz="2400" dirty="0"/>
              <a:t> TYA Lymphoma patients aged &lt;25yrs are eligible for WGS testing</a:t>
            </a:r>
          </a:p>
          <a:p>
            <a:endParaRPr lang="en-GB" sz="1600" dirty="0"/>
          </a:p>
          <a:p>
            <a:pPr marL="285750" indent="-285750">
              <a:buFont typeface="Arial" panose="020B0604020202020204" pitchFamily="34" charset="0"/>
              <a:buChar char="•"/>
            </a:pPr>
            <a:r>
              <a:rPr lang="en-GB" sz="2400" dirty="0"/>
              <a:t>WGS testing should be performed alongside standard of care (SoC) testing</a:t>
            </a:r>
          </a:p>
          <a:p>
            <a:pPr marL="285750" indent="-285750">
              <a:buFont typeface="Arial" panose="020B0604020202020204" pitchFamily="34" charset="0"/>
              <a:buChar char="•"/>
            </a:pPr>
            <a:endParaRPr lang="en-GB" sz="1600" b="1" dirty="0"/>
          </a:p>
          <a:p>
            <a:pPr marL="285750" indent="-285750">
              <a:buFont typeface="Arial" panose="020B0604020202020204" pitchFamily="34" charset="0"/>
              <a:buChar char="•"/>
            </a:pPr>
            <a:r>
              <a:rPr lang="en-GB" sz="2400" b="1" dirty="0"/>
              <a:t>SoC diagnostic testing remains the priority</a:t>
            </a:r>
          </a:p>
          <a:p>
            <a:pPr marL="285750" indent="-285750">
              <a:buFont typeface="Arial" panose="020B0604020202020204" pitchFamily="34" charset="0"/>
              <a:buChar char="•"/>
            </a:pPr>
            <a:endParaRPr lang="en-GB" sz="1600" u="sng" dirty="0"/>
          </a:p>
          <a:p>
            <a:pPr marL="285750" indent="-285750">
              <a:buFont typeface="Arial" panose="020B0604020202020204" pitchFamily="34" charset="0"/>
              <a:buChar char="•"/>
            </a:pPr>
            <a:r>
              <a:rPr lang="en-GB" sz="2400" u="sng" dirty="0"/>
              <a:t>All</a:t>
            </a:r>
            <a:r>
              <a:rPr lang="en-GB" sz="2400" dirty="0"/>
              <a:t> TYA Lymphoma patients should have a </a:t>
            </a:r>
            <a:r>
              <a:rPr lang="en-GB" sz="2400" b="1" u="sng" dirty="0"/>
              <a:t>fresh frozen</a:t>
            </a:r>
            <a:r>
              <a:rPr lang="en-GB" sz="2400" dirty="0"/>
              <a:t> core biopsy taken for WGS</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2400" dirty="0"/>
              <a:t>If sufficient material is available this tissue can be used for WGS</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2400" dirty="0"/>
              <a:t>Consent (Record of Discussion) is to be obtained </a:t>
            </a:r>
            <a:r>
              <a:rPr lang="en-GB" sz="2400" b="1" u="sng" dirty="0"/>
              <a:t>AFTER</a:t>
            </a:r>
            <a:r>
              <a:rPr lang="en-GB" sz="2400" dirty="0"/>
              <a:t> biopsy by clinical team/CNS.</a:t>
            </a:r>
          </a:p>
        </p:txBody>
      </p:sp>
    </p:spTree>
    <p:extLst>
      <p:ext uri="{BB962C8B-B14F-4D97-AF65-F5344CB8AC3E}">
        <p14:creationId xmlns:p14="http://schemas.microsoft.com/office/powerpoint/2010/main" val="35882568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5D48569-2D3C-47F2-8894-BC9FF21E0436}"/>
              </a:ext>
            </a:extLst>
          </p:cNvPr>
          <p:cNvPicPr>
            <a:picLocks noChangeAspect="1"/>
          </p:cNvPicPr>
          <p:nvPr/>
        </p:nvPicPr>
        <p:blipFill>
          <a:blip r:embed="rId3"/>
          <a:stretch>
            <a:fillRect/>
          </a:stretch>
        </p:blipFill>
        <p:spPr>
          <a:xfrm>
            <a:off x="7236296" y="0"/>
            <a:ext cx="1898089" cy="773659"/>
          </a:xfrm>
          <a:prstGeom prst="rect">
            <a:avLst/>
          </a:prstGeom>
        </p:spPr>
      </p:pic>
      <p:sp>
        <p:nvSpPr>
          <p:cNvPr id="4" name="Title 3"/>
          <p:cNvSpPr>
            <a:spLocks noGrp="1"/>
          </p:cNvSpPr>
          <p:nvPr>
            <p:ph type="title"/>
          </p:nvPr>
        </p:nvSpPr>
        <p:spPr>
          <a:xfrm>
            <a:off x="179512" y="202159"/>
            <a:ext cx="8229600" cy="1143000"/>
          </a:xfrm>
        </p:spPr>
        <p:txBody>
          <a:bodyPr>
            <a:noAutofit/>
          </a:bodyPr>
          <a:lstStyle/>
          <a:p>
            <a:pPr algn="l"/>
            <a:r>
              <a:rPr lang="en-GB" sz="3600" b="1" dirty="0">
                <a:solidFill>
                  <a:srgbClr val="0070C0"/>
                </a:solidFill>
              </a:rPr>
              <a:t>Whole Genome Sequencing – </a:t>
            </a:r>
            <a:br>
              <a:rPr lang="en-GB" sz="3600" b="1" dirty="0">
                <a:solidFill>
                  <a:srgbClr val="0070C0"/>
                </a:solidFill>
              </a:rPr>
            </a:br>
            <a:r>
              <a:rPr lang="en-GB" sz="3600" b="1" dirty="0">
                <a:solidFill>
                  <a:srgbClr val="0070C0"/>
                </a:solidFill>
              </a:rPr>
              <a:t>TYA Lymphoma sample packs</a:t>
            </a:r>
          </a:p>
        </p:txBody>
      </p:sp>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t="6511"/>
          <a:stretch/>
        </p:blipFill>
        <p:spPr>
          <a:xfrm>
            <a:off x="4269424" y="3951772"/>
            <a:ext cx="4128320" cy="2902807"/>
          </a:xfrm>
          <a:prstGeom prst="rect">
            <a:avLst/>
          </a:prstGeom>
        </p:spPr>
      </p:pic>
      <p:sp>
        <p:nvSpPr>
          <p:cNvPr id="2" name="TextBox 1"/>
          <p:cNvSpPr txBox="1"/>
          <p:nvPr/>
        </p:nvSpPr>
        <p:spPr>
          <a:xfrm>
            <a:off x="3851920" y="1484784"/>
            <a:ext cx="4968552" cy="2246769"/>
          </a:xfrm>
          <a:prstGeom prst="rect">
            <a:avLst/>
          </a:prstGeom>
          <a:noFill/>
        </p:spPr>
        <p:txBody>
          <a:bodyPr wrap="square" lIns="91440" tIns="45720" rIns="91440" bIns="45720" rtlCol="0" anchor="t">
            <a:spAutoFit/>
          </a:bodyPr>
          <a:lstStyle/>
          <a:p>
            <a:r>
              <a:rPr lang="en-GB" sz="2000" u="sng" dirty="0"/>
              <a:t>Sample packs</a:t>
            </a:r>
          </a:p>
          <a:p>
            <a:pPr marL="285750" indent="-285750">
              <a:buFont typeface="Arial" panose="020B0604020202020204" pitchFamily="34" charset="0"/>
              <a:buChar char="•"/>
            </a:pPr>
            <a:r>
              <a:rPr lang="en-GB" sz="2000" dirty="0"/>
              <a:t>Have in dental hospital radiology, Mandy Williams (radiology consultant) has some or contact Molly Grubb (TYA research nurse) on </a:t>
            </a:r>
            <a:r>
              <a:rPr lang="en-GB" sz="2000" dirty="0">
                <a:hlinkClick r:id="rId5"/>
              </a:rPr>
              <a:t>molly.grubb@uhbw.nhs.uk</a:t>
            </a:r>
            <a:r>
              <a:rPr lang="en-GB" sz="2000" dirty="0"/>
              <a:t> for pack</a:t>
            </a:r>
            <a:endParaRPr lang="en-GB" sz="2000" dirty="0">
              <a:ea typeface="Calibri"/>
              <a:cs typeface="Calibri"/>
            </a:endParaRPr>
          </a:p>
          <a:p>
            <a:pPr marL="285750" indent="-285750">
              <a:buFont typeface="Arial" panose="020B0604020202020204" pitchFamily="34" charset="0"/>
              <a:buChar char="•"/>
            </a:pPr>
            <a:r>
              <a:rPr lang="en-GB" sz="2000" dirty="0"/>
              <a:t>Green sticker on front of pack</a:t>
            </a:r>
          </a:p>
        </p:txBody>
      </p:sp>
      <p:sp>
        <p:nvSpPr>
          <p:cNvPr id="5" name="TextBox 4"/>
          <p:cNvSpPr txBox="1"/>
          <p:nvPr/>
        </p:nvSpPr>
        <p:spPr>
          <a:xfrm>
            <a:off x="179404" y="3948361"/>
            <a:ext cx="3998352" cy="2862322"/>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sz="2000" dirty="0"/>
              <a:t>Sample pack contents include:</a:t>
            </a:r>
          </a:p>
          <a:p>
            <a:pPr marL="742950" lvl="1" indent="-285750">
              <a:buFont typeface="Courier New" panose="02070309020205020404" pitchFamily="49" charset="0"/>
              <a:buChar char="o"/>
            </a:pPr>
            <a:r>
              <a:rPr lang="en-GB" sz="2000" dirty="0"/>
              <a:t>‘How to’ guide sheet</a:t>
            </a:r>
          </a:p>
          <a:p>
            <a:pPr marL="742950" lvl="1" indent="-285750">
              <a:buFont typeface="Courier New" panose="02070309020205020404" pitchFamily="49" charset="0"/>
              <a:buChar char="o"/>
            </a:pPr>
            <a:r>
              <a:rPr lang="en-GB" sz="2000" dirty="0"/>
              <a:t>Sample pot</a:t>
            </a:r>
          </a:p>
          <a:p>
            <a:pPr marL="742950" lvl="1" indent="-285750">
              <a:buFont typeface="Courier New" panose="02070309020205020404" pitchFamily="49" charset="0"/>
              <a:buChar char="o"/>
            </a:pPr>
            <a:r>
              <a:rPr lang="en-GB" sz="2000" dirty="0"/>
              <a:t>Blank label (for patient details as no ICE label for it)</a:t>
            </a:r>
            <a:endParaRPr lang="en-GB" sz="2000" dirty="0">
              <a:ea typeface="Calibri"/>
              <a:cs typeface="Calibri"/>
            </a:endParaRPr>
          </a:p>
          <a:p>
            <a:pPr marL="742950" lvl="1" indent="-285750">
              <a:buFont typeface="Courier New" panose="02070309020205020404" pitchFamily="49" charset="0"/>
              <a:buChar char="o"/>
            </a:pPr>
            <a:endParaRPr lang="en-GB" sz="2000" dirty="0">
              <a:ea typeface="Calibri"/>
              <a:cs typeface="Calibri"/>
            </a:endParaRPr>
          </a:p>
          <a:p>
            <a:pPr lvl="1"/>
            <a:r>
              <a:rPr lang="en-GB" sz="2000" dirty="0">
                <a:solidFill>
                  <a:srgbClr val="FF0000"/>
                </a:solidFill>
                <a:ea typeface="Calibri"/>
                <a:cs typeface="Calibri"/>
              </a:rPr>
              <a:t>Sample needs to be taken urgently by porters to histology lab for processing</a:t>
            </a:r>
          </a:p>
        </p:txBody>
      </p:sp>
      <p:pic>
        <p:nvPicPr>
          <p:cNvPr id="6" name="Picture 5"/>
          <p:cNvPicPr>
            <a:picLocks noChangeAspect="1"/>
          </p:cNvPicPr>
          <p:nvPr/>
        </p:nvPicPr>
        <p:blipFill rotWithShape="1">
          <a:blip r:embed="rId6">
            <a:extLst>
              <a:ext uri="{28A0092B-C50C-407E-A947-70E740481C1C}">
                <a14:useLocalDpi xmlns:a14="http://schemas.microsoft.com/office/drawing/2010/main" val="0"/>
              </a:ext>
            </a:extLst>
          </a:blip>
          <a:srcRect l="7786" t="39173" r="41379" b="34699"/>
          <a:stretch/>
        </p:blipFill>
        <p:spPr>
          <a:xfrm>
            <a:off x="107504" y="1412776"/>
            <a:ext cx="3576251" cy="2450786"/>
          </a:xfrm>
          <a:prstGeom prst="rect">
            <a:avLst/>
          </a:prstGeom>
        </p:spPr>
      </p:pic>
    </p:spTree>
    <p:extLst>
      <p:ext uri="{BB962C8B-B14F-4D97-AF65-F5344CB8AC3E}">
        <p14:creationId xmlns:p14="http://schemas.microsoft.com/office/powerpoint/2010/main" val="3087254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C0B129-0154-9240-E88A-483C9AE45859}"/>
              </a:ext>
            </a:extLst>
          </p:cNvPr>
          <p:cNvSpPr>
            <a:spLocks noGrp="1"/>
          </p:cNvSpPr>
          <p:nvPr>
            <p:ph idx="1"/>
          </p:nvPr>
        </p:nvSpPr>
        <p:spPr/>
        <p:txBody>
          <a:bodyPr vert="horz" lIns="91440" tIns="45720" rIns="91440" bIns="45720" rtlCol="0" anchor="t">
            <a:normAutofit fontScale="62500" lnSpcReduction="20000"/>
          </a:bodyPr>
          <a:lstStyle/>
          <a:p>
            <a:r>
              <a:rPr lang="en-US" dirty="0">
                <a:ea typeface="Calibri"/>
                <a:cs typeface="Calibri"/>
              </a:rPr>
              <a:t>If TYA team aware of patient, we will put on the ICE request for biopsy or ask for it in referral letter/email to your team for excision biopsy</a:t>
            </a:r>
          </a:p>
          <a:p>
            <a:r>
              <a:rPr lang="en-US" dirty="0">
                <a:ea typeface="Calibri"/>
                <a:cs typeface="Calibri"/>
              </a:rPr>
              <a:t>If you come across patients we are not aware of, you can add to the ICE request for USS biopsy or initiate at the time of surgery. </a:t>
            </a:r>
          </a:p>
          <a:p>
            <a:r>
              <a:rPr lang="en-US" dirty="0">
                <a:ea typeface="Calibri"/>
                <a:cs typeface="Calibri"/>
              </a:rPr>
              <a:t>If you are performing a surgical biopsy or whole node excision the whole node can be taken fresh to the lab who will split it into some for histology and some for freezing. Please liaise with Molly Grubb at </a:t>
            </a:r>
            <a:r>
              <a:rPr lang="en-US" dirty="0">
                <a:ea typeface="Calibri"/>
                <a:cs typeface="Calibri"/>
                <a:hlinkClick r:id="rId2"/>
              </a:rPr>
              <a:t>molly.grubb@uhbw.nhs.uk</a:t>
            </a:r>
            <a:r>
              <a:rPr lang="en-US" dirty="0">
                <a:ea typeface="Calibri"/>
                <a:cs typeface="Calibri"/>
              </a:rPr>
              <a:t> (TYA research nurse) who will assist with this</a:t>
            </a:r>
          </a:p>
          <a:p>
            <a:r>
              <a:rPr lang="en-US" dirty="0">
                <a:ea typeface="Calibri"/>
                <a:cs typeface="Calibri"/>
              </a:rPr>
              <a:t>If the samples for histology are not diagnostic the lab can also use the frozen samples to reach a diagnosis</a:t>
            </a:r>
          </a:p>
          <a:p>
            <a:endParaRPr lang="en-US" sz="2700" dirty="0">
              <a:solidFill>
                <a:srgbClr val="FF0000"/>
              </a:solidFill>
              <a:ea typeface="Calibri"/>
              <a:cs typeface="Calibri"/>
            </a:endParaRPr>
          </a:p>
          <a:p>
            <a:r>
              <a:rPr lang="en-US" sz="3600" dirty="0">
                <a:solidFill>
                  <a:srgbClr val="FF0000"/>
                </a:solidFill>
                <a:ea typeface="Calibri"/>
                <a:cs typeface="Calibri"/>
              </a:rPr>
              <a:t>The lab freeze the sample and store here at UHBW. If patient turns out not to have lymphoma or does not consent to WGS the sample will be destroyed by the lab and not processed</a:t>
            </a:r>
          </a:p>
          <a:p>
            <a:endParaRPr lang="en-US" dirty="0">
              <a:ea typeface="Calibri"/>
              <a:cs typeface="Calibri"/>
            </a:endParaRPr>
          </a:p>
        </p:txBody>
      </p:sp>
      <p:pic>
        <p:nvPicPr>
          <p:cNvPr id="5" name="Picture 4" descr="A close-up of a logo&#10;&#10;Description automatically generated">
            <a:extLst>
              <a:ext uri="{FF2B5EF4-FFF2-40B4-BE49-F238E27FC236}">
                <a16:creationId xmlns:a16="http://schemas.microsoft.com/office/drawing/2014/main" id="{B3850A9E-EFAF-76F7-44B6-02CABC0691CD}"/>
              </a:ext>
            </a:extLst>
          </p:cNvPr>
          <p:cNvPicPr>
            <a:picLocks noChangeAspect="1"/>
          </p:cNvPicPr>
          <p:nvPr/>
        </p:nvPicPr>
        <p:blipFill>
          <a:blip r:embed="rId3"/>
          <a:stretch>
            <a:fillRect/>
          </a:stretch>
        </p:blipFill>
        <p:spPr>
          <a:xfrm>
            <a:off x="7236296" y="0"/>
            <a:ext cx="1898089" cy="773659"/>
          </a:xfrm>
          <a:prstGeom prst="rect">
            <a:avLst/>
          </a:prstGeom>
        </p:spPr>
      </p:pic>
      <p:sp>
        <p:nvSpPr>
          <p:cNvPr id="7" name="Title 3">
            <a:extLst>
              <a:ext uri="{FF2B5EF4-FFF2-40B4-BE49-F238E27FC236}">
                <a16:creationId xmlns:a16="http://schemas.microsoft.com/office/drawing/2014/main" id="{9368768F-303C-36A3-D581-8BA7562CF576}"/>
              </a:ext>
            </a:extLst>
          </p:cNvPr>
          <p:cNvSpPr txBox="1">
            <a:spLocks/>
          </p:cNvSpPr>
          <p:nvPr/>
        </p:nvSpPr>
        <p:spPr>
          <a:xfrm>
            <a:off x="179512" y="202159"/>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600" b="1" dirty="0">
                <a:solidFill>
                  <a:srgbClr val="0070C0"/>
                </a:solidFill>
              </a:rPr>
              <a:t>Whole Genome Sequencing – </a:t>
            </a:r>
            <a:br>
              <a:rPr lang="en-GB" sz="3600" b="1" dirty="0">
                <a:solidFill>
                  <a:srgbClr val="0070C0"/>
                </a:solidFill>
              </a:rPr>
            </a:br>
            <a:r>
              <a:rPr lang="en-GB" sz="3600" b="1" dirty="0">
                <a:solidFill>
                  <a:srgbClr val="0070C0"/>
                </a:solidFill>
              </a:rPr>
              <a:t>TYA Lymphoma requests</a:t>
            </a:r>
          </a:p>
        </p:txBody>
      </p:sp>
    </p:spTree>
    <p:extLst>
      <p:ext uri="{BB962C8B-B14F-4D97-AF65-F5344CB8AC3E}">
        <p14:creationId xmlns:p14="http://schemas.microsoft.com/office/powerpoint/2010/main" val="1554187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8A81F2C-AEA0-48C8-9B9E-487FC64A58F5}"/>
              </a:ext>
            </a:extLst>
          </p:cNvPr>
          <p:cNvPicPr>
            <a:picLocks noChangeAspect="1"/>
          </p:cNvPicPr>
          <p:nvPr/>
        </p:nvPicPr>
        <p:blipFill>
          <a:blip r:embed="rId3"/>
          <a:stretch>
            <a:fillRect/>
          </a:stretch>
        </p:blipFill>
        <p:spPr>
          <a:xfrm>
            <a:off x="7236296" y="0"/>
            <a:ext cx="1898089" cy="773659"/>
          </a:xfrm>
          <a:prstGeom prst="rect">
            <a:avLst/>
          </a:prstGeom>
        </p:spPr>
      </p:pic>
      <p:sp>
        <p:nvSpPr>
          <p:cNvPr id="6" name="Title 3">
            <a:extLst>
              <a:ext uri="{FF2B5EF4-FFF2-40B4-BE49-F238E27FC236}">
                <a16:creationId xmlns:a16="http://schemas.microsoft.com/office/drawing/2014/main" id="{90F78794-BF60-BD65-235C-BF21BBD30AA4}"/>
              </a:ext>
            </a:extLst>
          </p:cNvPr>
          <p:cNvSpPr>
            <a:spLocks noGrp="1"/>
          </p:cNvSpPr>
          <p:nvPr>
            <p:ph type="title"/>
          </p:nvPr>
        </p:nvSpPr>
        <p:spPr>
          <a:xfrm>
            <a:off x="179512" y="202159"/>
            <a:ext cx="8229600" cy="1143000"/>
          </a:xfrm>
        </p:spPr>
        <p:txBody>
          <a:bodyPr>
            <a:noAutofit/>
          </a:bodyPr>
          <a:lstStyle/>
          <a:p>
            <a:pPr algn="l"/>
            <a:r>
              <a:rPr lang="en-GB" sz="3600" b="1" dirty="0">
                <a:solidFill>
                  <a:srgbClr val="0070C0"/>
                </a:solidFill>
              </a:rPr>
              <a:t>Whole Genome Sequencing – </a:t>
            </a:r>
            <a:br>
              <a:rPr lang="en-GB" sz="3600" b="1" dirty="0">
                <a:solidFill>
                  <a:srgbClr val="0070C0"/>
                </a:solidFill>
              </a:rPr>
            </a:br>
            <a:r>
              <a:rPr lang="en-GB" sz="3600" b="1" dirty="0">
                <a:solidFill>
                  <a:srgbClr val="0070C0"/>
                </a:solidFill>
              </a:rPr>
              <a:t>TYA Lymphoma SOP</a:t>
            </a:r>
          </a:p>
        </p:txBody>
      </p:sp>
      <p:pic>
        <p:nvPicPr>
          <p:cNvPr id="8" name="Picture 7">
            <a:extLst>
              <a:ext uri="{FF2B5EF4-FFF2-40B4-BE49-F238E27FC236}">
                <a16:creationId xmlns:a16="http://schemas.microsoft.com/office/drawing/2014/main" id="{C4E19BE4-39DD-1E40-8AFF-B0B24F8CC9BB}"/>
              </a:ext>
            </a:extLst>
          </p:cNvPr>
          <p:cNvPicPr>
            <a:picLocks noChangeAspect="1"/>
          </p:cNvPicPr>
          <p:nvPr/>
        </p:nvPicPr>
        <p:blipFill>
          <a:blip r:embed="rId4"/>
          <a:stretch>
            <a:fillRect/>
          </a:stretch>
        </p:blipFill>
        <p:spPr>
          <a:xfrm>
            <a:off x="1303015" y="1345159"/>
            <a:ext cx="6005289" cy="5327527"/>
          </a:xfrm>
          <a:prstGeom prst="rect">
            <a:avLst/>
          </a:prstGeom>
        </p:spPr>
      </p:pic>
    </p:spTree>
    <p:extLst>
      <p:ext uri="{BB962C8B-B14F-4D97-AF65-F5344CB8AC3E}">
        <p14:creationId xmlns:p14="http://schemas.microsoft.com/office/powerpoint/2010/main" val="1516697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A8522F7-D339-4334-B16C-C49E1410A347}"/>
              </a:ext>
            </a:extLst>
          </p:cNvPr>
          <p:cNvPicPr>
            <a:picLocks noChangeAspect="1"/>
          </p:cNvPicPr>
          <p:nvPr/>
        </p:nvPicPr>
        <p:blipFill rotWithShape="1">
          <a:blip r:embed="rId3"/>
          <a:srcRect l="16250" t="25499" r="18130" b="26202"/>
          <a:stretch/>
        </p:blipFill>
        <p:spPr>
          <a:xfrm>
            <a:off x="3163565" y="510895"/>
            <a:ext cx="5944939" cy="2365578"/>
          </a:xfrm>
          <a:prstGeom prst="rect">
            <a:avLst/>
          </a:prstGeom>
        </p:spPr>
      </p:pic>
      <p:sp>
        <p:nvSpPr>
          <p:cNvPr id="9" name="Title 1">
            <a:extLst>
              <a:ext uri="{FF2B5EF4-FFF2-40B4-BE49-F238E27FC236}">
                <a16:creationId xmlns:a16="http://schemas.microsoft.com/office/drawing/2014/main" id="{66DE7643-8E78-4309-8ECF-EB9157CFE91F}"/>
              </a:ext>
            </a:extLst>
          </p:cNvPr>
          <p:cNvSpPr>
            <a:spLocks noGrp="1"/>
          </p:cNvSpPr>
          <p:nvPr>
            <p:ph type="title"/>
          </p:nvPr>
        </p:nvSpPr>
        <p:spPr>
          <a:xfrm>
            <a:off x="166390" y="331788"/>
            <a:ext cx="2605410" cy="1143000"/>
          </a:xfrm>
        </p:spPr>
        <p:txBody>
          <a:bodyPr>
            <a:noAutofit/>
          </a:bodyPr>
          <a:lstStyle/>
          <a:p>
            <a:pPr algn="l"/>
            <a:r>
              <a:rPr lang="en-GB" sz="3200" b="1" dirty="0">
                <a:solidFill>
                  <a:srgbClr val="0070C0"/>
                </a:solidFill>
                <a:latin typeface="+mn-lt"/>
              </a:rPr>
              <a:t>Resources for clinicians:</a:t>
            </a:r>
          </a:p>
        </p:txBody>
      </p:sp>
      <p:sp>
        <p:nvSpPr>
          <p:cNvPr id="7" name="Content Placeholder 2">
            <a:extLst>
              <a:ext uri="{FF2B5EF4-FFF2-40B4-BE49-F238E27FC236}">
                <a16:creationId xmlns:a16="http://schemas.microsoft.com/office/drawing/2014/main" id="{13A61E6B-1A3A-48C7-8298-3CAD3E3F798D}"/>
              </a:ext>
            </a:extLst>
          </p:cNvPr>
          <p:cNvSpPr>
            <a:spLocks noGrp="1"/>
          </p:cNvSpPr>
          <p:nvPr>
            <p:ph idx="1"/>
          </p:nvPr>
        </p:nvSpPr>
        <p:spPr>
          <a:xfrm>
            <a:off x="539552" y="2918901"/>
            <a:ext cx="7776864" cy="3369735"/>
          </a:xfrm>
        </p:spPr>
        <p:txBody>
          <a:bodyPr vert="horz" lIns="91440" tIns="45720" rIns="91440" bIns="45720" rtlCol="0" anchor="t">
            <a:noAutofit/>
          </a:bodyPr>
          <a:lstStyle/>
          <a:p>
            <a:pPr marL="35560" indent="-215900">
              <a:spcBef>
                <a:spcPts val="0"/>
              </a:spcBef>
              <a:spcAft>
                <a:spcPts val="600"/>
              </a:spcAft>
            </a:pPr>
            <a:r>
              <a:rPr lang="en-GB" sz="2000" dirty="0">
                <a:solidFill>
                  <a:srgbClr val="FF0000"/>
                </a:solidFill>
                <a:ea typeface="Calibri"/>
                <a:cs typeface="Calibri"/>
              </a:rPr>
              <a:t>Happy to chat about it more </a:t>
            </a:r>
            <a:r>
              <a:rPr lang="en-GB" sz="2000" dirty="0">
                <a:solidFill>
                  <a:srgbClr val="FF0000"/>
                </a:solidFill>
                <a:ea typeface="Calibri"/>
                <a:cs typeface="Calibri"/>
                <a:hlinkClick r:id="rId4">
                  <a:extLst>
                    <a:ext uri="{A12FA001-AC4F-418D-AE19-62706E023703}">
                      <ahyp:hlinkClr xmlns:ahyp="http://schemas.microsoft.com/office/drawing/2018/hyperlinkcolor" val="tx"/>
                    </a:ext>
                  </a:extLst>
                </a:hlinkClick>
              </a:rPr>
              <a:t>claire.burney@uhbw.nhs.uk</a:t>
            </a:r>
            <a:endParaRPr lang="en-GB" sz="2000">
              <a:solidFill>
                <a:srgbClr val="FF0000"/>
              </a:solidFill>
              <a:ea typeface="Calibri"/>
              <a:cs typeface="Calibri"/>
              <a:hlinkClick r:id="rId4">
                <a:extLst>
                  <a:ext uri="{A12FA001-AC4F-418D-AE19-62706E023703}">
                    <ahyp:hlinkClr xmlns:ahyp="http://schemas.microsoft.com/office/drawing/2018/hyperlinkcolor" val="tx"/>
                  </a:ext>
                </a:extLst>
              </a:hlinkClick>
            </a:endParaRPr>
          </a:p>
          <a:p>
            <a:pPr marL="35560" indent="-215900">
              <a:spcBef>
                <a:spcPts val="0"/>
              </a:spcBef>
              <a:spcAft>
                <a:spcPts val="600"/>
              </a:spcAft>
            </a:pPr>
            <a:endParaRPr lang="en-GB" sz="2000" dirty="0"/>
          </a:p>
          <a:p>
            <a:pPr marL="35560" indent="-215900">
              <a:spcBef>
                <a:spcPts val="0"/>
              </a:spcBef>
              <a:spcAft>
                <a:spcPts val="600"/>
              </a:spcAft>
            </a:pPr>
            <a:r>
              <a:rPr lang="en-GB" sz="2000" dirty="0">
                <a:hlinkClick r:id="rId5"/>
              </a:rPr>
              <a:t>In-depth summaries</a:t>
            </a:r>
            <a:r>
              <a:rPr lang="en-GB" sz="2000" dirty="0"/>
              <a:t>:</a:t>
            </a:r>
            <a:endParaRPr lang="en-GB" dirty="0">
              <a:ea typeface="Calibri"/>
              <a:cs typeface="Calibri"/>
            </a:endParaRPr>
          </a:p>
          <a:p>
            <a:pPr marL="35560" lvl="1" indent="-215900">
              <a:spcBef>
                <a:spcPts val="0"/>
              </a:spcBef>
              <a:spcAft>
                <a:spcPts val="600"/>
              </a:spcAft>
            </a:pPr>
            <a:r>
              <a:rPr lang="en-US" sz="1800" dirty="0"/>
              <a:t>Requesting WGS</a:t>
            </a:r>
            <a:endParaRPr lang="en-US" sz="1800" dirty="0">
              <a:ea typeface="Calibri"/>
              <a:cs typeface="Calibri"/>
            </a:endParaRPr>
          </a:p>
          <a:p>
            <a:pPr marL="35560" lvl="1" indent="-215900">
              <a:spcBef>
                <a:spcPts val="0"/>
              </a:spcBef>
              <a:spcAft>
                <a:spcPts val="600"/>
              </a:spcAft>
            </a:pPr>
            <a:r>
              <a:rPr lang="en-US" sz="1800" dirty="0"/>
              <a:t>National Genomic Research Library</a:t>
            </a:r>
            <a:endParaRPr lang="en-US" sz="1800" dirty="0">
              <a:ea typeface="Calibri"/>
              <a:cs typeface="Calibri"/>
            </a:endParaRPr>
          </a:p>
          <a:p>
            <a:pPr marL="0" lvl="1" indent="0">
              <a:spcBef>
                <a:spcPts val="0"/>
              </a:spcBef>
              <a:buNone/>
            </a:pPr>
            <a:endParaRPr lang="en-US" sz="1800" dirty="0"/>
          </a:p>
          <a:p>
            <a:pPr marL="35560" indent="-215900">
              <a:spcBef>
                <a:spcPts val="0"/>
              </a:spcBef>
              <a:spcAft>
                <a:spcPts val="600"/>
              </a:spcAft>
            </a:pPr>
            <a:r>
              <a:rPr lang="en-GB" sz="2000" dirty="0">
                <a:hlinkClick r:id="rId6"/>
              </a:rPr>
              <a:t>At-a-glance guides</a:t>
            </a:r>
            <a:endParaRPr lang="en-US" sz="2000" dirty="0">
              <a:ea typeface="Calibri"/>
              <a:cs typeface="Calibri"/>
            </a:endParaRPr>
          </a:p>
          <a:p>
            <a:pPr marL="35560" indent="-215900">
              <a:spcBef>
                <a:spcPts val="0"/>
              </a:spcBef>
            </a:pPr>
            <a:endParaRPr lang="en-US" sz="2000" dirty="0">
              <a:ea typeface="Calibri"/>
              <a:cs typeface="Calibri"/>
            </a:endParaRPr>
          </a:p>
          <a:p>
            <a:pPr marL="35560" indent="-215900">
              <a:spcBef>
                <a:spcPts val="0"/>
              </a:spcBef>
              <a:spcAft>
                <a:spcPts val="600"/>
              </a:spcAft>
            </a:pPr>
            <a:r>
              <a:rPr lang="en-US" sz="2000" dirty="0"/>
              <a:t>‘</a:t>
            </a:r>
            <a:r>
              <a:rPr lang="en-GB" sz="2000" dirty="0">
                <a:hlinkClick r:id="rId7"/>
              </a:rPr>
              <a:t>GeNotes</a:t>
            </a:r>
            <a:r>
              <a:rPr lang="en-GB" sz="2000" dirty="0"/>
              <a:t>’</a:t>
            </a:r>
            <a:r>
              <a:rPr lang="en-US" sz="2000" dirty="0"/>
              <a:t>– genomic notes for clinicians</a:t>
            </a:r>
            <a:endParaRPr lang="en-US" sz="2000" dirty="0">
              <a:ea typeface="Calibri"/>
              <a:cs typeface="Calibri"/>
            </a:endParaRPr>
          </a:p>
          <a:p>
            <a:pPr marL="35560" indent="-215900">
              <a:spcBef>
                <a:spcPts val="0"/>
              </a:spcBef>
              <a:buNone/>
            </a:pPr>
            <a:r>
              <a:rPr lang="en-US" sz="2000" dirty="0"/>
              <a:t>	</a:t>
            </a:r>
            <a:endParaRPr lang="en-US" sz="2000" dirty="0">
              <a:ea typeface="Calibri"/>
              <a:cs typeface="Calibri"/>
            </a:endParaRPr>
          </a:p>
          <a:p>
            <a:pPr marL="35560" indent="-215900">
              <a:spcBef>
                <a:spcPts val="0"/>
              </a:spcBef>
              <a:spcAft>
                <a:spcPts val="600"/>
              </a:spcAft>
            </a:pPr>
            <a:r>
              <a:rPr lang="en-US" sz="2000" dirty="0"/>
              <a:t>Lots of short courses available - </a:t>
            </a:r>
            <a:r>
              <a:rPr lang="en-GB" sz="2000" dirty="0">
                <a:hlinkClick r:id="rId8"/>
              </a:rPr>
              <a:t>Bitesize Genomics e-learning</a:t>
            </a:r>
            <a:endParaRPr lang="en-GB" sz="2000" dirty="0">
              <a:ea typeface="Calibri"/>
              <a:cs typeface="Calibri"/>
            </a:endParaRPr>
          </a:p>
          <a:p>
            <a:pPr>
              <a:lnSpc>
                <a:spcPct val="80000"/>
              </a:lnSpc>
              <a:spcBef>
                <a:spcPts val="400"/>
              </a:spcBef>
              <a:spcAft>
                <a:spcPts val="400"/>
              </a:spcAft>
            </a:pPr>
            <a:endParaRPr lang="en-US" sz="2000" dirty="0"/>
          </a:p>
        </p:txBody>
      </p:sp>
      <p:pic>
        <p:nvPicPr>
          <p:cNvPr id="1026" name="Picture 2" descr="Welcome to Genomics Education Programme - Genomics Education Programme">
            <a:extLst>
              <a:ext uri="{FF2B5EF4-FFF2-40B4-BE49-F238E27FC236}">
                <a16:creationId xmlns:a16="http://schemas.microsoft.com/office/drawing/2014/main" id="{1D28A341-38A0-48D8-9D7E-C1CA5C409D7F}"/>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27501" b="29166"/>
          <a:stretch/>
        </p:blipFill>
        <p:spPr bwMode="auto">
          <a:xfrm>
            <a:off x="251520" y="1474789"/>
            <a:ext cx="2076008" cy="89960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35D48569-2D3C-47F2-8894-BC9FF21E0436}"/>
              </a:ext>
            </a:extLst>
          </p:cNvPr>
          <p:cNvPicPr>
            <a:picLocks noChangeAspect="1"/>
          </p:cNvPicPr>
          <p:nvPr/>
        </p:nvPicPr>
        <p:blipFill>
          <a:blip r:embed="rId10"/>
          <a:stretch>
            <a:fillRect/>
          </a:stretch>
        </p:blipFill>
        <p:spPr>
          <a:xfrm>
            <a:off x="7236296" y="0"/>
            <a:ext cx="1898089" cy="773659"/>
          </a:xfrm>
          <a:prstGeom prst="rect">
            <a:avLst/>
          </a:prstGeom>
        </p:spPr>
      </p:pic>
    </p:spTree>
    <p:extLst>
      <p:ext uri="{BB962C8B-B14F-4D97-AF65-F5344CB8AC3E}">
        <p14:creationId xmlns:p14="http://schemas.microsoft.com/office/powerpoint/2010/main" val="16819653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1702</TotalTime>
  <Words>1492</Words>
  <Application>Microsoft Office PowerPoint</Application>
  <PresentationFormat>On-screen Show (4:3)</PresentationFormat>
  <Paragraphs>119</Paragraphs>
  <Slides>8</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Arial Narrow</vt:lpstr>
      <vt:lpstr>Calibri</vt:lpstr>
      <vt:lpstr>Courier New</vt:lpstr>
      <vt:lpstr>Tw Cen MT</vt:lpstr>
      <vt:lpstr>Office Theme</vt:lpstr>
      <vt:lpstr>Whole Genome Sequencing TYA Lymphoma</vt:lpstr>
      <vt:lpstr>PowerPoint Presentation</vt:lpstr>
      <vt:lpstr>Future of genomic medicine:  Providing actionable information</vt:lpstr>
      <vt:lpstr>Whole Genome Sequencing –  TYA Lymphoma</vt:lpstr>
      <vt:lpstr>Whole Genome Sequencing –  TYA Lymphoma sample packs</vt:lpstr>
      <vt:lpstr>PowerPoint Presentation</vt:lpstr>
      <vt:lpstr>Whole Genome Sequencing –  TYA Lymphoma SOP</vt:lpstr>
      <vt:lpstr>Resources for clinicians: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Whole Genome Sequencing TYA Lymphoma   Lizzy Hoole South West Genomic Medicine Service Alliance 10th Jan 2023</dc:title>
  <dc:creator>Hoole, Lizzy</dc:creator>
  <cp:lastModifiedBy>Helen Dunderdale</cp:lastModifiedBy>
  <cp:revision>126</cp:revision>
  <dcterms:created xsi:type="dcterms:W3CDTF">2023-01-09T10:24:32Z</dcterms:created>
  <dcterms:modified xsi:type="dcterms:W3CDTF">2024-03-22T11:20:34Z</dcterms:modified>
</cp:coreProperties>
</file>