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57" r:id="rId4"/>
    <p:sldId id="262" r:id="rId5"/>
    <p:sldId id="259" r:id="rId6"/>
    <p:sldId id="258" r:id="rId7"/>
    <p:sldId id="260" r:id="rId8"/>
    <p:sldId id="266" r:id="rId9"/>
    <p:sldId id="267" r:id="rId10"/>
    <p:sldId id="265" r:id="rId11"/>
    <p:sldId id="264" r:id="rId12"/>
  </p:sldIdLst>
  <p:sldSz cx="9144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61B1C1-756C-9114-42C5-D6C8F9BCC806}"/>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FE418FF0-2550-3714-51EC-E20517BD5CC7}"/>
              </a:ext>
            </a:extLst>
          </p:cNvPr>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8F35F5E0-336F-4DB8-B6F3-444514EC86A9}" type="datetime1">
              <a:rPr lang="en-GB"/>
              <a:pPr lvl="0"/>
              <a:t>25/03/2024</a:t>
            </a:fld>
            <a:endParaRPr lang="en-GB"/>
          </a:p>
        </p:txBody>
      </p:sp>
      <p:sp>
        <p:nvSpPr>
          <p:cNvPr id="4" name="Slide Image Placeholder 3">
            <a:extLst>
              <a:ext uri="{FF2B5EF4-FFF2-40B4-BE49-F238E27FC236}">
                <a16:creationId xmlns:a16="http://schemas.microsoft.com/office/drawing/2014/main" id="{F1B42DBC-CB10-BA54-19ED-8707CF1F672F}"/>
              </a:ext>
            </a:extLst>
          </p:cNvPr>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155FE9E4-346F-92D5-B54F-20EB2E0910D0}"/>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DD9B348C-1FC8-C01F-8F89-7BC06AD7C1BD}"/>
              </a:ext>
            </a:extLst>
          </p:cNvPr>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21878F0E-68B6-BD11-3D41-DFF2CC7C3FC8}"/>
              </a:ext>
            </a:extLst>
          </p:cNvPr>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FD673EA7-5F55-48CD-BCF2-68C2AF646BA6}" type="slidenum">
              <a:t>‹#›</a:t>
            </a:fld>
            <a:endParaRPr lang="en-GB"/>
          </a:p>
        </p:txBody>
      </p:sp>
    </p:spTree>
    <p:extLst>
      <p:ext uri="{BB962C8B-B14F-4D97-AF65-F5344CB8AC3E}">
        <p14:creationId xmlns:p14="http://schemas.microsoft.com/office/powerpoint/2010/main" val="270408172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D2981-4439-F3C7-5C42-26DFF64BA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293A5-2AB7-2FDB-CC22-DC1D28ECB3FB}"/>
              </a:ext>
            </a:extLst>
          </p:cNvPr>
          <p:cNvSpPr txBox="1">
            <a:spLocks noGrp="1"/>
          </p:cNvSpPr>
          <p:nvPr>
            <p:ph type="body" sz="quarter" idx="1"/>
          </p:nvPr>
        </p:nvSpPr>
        <p:spPr/>
        <p:txBody>
          <a:bodyPr/>
          <a:lstStyle/>
          <a:p>
            <a:pPr lvl="0"/>
            <a:r>
              <a:rPr lang="en-GB"/>
              <a:t>outpatient injection lists to ensure that we are utilising the fully SACT trained nurses as efficiently as possible/c immunotherapy with atezolizumab (not sure where other immunotherapies are at with this but Kate could answer), sc Phesgo/trastuzumab</a:t>
            </a:r>
            <a:br>
              <a:rPr lang="en-GB"/>
            </a:br>
            <a:endParaRPr lang="en-GB"/>
          </a:p>
          <a:p>
            <a:pPr lvl="0"/>
            <a:r>
              <a:rPr lang="en-GB"/>
              <a:t>Extending interval between treatments with immunotherapy ego 6 weekly</a:t>
            </a:r>
          </a:p>
          <a:p>
            <a:pPr lvl="0"/>
            <a:r>
              <a:rPr lang="en-GB"/>
              <a:t>Reviewing in-patient chemo schedules - can any be moved to day units?</a:t>
            </a:r>
          </a:p>
          <a:p>
            <a:pPr lvl="0"/>
            <a:r>
              <a:rPr lang="en-GB"/>
              <a:t>Use of oral medication where ever possible - including home delivery of treatments</a:t>
            </a:r>
          </a:p>
          <a:p>
            <a:pPr lvl="0"/>
            <a:r>
              <a:rPr lang="en-GB"/>
              <a:t>Supporting clinical trials that are looking at de-escalation e.g. HER2Radical</a:t>
            </a:r>
          </a:p>
          <a:p>
            <a:pPr lvl="0"/>
            <a:r>
              <a:rPr lang="en-GB"/>
              <a:t>Non medical prescribers</a:t>
            </a:r>
          </a:p>
          <a:p>
            <a:pPr lvl="0"/>
            <a:r>
              <a:rPr lang="en-GB"/>
              <a:t>Use of non chemo trained nurses to administer non-chemo SACT - link to how clinics and day unit time is structured / efficient use of space</a:t>
            </a:r>
          </a:p>
          <a:p>
            <a:pPr lvl="0"/>
            <a:r>
              <a:rPr lang="en-GB"/>
              <a:t>Treatments closer to home - I think this is variable across SWAG</a:t>
            </a:r>
          </a:p>
          <a:p>
            <a:pPr lvl="0"/>
            <a:endParaRPr lang="en-GB"/>
          </a:p>
        </p:txBody>
      </p:sp>
      <p:sp>
        <p:nvSpPr>
          <p:cNvPr id="4" name="Slide Number Placeholder 3">
            <a:extLst>
              <a:ext uri="{FF2B5EF4-FFF2-40B4-BE49-F238E27FC236}">
                <a16:creationId xmlns:a16="http://schemas.microsoft.com/office/drawing/2014/main" id="{0636F3B1-5C7C-11B2-CF6C-03A0862B318C}"/>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A8BFB3-4928-469A-88A5-CFF1FE637DF1}" type="slidenum">
              <a:t>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CB1EE-A2DE-D44E-7B67-618C6ABBDC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EA3C67-3336-4263-E148-E3B9BA037EBC}"/>
              </a:ext>
            </a:extLst>
          </p:cNvPr>
          <p:cNvSpPr txBox="1">
            <a:spLocks noGrp="1"/>
          </p:cNvSpPr>
          <p:nvPr>
            <p:ph type="body" sz="quarter" idx="1"/>
          </p:nvPr>
        </p:nvSpPr>
        <p:spPr/>
        <p:txBody>
          <a:bodyPr/>
          <a:lstStyle/>
          <a:p>
            <a:pPr lvl="0"/>
            <a:r>
              <a:rPr lang="en-GB"/>
              <a:t>minimised the length of the First Dose Talk by making pts watch a video instead, but this needs updating.  We have been looking into an app to give better info, helping pts self manage and divert some of the calls fro the helpline, also ones with a ‘dashboard’ of toxicies to focus PA appts.</a:t>
            </a:r>
          </a:p>
        </p:txBody>
      </p:sp>
      <p:sp>
        <p:nvSpPr>
          <p:cNvPr id="4" name="Slide Number Placeholder 3">
            <a:extLst>
              <a:ext uri="{FF2B5EF4-FFF2-40B4-BE49-F238E27FC236}">
                <a16:creationId xmlns:a16="http://schemas.microsoft.com/office/drawing/2014/main" id="{0DE46241-4128-CAD7-D995-E0A20F0C50FD}"/>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374D9E-D2D7-4503-9B7A-453E319C3484}" type="slidenum">
              <a:t>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DFF61-9A66-7398-2587-14726103D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7C4FD-D134-7AB3-4B69-9041A6367E0F}"/>
              </a:ext>
            </a:extLst>
          </p:cNvPr>
          <p:cNvSpPr txBox="1">
            <a:spLocks noGrp="1"/>
          </p:cNvSpPr>
          <p:nvPr>
            <p:ph type="body" sz="quarter" idx="1"/>
          </p:nvPr>
        </p:nvSpPr>
        <p:spPr/>
        <p:txBody>
          <a:bodyPr/>
          <a:lstStyle/>
          <a:p>
            <a:pPr lvl="0"/>
            <a:r>
              <a:rPr lang="en-GB"/>
              <a:t>regionI guess more shared resources such as extravasation policy, SACT nurse training- standardised practice- all this saves time redoing and updating policies which can be shared. Such as Mg/diarrhoea etc? With a general policy we could just have a sop for any local practicesinimised the length of the First Dose Talk by making pts watch a video instead, but this needs updating.  We have been looking into an app to give better info, helping pts self manage and divert some of the calls fro the helpline, also ones with a ‘dashboard’ of toxicies to focus PA appts.</a:t>
            </a:r>
          </a:p>
        </p:txBody>
      </p:sp>
      <p:sp>
        <p:nvSpPr>
          <p:cNvPr id="4" name="Slide Number Placeholder 3">
            <a:extLst>
              <a:ext uri="{FF2B5EF4-FFF2-40B4-BE49-F238E27FC236}">
                <a16:creationId xmlns:a16="http://schemas.microsoft.com/office/drawing/2014/main" id="{94459AD1-4B63-8023-B37B-5A1E411C7724}"/>
              </a:ext>
            </a:extLst>
          </p:cNvPr>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54B480-2B3D-4C43-9EEA-1A99D346332D}" type="slidenum">
              <a:t>6</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FEDFC-C827-B4DA-0D66-72B1373EE226}"/>
              </a:ext>
            </a:extLst>
          </p:cNvPr>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94538CFA-7155-28E5-86DF-1B254D8485E3}"/>
              </a:ext>
            </a:extLst>
          </p:cNvPr>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F7E87A8C-4733-789D-6869-45DE5F3D1DF0}"/>
              </a:ext>
            </a:extLst>
          </p:cNvPr>
          <p:cNvSpPr txBox="1">
            <a:spLocks noGrp="1"/>
          </p:cNvSpPr>
          <p:nvPr>
            <p:ph type="dt" sz="half" idx="7"/>
          </p:nvPr>
        </p:nvSpPr>
        <p:spPr/>
        <p:txBody>
          <a:bodyPr/>
          <a:lstStyle>
            <a:lvl1pPr>
              <a:defRPr/>
            </a:lvl1pPr>
          </a:lstStyle>
          <a:p>
            <a:pPr lvl="0"/>
            <a:fld id="{0E77F806-E2F7-4CD6-BB9F-2FA9403B4285}" type="datetime1">
              <a:rPr lang="en-GB"/>
              <a:pPr lvl="0"/>
              <a:t>25/03/2024</a:t>
            </a:fld>
            <a:endParaRPr lang="en-GB"/>
          </a:p>
        </p:txBody>
      </p:sp>
      <p:sp>
        <p:nvSpPr>
          <p:cNvPr id="5" name="Footer Placeholder 4">
            <a:extLst>
              <a:ext uri="{FF2B5EF4-FFF2-40B4-BE49-F238E27FC236}">
                <a16:creationId xmlns:a16="http://schemas.microsoft.com/office/drawing/2014/main" id="{427AAC44-480A-9B6D-6698-3000FAC3075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887EA69-78B8-D675-E862-9717078A6E6E}"/>
              </a:ext>
            </a:extLst>
          </p:cNvPr>
          <p:cNvSpPr txBox="1">
            <a:spLocks noGrp="1"/>
          </p:cNvSpPr>
          <p:nvPr>
            <p:ph type="sldNum" sz="quarter" idx="8"/>
          </p:nvPr>
        </p:nvSpPr>
        <p:spPr/>
        <p:txBody>
          <a:bodyPr/>
          <a:lstStyle>
            <a:lvl1pPr>
              <a:defRPr/>
            </a:lvl1pPr>
          </a:lstStyle>
          <a:p>
            <a:pPr lvl="0"/>
            <a:fld id="{163EF1C0-260A-4DFD-911D-7A6C6D97EF97}" type="slidenum">
              <a:t>‹#›</a:t>
            </a:fld>
            <a:endParaRPr lang="en-GB"/>
          </a:p>
        </p:txBody>
      </p:sp>
    </p:spTree>
    <p:extLst>
      <p:ext uri="{BB962C8B-B14F-4D97-AF65-F5344CB8AC3E}">
        <p14:creationId xmlns:p14="http://schemas.microsoft.com/office/powerpoint/2010/main" val="40359786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8C9F-90C3-5739-C03B-41B72596AFC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190D3FC4-5388-8431-7B0C-6B1E8CF50B9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2AE7A4-5318-B8EB-C60A-91D2E64362B4}"/>
              </a:ext>
            </a:extLst>
          </p:cNvPr>
          <p:cNvSpPr txBox="1">
            <a:spLocks noGrp="1"/>
          </p:cNvSpPr>
          <p:nvPr>
            <p:ph type="dt" sz="half" idx="7"/>
          </p:nvPr>
        </p:nvSpPr>
        <p:spPr/>
        <p:txBody>
          <a:bodyPr/>
          <a:lstStyle>
            <a:lvl1pPr>
              <a:defRPr/>
            </a:lvl1pPr>
          </a:lstStyle>
          <a:p>
            <a:pPr lvl="0"/>
            <a:fld id="{C560530C-EF94-4C9C-BEF3-29EB904379FE}" type="datetime1">
              <a:rPr lang="en-GB"/>
              <a:pPr lvl="0"/>
              <a:t>25/03/2024</a:t>
            </a:fld>
            <a:endParaRPr lang="en-GB"/>
          </a:p>
        </p:txBody>
      </p:sp>
      <p:sp>
        <p:nvSpPr>
          <p:cNvPr id="5" name="Footer Placeholder 4">
            <a:extLst>
              <a:ext uri="{FF2B5EF4-FFF2-40B4-BE49-F238E27FC236}">
                <a16:creationId xmlns:a16="http://schemas.microsoft.com/office/drawing/2014/main" id="{11B561F2-534D-19C8-89DF-51B11C2F36B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FC2D477-DE25-5813-DDB8-2A24CB59D32A}"/>
              </a:ext>
            </a:extLst>
          </p:cNvPr>
          <p:cNvSpPr txBox="1">
            <a:spLocks noGrp="1"/>
          </p:cNvSpPr>
          <p:nvPr>
            <p:ph type="sldNum" sz="quarter" idx="8"/>
          </p:nvPr>
        </p:nvSpPr>
        <p:spPr/>
        <p:txBody>
          <a:bodyPr/>
          <a:lstStyle>
            <a:lvl1pPr>
              <a:defRPr/>
            </a:lvl1pPr>
          </a:lstStyle>
          <a:p>
            <a:pPr lvl="0"/>
            <a:fld id="{503785FF-FC70-4AAE-9DD7-C7C4857200E3}" type="slidenum">
              <a:t>‹#›</a:t>
            </a:fld>
            <a:endParaRPr lang="en-GB"/>
          </a:p>
        </p:txBody>
      </p:sp>
    </p:spTree>
    <p:extLst>
      <p:ext uri="{BB962C8B-B14F-4D97-AF65-F5344CB8AC3E}">
        <p14:creationId xmlns:p14="http://schemas.microsoft.com/office/powerpoint/2010/main" val="186116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A9F14-5298-28B6-D240-8BEA706FD529}"/>
              </a:ext>
            </a:extLst>
          </p:cNvPr>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131BCB70-D6D7-D68F-7299-66EC797C0311}"/>
              </a:ext>
            </a:extLst>
          </p:cNvPr>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C98EFB-6EF1-C983-93E9-C7A6E03AA417}"/>
              </a:ext>
            </a:extLst>
          </p:cNvPr>
          <p:cNvSpPr txBox="1">
            <a:spLocks noGrp="1"/>
          </p:cNvSpPr>
          <p:nvPr>
            <p:ph type="dt" sz="half" idx="7"/>
          </p:nvPr>
        </p:nvSpPr>
        <p:spPr/>
        <p:txBody>
          <a:bodyPr/>
          <a:lstStyle>
            <a:lvl1pPr>
              <a:defRPr/>
            </a:lvl1pPr>
          </a:lstStyle>
          <a:p>
            <a:pPr lvl="0"/>
            <a:fld id="{AD9F8950-5D9D-4118-9CF7-B3054D3A47B2}" type="datetime1">
              <a:rPr lang="en-GB"/>
              <a:pPr lvl="0"/>
              <a:t>25/03/2024</a:t>
            </a:fld>
            <a:endParaRPr lang="en-GB"/>
          </a:p>
        </p:txBody>
      </p:sp>
      <p:sp>
        <p:nvSpPr>
          <p:cNvPr id="5" name="Footer Placeholder 4">
            <a:extLst>
              <a:ext uri="{FF2B5EF4-FFF2-40B4-BE49-F238E27FC236}">
                <a16:creationId xmlns:a16="http://schemas.microsoft.com/office/drawing/2014/main" id="{39FB758B-E794-80FB-1B18-3122D4A9055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0C91E76-6A1E-1C44-401E-6B08C449B3F0}"/>
              </a:ext>
            </a:extLst>
          </p:cNvPr>
          <p:cNvSpPr txBox="1">
            <a:spLocks noGrp="1"/>
          </p:cNvSpPr>
          <p:nvPr>
            <p:ph type="sldNum" sz="quarter" idx="8"/>
          </p:nvPr>
        </p:nvSpPr>
        <p:spPr/>
        <p:txBody>
          <a:bodyPr/>
          <a:lstStyle>
            <a:lvl1pPr>
              <a:defRPr/>
            </a:lvl1pPr>
          </a:lstStyle>
          <a:p>
            <a:pPr lvl="0"/>
            <a:fld id="{1B589419-8BEB-4CB7-B09C-2E16BCD12810}" type="slidenum">
              <a:t>‹#›</a:t>
            </a:fld>
            <a:endParaRPr lang="en-GB"/>
          </a:p>
        </p:txBody>
      </p:sp>
    </p:spTree>
    <p:extLst>
      <p:ext uri="{BB962C8B-B14F-4D97-AF65-F5344CB8AC3E}">
        <p14:creationId xmlns:p14="http://schemas.microsoft.com/office/powerpoint/2010/main" val="277827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0E8D-F937-CCD9-C605-AFC8394F6A53}"/>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372CEC6-1A6C-C155-F3F2-1E842712B18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17A73E-A16D-E979-79CF-8238B8852DAF}"/>
              </a:ext>
            </a:extLst>
          </p:cNvPr>
          <p:cNvSpPr txBox="1">
            <a:spLocks noGrp="1"/>
          </p:cNvSpPr>
          <p:nvPr>
            <p:ph type="dt" sz="half" idx="7"/>
          </p:nvPr>
        </p:nvSpPr>
        <p:spPr/>
        <p:txBody>
          <a:bodyPr/>
          <a:lstStyle>
            <a:lvl1pPr>
              <a:defRPr/>
            </a:lvl1pPr>
          </a:lstStyle>
          <a:p>
            <a:pPr lvl="0"/>
            <a:fld id="{421BC632-9BEC-4022-8475-51308C5662D4}" type="datetime1">
              <a:rPr lang="en-GB"/>
              <a:pPr lvl="0"/>
              <a:t>25/03/2024</a:t>
            </a:fld>
            <a:endParaRPr lang="en-GB"/>
          </a:p>
        </p:txBody>
      </p:sp>
      <p:sp>
        <p:nvSpPr>
          <p:cNvPr id="5" name="Footer Placeholder 4">
            <a:extLst>
              <a:ext uri="{FF2B5EF4-FFF2-40B4-BE49-F238E27FC236}">
                <a16:creationId xmlns:a16="http://schemas.microsoft.com/office/drawing/2014/main" id="{9BBF74A6-210E-D02D-F6F7-E063D246A64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28C5490-EE24-472C-5C1E-DE66655F48AB}"/>
              </a:ext>
            </a:extLst>
          </p:cNvPr>
          <p:cNvSpPr txBox="1">
            <a:spLocks noGrp="1"/>
          </p:cNvSpPr>
          <p:nvPr>
            <p:ph type="sldNum" sz="quarter" idx="8"/>
          </p:nvPr>
        </p:nvSpPr>
        <p:spPr/>
        <p:txBody>
          <a:bodyPr/>
          <a:lstStyle>
            <a:lvl1pPr>
              <a:defRPr/>
            </a:lvl1pPr>
          </a:lstStyle>
          <a:p>
            <a:pPr lvl="0"/>
            <a:fld id="{5CC3F31C-79A8-415C-A276-5DBADB79E8E2}" type="slidenum">
              <a:t>‹#›</a:t>
            </a:fld>
            <a:endParaRPr lang="en-GB"/>
          </a:p>
        </p:txBody>
      </p:sp>
    </p:spTree>
    <p:extLst>
      <p:ext uri="{BB962C8B-B14F-4D97-AF65-F5344CB8AC3E}">
        <p14:creationId xmlns:p14="http://schemas.microsoft.com/office/powerpoint/2010/main" val="141892808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992E-8CBC-1B2A-0322-3D8E2A40D8D7}"/>
              </a:ext>
            </a:extLst>
          </p:cNvPr>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66FBE54A-7744-7FDA-F6D4-3E8A2B5CCE0B}"/>
              </a:ext>
            </a:extLst>
          </p:cNvPr>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7E4884C7-8556-E991-ABD2-FC0C31BF9E62}"/>
              </a:ext>
            </a:extLst>
          </p:cNvPr>
          <p:cNvSpPr txBox="1">
            <a:spLocks noGrp="1"/>
          </p:cNvSpPr>
          <p:nvPr>
            <p:ph type="dt" sz="half" idx="7"/>
          </p:nvPr>
        </p:nvSpPr>
        <p:spPr/>
        <p:txBody>
          <a:bodyPr/>
          <a:lstStyle>
            <a:lvl1pPr>
              <a:defRPr/>
            </a:lvl1pPr>
          </a:lstStyle>
          <a:p>
            <a:pPr lvl="0"/>
            <a:fld id="{B9644EE0-AE3F-4D4D-B15F-A8082A9232C6}" type="datetime1">
              <a:rPr lang="en-GB"/>
              <a:pPr lvl="0"/>
              <a:t>25/03/2024</a:t>
            </a:fld>
            <a:endParaRPr lang="en-GB"/>
          </a:p>
        </p:txBody>
      </p:sp>
      <p:sp>
        <p:nvSpPr>
          <p:cNvPr id="5" name="Footer Placeholder 4">
            <a:extLst>
              <a:ext uri="{FF2B5EF4-FFF2-40B4-BE49-F238E27FC236}">
                <a16:creationId xmlns:a16="http://schemas.microsoft.com/office/drawing/2014/main" id="{1EE50BE2-8D24-258C-3327-C41B22D4ED3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E966317-5603-FDB2-9C09-8B38EB3DF77B}"/>
              </a:ext>
            </a:extLst>
          </p:cNvPr>
          <p:cNvSpPr txBox="1">
            <a:spLocks noGrp="1"/>
          </p:cNvSpPr>
          <p:nvPr>
            <p:ph type="sldNum" sz="quarter" idx="8"/>
          </p:nvPr>
        </p:nvSpPr>
        <p:spPr/>
        <p:txBody>
          <a:bodyPr/>
          <a:lstStyle>
            <a:lvl1pPr>
              <a:defRPr/>
            </a:lvl1pPr>
          </a:lstStyle>
          <a:p>
            <a:pPr lvl="0"/>
            <a:fld id="{3BDAD010-EDB5-4530-9A82-F0247A36B4B9}" type="slidenum">
              <a:t>‹#›</a:t>
            </a:fld>
            <a:endParaRPr lang="en-GB"/>
          </a:p>
        </p:txBody>
      </p:sp>
    </p:spTree>
    <p:extLst>
      <p:ext uri="{BB962C8B-B14F-4D97-AF65-F5344CB8AC3E}">
        <p14:creationId xmlns:p14="http://schemas.microsoft.com/office/powerpoint/2010/main" val="294295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0B2A-475E-3B9F-9C34-CBACA506543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B545326-1811-9017-037F-CDFEEA1776D8}"/>
              </a:ext>
            </a:extLst>
          </p:cNvPr>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02F61F-81F8-D1E5-83CE-E87E4A042199}"/>
              </a:ext>
            </a:extLst>
          </p:cNvPr>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8FAA62-EABF-0BE1-5965-4FE859297647}"/>
              </a:ext>
            </a:extLst>
          </p:cNvPr>
          <p:cNvSpPr txBox="1">
            <a:spLocks noGrp="1"/>
          </p:cNvSpPr>
          <p:nvPr>
            <p:ph type="dt" sz="half" idx="7"/>
          </p:nvPr>
        </p:nvSpPr>
        <p:spPr/>
        <p:txBody>
          <a:bodyPr/>
          <a:lstStyle>
            <a:lvl1pPr>
              <a:defRPr/>
            </a:lvl1pPr>
          </a:lstStyle>
          <a:p>
            <a:pPr lvl="0"/>
            <a:fld id="{CE4050D7-9C53-499C-91C3-E6AC8C0FC439}" type="datetime1">
              <a:rPr lang="en-GB"/>
              <a:pPr lvl="0"/>
              <a:t>25/03/2024</a:t>
            </a:fld>
            <a:endParaRPr lang="en-GB"/>
          </a:p>
        </p:txBody>
      </p:sp>
      <p:sp>
        <p:nvSpPr>
          <p:cNvPr id="6" name="Footer Placeholder 5">
            <a:extLst>
              <a:ext uri="{FF2B5EF4-FFF2-40B4-BE49-F238E27FC236}">
                <a16:creationId xmlns:a16="http://schemas.microsoft.com/office/drawing/2014/main" id="{471C0437-DB97-DE1D-2BED-03AB3372719F}"/>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4B47B080-F8A1-585F-EFA5-59D4BF552014}"/>
              </a:ext>
            </a:extLst>
          </p:cNvPr>
          <p:cNvSpPr txBox="1">
            <a:spLocks noGrp="1"/>
          </p:cNvSpPr>
          <p:nvPr>
            <p:ph type="sldNum" sz="quarter" idx="8"/>
          </p:nvPr>
        </p:nvSpPr>
        <p:spPr/>
        <p:txBody>
          <a:bodyPr/>
          <a:lstStyle>
            <a:lvl1pPr>
              <a:defRPr/>
            </a:lvl1pPr>
          </a:lstStyle>
          <a:p>
            <a:pPr lvl="0"/>
            <a:fld id="{D2A685EE-5220-4D44-90B5-447C14876711}" type="slidenum">
              <a:t>‹#›</a:t>
            </a:fld>
            <a:endParaRPr lang="en-GB"/>
          </a:p>
        </p:txBody>
      </p:sp>
    </p:spTree>
    <p:extLst>
      <p:ext uri="{BB962C8B-B14F-4D97-AF65-F5344CB8AC3E}">
        <p14:creationId xmlns:p14="http://schemas.microsoft.com/office/powerpoint/2010/main" val="30215385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46C5-D047-F896-09A5-C4F9115AA88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5B4AC481-257C-3078-14B9-7F89A4288744}"/>
              </a:ext>
            </a:extLst>
          </p:cNvPr>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AC1BDE7A-C8B5-73C7-00D3-83F9F4C5F9DB}"/>
              </a:ext>
            </a:extLst>
          </p:cNvPr>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A5FC07-B229-1003-D19E-FF40A66BB7D9}"/>
              </a:ext>
            </a:extLst>
          </p:cNvPr>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2C94CD98-BC53-D36E-40ED-E3C42789572E}"/>
              </a:ext>
            </a:extLst>
          </p:cNvPr>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B1DA1B-28EE-4CBC-6B99-1EDC073BB918}"/>
              </a:ext>
            </a:extLst>
          </p:cNvPr>
          <p:cNvSpPr txBox="1">
            <a:spLocks noGrp="1"/>
          </p:cNvSpPr>
          <p:nvPr>
            <p:ph type="dt" sz="half" idx="7"/>
          </p:nvPr>
        </p:nvSpPr>
        <p:spPr/>
        <p:txBody>
          <a:bodyPr/>
          <a:lstStyle>
            <a:lvl1pPr>
              <a:defRPr/>
            </a:lvl1pPr>
          </a:lstStyle>
          <a:p>
            <a:pPr lvl="0"/>
            <a:fld id="{8EC32398-C037-4C5C-8A4F-01E248AD0B70}" type="datetime1">
              <a:rPr lang="en-GB"/>
              <a:pPr lvl="0"/>
              <a:t>25/03/2024</a:t>
            </a:fld>
            <a:endParaRPr lang="en-GB"/>
          </a:p>
        </p:txBody>
      </p:sp>
      <p:sp>
        <p:nvSpPr>
          <p:cNvPr id="8" name="Footer Placeholder 7">
            <a:extLst>
              <a:ext uri="{FF2B5EF4-FFF2-40B4-BE49-F238E27FC236}">
                <a16:creationId xmlns:a16="http://schemas.microsoft.com/office/drawing/2014/main" id="{6A7897F1-FCC8-08AF-E3B0-5F4EAA084758}"/>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F4480A10-971D-4525-26C9-B6F9CEA3B9BF}"/>
              </a:ext>
            </a:extLst>
          </p:cNvPr>
          <p:cNvSpPr txBox="1">
            <a:spLocks noGrp="1"/>
          </p:cNvSpPr>
          <p:nvPr>
            <p:ph type="sldNum" sz="quarter" idx="8"/>
          </p:nvPr>
        </p:nvSpPr>
        <p:spPr/>
        <p:txBody>
          <a:bodyPr/>
          <a:lstStyle>
            <a:lvl1pPr>
              <a:defRPr/>
            </a:lvl1pPr>
          </a:lstStyle>
          <a:p>
            <a:pPr lvl="0"/>
            <a:fld id="{79C91ABA-4343-4D16-9899-3280ABB10552}" type="slidenum">
              <a:t>‹#›</a:t>
            </a:fld>
            <a:endParaRPr lang="en-GB"/>
          </a:p>
        </p:txBody>
      </p:sp>
    </p:spTree>
    <p:extLst>
      <p:ext uri="{BB962C8B-B14F-4D97-AF65-F5344CB8AC3E}">
        <p14:creationId xmlns:p14="http://schemas.microsoft.com/office/powerpoint/2010/main" val="20640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18F1E-87B9-191B-8144-E13DB80231B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C158ABFA-6BC7-9A11-0063-EAFC45A72BD8}"/>
              </a:ext>
            </a:extLst>
          </p:cNvPr>
          <p:cNvSpPr txBox="1">
            <a:spLocks noGrp="1"/>
          </p:cNvSpPr>
          <p:nvPr>
            <p:ph type="dt" sz="half" idx="7"/>
          </p:nvPr>
        </p:nvSpPr>
        <p:spPr/>
        <p:txBody>
          <a:bodyPr/>
          <a:lstStyle>
            <a:lvl1pPr>
              <a:defRPr/>
            </a:lvl1pPr>
          </a:lstStyle>
          <a:p>
            <a:pPr lvl="0"/>
            <a:fld id="{65519DE2-50F6-42B8-8935-B87FFEB356D7}" type="datetime1">
              <a:rPr lang="en-GB"/>
              <a:pPr lvl="0"/>
              <a:t>25/03/2024</a:t>
            </a:fld>
            <a:endParaRPr lang="en-GB"/>
          </a:p>
        </p:txBody>
      </p:sp>
      <p:sp>
        <p:nvSpPr>
          <p:cNvPr id="4" name="Footer Placeholder 3">
            <a:extLst>
              <a:ext uri="{FF2B5EF4-FFF2-40B4-BE49-F238E27FC236}">
                <a16:creationId xmlns:a16="http://schemas.microsoft.com/office/drawing/2014/main" id="{DB5C828E-901F-11D0-3FDB-B7DEE0F43834}"/>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79C8C5C3-BFD4-D0BB-3092-FB1BDB4F732E}"/>
              </a:ext>
            </a:extLst>
          </p:cNvPr>
          <p:cNvSpPr txBox="1">
            <a:spLocks noGrp="1"/>
          </p:cNvSpPr>
          <p:nvPr>
            <p:ph type="sldNum" sz="quarter" idx="8"/>
          </p:nvPr>
        </p:nvSpPr>
        <p:spPr/>
        <p:txBody>
          <a:bodyPr/>
          <a:lstStyle>
            <a:lvl1pPr>
              <a:defRPr/>
            </a:lvl1pPr>
          </a:lstStyle>
          <a:p>
            <a:pPr lvl="0"/>
            <a:fld id="{4738A055-ED03-494A-BF0D-6CC91FF6BD2C}" type="slidenum">
              <a:t>‹#›</a:t>
            </a:fld>
            <a:endParaRPr lang="en-GB"/>
          </a:p>
        </p:txBody>
      </p:sp>
    </p:spTree>
    <p:extLst>
      <p:ext uri="{BB962C8B-B14F-4D97-AF65-F5344CB8AC3E}">
        <p14:creationId xmlns:p14="http://schemas.microsoft.com/office/powerpoint/2010/main" val="363481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2F5D1-9FAF-D6A2-5405-ED068861DA6C}"/>
              </a:ext>
            </a:extLst>
          </p:cNvPr>
          <p:cNvSpPr txBox="1">
            <a:spLocks noGrp="1"/>
          </p:cNvSpPr>
          <p:nvPr>
            <p:ph type="dt" sz="half" idx="7"/>
          </p:nvPr>
        </p:nvSpPr>
        <p:spPr/>
        <p:txBody>
          <a:bodyPr/>
          <a:lstStyle>
            <a:lvl1pPr>
              <a:defRPr/>
            </a:lvl1pPr>
          </a:lstStyle>
          <a:p>
            <a:pPr lvl="0"/>
            <a:fld id="{E7F6ED02-62B2-46B1-9749-2FA971419DA8}" type="datetime1">
              <a:rPr lang="en-GB"/>
              <a:pPr lvl="0"/>
              <a:t>25/03/2024</a:t>
            </a:fld>
            <a:endParaRPr lang="en-GB"/>
          </a:p>
        </p:txBody>
      </p:sp>
      <p:sp>
        <p:nvSpPr>
          <p:cNvPr id="3" name="Footer Placeholder 2">
            <a:extLst>
              <a:ext uri="{FF2B5EF4-FFF2-40B4-BE49-F238E27FC236}">
                <a16:creationId xmlns:a16="http://schemas.microsoft.com/office/drawing/2014/main" id="{8930DEFC-73CA-EC7F-4532-F0B70F363B1C}"/>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DAB80EF8-324E-B554-D3F2-D5DE248C2061}"/>
              </a:ext>
            </a:extLst>
          </p:cNvPr>
          <p:cNvSpPr txBox="1">
            <a:spLocks noGrp="1"/>
          </p:cNvSpPr>
          <p:nvPr>
            <p:ph type="sldNum" sz="quarter" idx="8"/>
          </p:nvPr>
        </p:nvSpPr>
        <p:spPr/>
        <p:txBody>
          <a:bodyPr/>
          <a:lstStyle>
            <a:lvl1pPr>
              <a:defRPr/>
            </a:lvl1pPr>
          </a:lstStyle>
          <a:p>
            <a:pPr lvl="0"/>
            <a:fld id="{40DF9718-5C3A-49CC-88D4-7C29AB270BFF}" type="slidenum">
              <a:t>‹#›</a:t>
            </a:fld>
            <a:endParaRPr lang="en-GB"/>
          </a:p>
        </p:txBody>
      </p:sp>
    </p:spTree>
    <p:extLst>
      <p:ext uri="{BB962C8B-B14F-4D97-AF65-F5344CB8AC3E}">
        <p14:creationId xmlns:p14="http://schemas.microsoft.com/office/powerpoint/2010/main" val="398558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0FB0-7B9E-B8A0-90D4-171B9EB83C0F}"/>
              </a:ext>
            </a:extLst>
          </p:cNvPr>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3952024-2161-86F4-5D27-986A6099D38C}"/>
              </a:ext>
            </a:extLst>
          </p:cNvPr>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1B787F-CCD2-E495-9C02-096855EAD055}"/>
              </a:ext>
            </a:extLst>
          </p:cNvPr>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5B35C9CA-9060-9566-C770-871AD038EB27}"/>
              </a:ext>
            </a:extLst>
          </p:cNvPr>
          <p:cNvSpPr txBox="1">
            <a:spLocks noGrp="1"/>
          </p:cNvSpPr>
          <p:nvPr>
            <p:ph type="dt" sz="half" idx="7"/>
          </p:nvPr>
        </p:nvSpPr>
        <p:spPr/>
        <p:txBody>
          <a:bodyPr/>
          <a:lstStyle>
            <a:lvl1pPr>
              <a:defRPr/>
            </a:lvl1pPr>
          </a:lstStyle>
          <a:p>
            <a:pPr lvl="0"/>
            <a:fld id="{E45922C2-52E1-4FA9-ADA0-64DE33F5B095}" type="datetime1">
              <a:rPr lang="en-GB"/>
              <a:pPr lvl="0"/>
              <a:t>25/03/2024</a:t>
            </a:fld>
            <a:endParaRPr lang="en-GB"/>
          </a:p>
        </p:txBody>
      </p:sp>
      <p:sp>
        <p:nvSpPr>
          <p:cNvPr id="6" name="Footer Placeholder 5">
            <a:extLst>
              <a:ext uri="{FF2B5EF4-FFF2-40B4-BE49-F238E27FC236}">
                <a16:creationId xmlns:a16="http://schemas.microsoft.com/office/drawing/2014/main" id="{2DEDB9A7-6500-71BF-CCFE-D0DC62B51411}"/>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418FE10-AB01-A139-5600-BB91E53E65B1}"/>
              </a:ext>
            </a:extLst>
          </p:cNvPr>
          <p:cNvSpPr txBox="1">
            <a:spLocks noGrp="1"/>
          </p:cNvSpPr>
          <p:nvPr>
            <p:ph type="sldNum" sz="quarter" idx="8"/>
          </p:nvPr>
        </p:nvSpPr>
        <p:spPr/>
        <p:txBody>
          <a:bodyPr/>
          <a:lstStyle>
            <a:lvl1pPr>
              <a:defRPr/>
            </a:lvl1pPr>
          </a:lstStyle>
          <a:p>
            <a:pPr lvl="0"/>
            <a:fld id="{EFEEFF08-41FD-4395-8AA8-E1003EDD1A5D}" type="slidenum">
              <a:t>‹#›</a:t>
            </a:fld>
            <a:endParaRPr lang="en-GB"/>
          </a:p>
        </p:txBody>
      </p:sp>
    </p:spTree>
    <p:extLst>
      <p:ext uri="{BB962C8B-B14F-4D97-AF65-F5344CB8AC3E}">
        <p14:creationId xmlns:p14="http://schemas.microsoft.com/office/powerpoint/2010/main" val="152793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561D-6CB6-5B0E-6240-DEA649962CB1}"/>
              </a:ext>
            </a:extLst>
          </p:cNvPr>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BF4C7608-8F06-1FB9-1D5F-F3EF9CE58B6B}"/>
              </a:ext>
            </a:extLst>
          </p:cNvPr>
          <p:cNvSpPr txBox="1">
            <a:spLocks noGrp="1"/>
          </p:cNvSpPr>
          <p:nvPr>
            <p:ph type="pic" idx="1"/>
          </p:nvPr>
        </p:nvSpPr>
        <p:spPr>
          <a:xfrm>
            <a:off x="1792288" y="612776"/>
            <a:ext cx="5486400" cy="4114800"/>
          </a:xfrm>
        </p:spPr>
        <p:txBody>
          <a:bodyPr/>
          <a:lstStyle>
            <a:lvl1pPr marL="0" indent="0">
              <a:buNone/>
              <a:defRPr lang="en-GB"/>
            </a:lvl1pPr>
          </a:lstStyle>
          <a:p>
            <a:pPr lvl="0"/>
            <a:endParaRPr lang="en-GB"/>
          </a:p>
        </p:txBody>
      </p:sp>
      <p:sp>
        <p:nvSpPr>
          <p:cNvPr id="4" name="Text Placeholder 3">
            <a:extLst>
              <a:ext uri="{FF2B5EF4-FFF2-40B4-BE49-F238E27FC236}">
                <a16:creationId xmlns:a16="http://schemas.microsoft.com/office/drawing/2014/main" id="{CFF1BE43-7A36-1D89-D445-D7D70A45D0A1}"/>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E2317466-0233-84F4-EEC1-FBFB2598E179}"/>
              </a:ext>
            </a:extLst>
          </p:cNvPr>
          <p:cNvSpPr txBox="1">
            <a:spLocks noGrp="1"/>
          </p:cNvSpPr>
          <p:nvPr>
            <p:ph type="dt" sz="half" idx="7"/>
          </p:nvPr>
        </p:nvSpPr>
        <p:spPr/>
        <p:txBody>
          <a:bodyPr/>
          <a:lstStyle>
            <a:lvl1pPr>
              <a:defRPr/>
            </a:lvl1pPr>
          </a:lstStyle>
          <a:p>
            <a:pPr lvl="0"/>
            <a:fld id="{58921F8A-04FE-4AEF-BC53-8F7A9B60441C}" type="datetime1">
              <a:rPr lang="en-GB"/>
              <a:pPr lvl="0"/>
              <a:t>25/03/2024</a:t>
            </a:fld>
            <a:endParaRPr lang="en-GB"/>
          </a:p>
        </p:txBody>
      </p:sp>
      <p:sp>
        <p:nvSpPr>
          <p:cNvPr id="6" name="Footer Placeholder 5">
            <a:extLst>
              <a:ext uri="{FF2B5EF4-FFF2-40B4-BE49-F238E27FC236}">
                <a16:creationId xmlns:a16="http://schemas.microsoft.com/office/drawing/2014/main" id="{383EBBA1-7146-04C3-AA12-EFE1DCEB07D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F3DE5445-EB3C-E7D9-C133-423ECEC9BCDE}"/>
              </a:ext>
            </a:extLst>
          </p:cNvPr>
          <p:cNvSpPr txBox="1">
            <a:spLocks noGrp="1"/>
          </p:cNvSpPr>
          <p:nvPr>
            <p:ph type="sldNum" sz="quarter" idx="8"/>
          </p:nvPr>
        </p:nvSpPr>
        <p:spPr/>
        <p:txBody>
          <a:bodyPr/>
          <a:lstStyle>
            <a:lvl1pPr>
              <a:defRPr/>
            </a:lvl1pPr>
          </a:lstStyle>
          <a:p>
            <a:pPr lvl="0"/>
            <a:fld id="{9477A7EA-9143-4EA0-8ADB-12BE712E74F9}" type="slidenum">
              <a:t>‹#›</a:t>
            </a:fld>
            <a:endParaRPr lang="en-GB"/>
          </a:p>
        </p:txBody>
      </p:sp>
    </p:spTree>
    <p:extLst>
      <p:ext uri="{BB962C8B-B14F-4D97-AF65-F5344CB8AC3E}">
        <p14:creationId xmlns:p14="http://schemas.microsoft.com/office/powerpoint/2010/main" val="134472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C54132-1974-B9EC-D23B-D6FF10962685}"/>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1CC22934-3975-B0FA-003E-431E64935413}"/>
              </a:ext>
            </a:extLst>
          </p:cNvPr>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AB8AE8-675F-FBC8-F17D-665C16639671}"/>
              </a:ext>
            </a:extLst>
          </p:cNvPr>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568C473C-F712-40DA-BEB6-A1EC37AA23FD}" type="datetime1">
              <a:rPr lang="en-GB"/>
              <a:pPr lvl="0"/>
              <a:t>25/03/2024</a:t>
            </a:fld>
            <a:endParaRPr lang="en-GB"/>
          </a:p>
        </p:txBody>
      </p:sp>
      <p:sp>
        <p:nvSpPr>
          <p:cNvPr id="5" name="Footer Placeholder 4">
            <a:extLst>
              <a:ext uri="{FF2B5EF4-FFF2-40B4-BE49-F238E27FC236}">
                <a16:creationId xmlns:a16="http://schemas.microsoft.com/office/drawing/2014/main" id="{02EADFD4-596E-F028-D892-697ACD6C9251}"/>
              </a:ext>
            </a:extLst>
          </p:cNvPr>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EF51E323-924F-3C95-128A-43FCE35140CE}"/>
              </a:ext>
            </a:extLst>
          </p:cNvPr>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CF3930AE-673C-4F84-A294-545E69159688}"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iverpool.ac.uk/systems-molecular-and-integrative-biology/research/groups/pharmacogenetics/abou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40CF-C4B3-4034-DB00-CD3154D70323}"/>
              </a:ext>
            </a:extLst>
          </p:cNvPr>
          <p:cNvSpPr txBox="1">
            <a:spLocks noGrp="1"/>
          </p:cNvSpPr>
          <p:nvPr>
            <p:ph type="ctrTitle"/>
          </p:nvPr>
        </p:nvSpPr>
        <p:spPr/>
        <p:txBody>
          <a:bodyPr/>
          <a:lstStyle/>
          <a:p>
            <a:pPr lvl="0"/>
            <a:r>
              <a:rPr lang="en-GB" sz="4000"/>
              <a:t>Advances in Systemic Anti-Cancer Therapy (SACT):</a:t>
            </a:r>
            <a:br>
              <a:rPr lang="en-GB" sz="4000"/>
            </a:br>
            <a:r>
              <a:rPr lang="en-GB" sz="2800"/>
              <a:t>Driving Faster Treatments and Performance Improvements</a:t>
            </a:r>
            <a:br>
              <a:rPr lang="en-GB" sz="4000"/>
            </a:br>
            <a:endParaRPr lang="en-GB" sz="4000"/>
          </a:p>
        </p:txBody>
      </p:sp>
      <p:sp>
        <p:nvSpPr>
          <p:cNvPr id="3" name="Subtitle 2">
            <a:extLst>
              <a:ext uri="{FF2B5EF4-FFF2-40B4-BE49-F238E27FC236}">
                <a16:creationId xmlns:a16="http://schemas.microsoft.com/office/drawing/2014/main" id="{0A0316C6-F62D-E48B-2240-591CCE60CA9F}"/>
              </a:ext>
            </a:extLst>
          </p:cNvPr>
          <p:cNvSpPr txBox="1">
            <a:spLocks noGrp="1"/>
          </p:cNvSpPr>
          <p:nvPr>
            <p:ph type="subTitle" idx="1"/>
          </p:nvPr>
        </p:nvSpPr>
        <p:spPr/>
        <p:txBody>
          <a:bodyPr/>
          <a:lstStyle/>
          <a:p>
            <a:pPr lvl="0">
              <a:lnSpc>
                <a:spcPct val="90000"/>
              </a:lnSpc>
              <a:spcBef>
                <a:spcPts val="600"/>
              </a:spcBef>
            </a:pPr>
            <a:r>
              <a:rPr lang="en-GB" sz="2700" b="1"/>
              <a:t>SACT CAG</a:t>
            </a:r>
          </a:p>
          <a:p>
            <a:pPr lvl="0">
              <a:lnSpc>
                <a:spcPct val="90000"/>
              </a:lnSpc>
              <a:spcBef>
                <a:spcPts val="600"/>
              </a:spcBef>
            </a:pPr>
            <a:r>
              <a:rPr lang="en-GB" sz="2700" b="1"/>
              <a:t>Helen Winter MBBS MSc DPhil</a:t>
            </a:r>
          </a:p>
          <a:p>
            <a:pPr lvl="0">
              <a:lnSpc>
                <a:spcPct val="90000"/>
              </a:lnSpc>
              <a:spcBef>
                <a:spcPts val="600"/>
              </a:spcBef>
            </a:pPr>
            <a:r>
              <a:rPr lang="en-GB" sz="2700" b="1"/>
              <a:t>22 March 2024</a:t>
            </a:r>
          </a:p>
          <a:p>
            <a:pPr lvl="0">
              <a:lnSpc>
                <a:spcPct val="90000"/>
              </a:lnSpc>
              <a:spcBef>
                <a:spcPts val="600"/>
              </a:spcBef>
            </a:pPr>
            <a:endParaRPr lang="en-GB" sz="2700" b="1"/>
          </a:p>
          <a:p>
            <a:pPr lvl="0">
              <a:lnSpc>
                <a:spcPct val="90000"/>
              </a:lnSpc>
              <a:spcBef>
                <a:spcPts val="600"/>
              </a:spcBef>
            </a:pPr>
            <a:endParaRPr lang="en-GB" sz="2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AB8B-20C1-1A6D-A407-F6146A620DD1}"/>
              </a:ext>
            </a:extLst>
          </p:cNvPr>
          <p:cNvSpPr txBox="1">
            <a:spLocks noGrp="1"/>
          </p:cNvSpPr>
          <p:nvPr>
            <p:ph type="title"/>
          </p:nvPr>
        </p:nvSpPr>
        <p:spPr/>
        <p:txBody>
          <a:bodyPr/>
          <a:lstStyle/>
          <a:p>
            <a:pPr lvl="0"/>
            <a:r>
              <a:rPr lang="en-GB"/>
              <a:t>What’s coming</a:t>
            </a:r>
          </a:p>
        </p:txBody>
      </p:sp>
      <p:sp>
        <p:nvSpPr>
          <p:cNvPr id="3" name="Content Placeholder 2">
            <a:extLst>
              <a:ext uri="{FF2B5EF4-FFF2-40B4-BE49-F238E27FC236}">
                <a16:creationId xmlns:a16="http://schemas.microsoft.com/office/drawing/2014/main" id="{BC23E908-C664-3BF0-3348-10E743D31D05}"/>
              </a:ext>
            </a:extLst>
          </p:cNvPr>
          <p:cNvSpPr txBox="1">
            <a:spLocks noGrp="1"/>
          </p:cNvSpPr>
          <p:nvPr>
            <p:ph idx="1"/>
          </p:nvPr>
        </p:nvSpPr>
        <p:spPr/>
        <p:txBody>
          <a:bodyPr/>
          <a:lstStyle/>
          <a:p>
            <a:pPr lvl="0">
              <a:spcBef>
                <a:spcPts val="800"/>
              </a:spcBef>
            </a:pPr>
            <a:r>
              <a:rPr lang="en-GB" sz="2400"/>
              <a:t>Prehab (CAR-T &amp; IO), wearables, virtual wards</a:t>
            </a:r>
          </a:p>
          <a:p>
            <a:pPr lvl="0">
              <a:spcBef>
                <a:spcPts val="800"/>
              </a:spcBef>
            </a:pPr>
            <a:r>
              <a:rPr lang="en-GB" sz="2400"/>
              <a:t>Prehab in IO – SWAG BMS MacMillan pilot</a:t>
            </a:r>
          </a:p>
          <a:p>
            <a:pPr lvl="0">
              <a:spcBef>
                <a:spcPts val="800"/>
              </a:spcBef>
            </a:pPr>
            <a:r>
              <a:rPr lang="en-GB" sz="2400"/>
              <a:t>Ambulatory complex therapies</a:t>
            </a:r>
          </a:p>
          <a:p>
            <a:pPr lvl="0">
              <a:spcBef>
                <a:spcPts val="800"/>
              </a:spcBef>
            </a:pPr>
            <a:r>
              <a:rPr lang="en-GB" sz="2400"/>
              <a:t>Supporting trials of de-escalation</a:t>
            </a:r>
          </a:p>
          <a:p>
            <a:pPr lvl="0">
              <a:spcBef>
                <a:spcPts val="800"/>
              </a:spcBef>
            </a:pPr>
            <a:r>
              <a:rPr lang="en-GB" sz="2400"/>
              <a:t>CAR-T, TILs, vaccines</a:t>
            </a:r>
          </a:p>
          <a:p>
            <a:pPr lvl="0">
              <a:spcBef>
                <a:spcPts val="800"/>
              </a:spcBef>
            </a:pPr>
            <a:r>
              <a:rPr lang="en-GB" sz="2400"/>
              <a:t>RPA, AI and drones!</a:t>
            </a:r>
          </a:p>
          <a:p>
            <a:pPr lvl="0"/>
            <a:endParaRPr lang="en-GB"/>
          </a:p>
        </p:txBody>
      </p:sp>
      <p:pic>
        <p:nvPicPr>
          <p:cNvPr id="4" name="Picture 2">
            <a:extLst>
              <a:ext uri="{FF2B5EF4-FFF2-40B4-BE49-F238E27FC236}">
                <a16:creationId xmlns:a16="http://schemas.microsoft.com/office/drawing/2014/main" id="{2879EDC5-A622-B04C-AEE8-C46528DF9C3E}"/>
              </a:ext>
            </a:extLst>
          </p:cNvPr>
          <p:cNvPicPr>
            <a:picLocks noGrp="1" noChangeAspect="1"/>
          </p:cNvPicPr>
          <p:nvPr>
            <p:ph idx="2"/>
          </p:nvPr>
        </p:nvPicPr>
        <p:blipFill>
          <a:blip r:embed="rId2"/>
          <a:srcRect/>
          <a:stretch>
            <a:fillRect/>
          </a:stretch>
        </p:blipFill>
        <p:spPr>
          <a:xfrm>
            <a:off x="4758958" y="2924946"/>
            <a:ext cx="4054065" cy="2012813"/>
          </a:xfrm>
        </p:spPr>
      </p:pic>
      <p:sp>
        <p:nvSpPr>
          <p:cNvPr id="5" name="Rectangle 4">
            <a:extLst>
              <a:ext uri="{FF2B5EF4-FFF2-40B4-BE49-F238E27FC236}">
                <a16:creationId xmlns:a16="http://schemas.microsoft.com/office/drawing/2014/main" id="{D6FBD0A6-ABA1-C0F7-E7C5-5B2AA3C2BBA0}"/>
              </a:ext>
            </a:extLst>
          </p:cNvPr>
          <p:cNvSpPr/>
          <p:nvPr/>
        </p:nvSpPr>
        <p:spPr>
          <a:xfrm>
            <a:off x="4499991" y="1700811"/>
            <a:ext cx="4572000" cy="923333"/>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https://www.england.nhs.uk/greenernhs/whats-already-happening/drone-deliveries-of-vital-chemotherapy-to-the-isle-of-wight/</a:t>
            </a:r>
          </a:p>
        </p:txBody>
      </p:sp>
      <p:sp>
        <p:nvSpPr>
          <p:cNvPr id="6" name="Rectangle 5">
            <a:extLst>
              <a:ext uri="{FF2B5EF4-FFF2-40B4-BE49-F238E27FC236}">
                <a16:creationId xmlns:a16="http://schemas.microsoft.com/office/drawing/2014/main" id="{1BE773BE-5C5D-C3DD-825E-BAFDA93CF810}"/>
              </a:ext>
            </a:extLst>
          </p:cNvPr>
          <p:cNvSpPr/>
          <p:nvPr/>
        </p:nvSpPr>
        <p:spPr>
          <a:xfrm>
            <a:off x="4499991" y="5013179"/>
            <a:ext cx="4572000" cy="120033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1" u="none" strike="noStrike" kern="1200" cap="none" spc="0" baseline="0">
                <a:solidFill>
                  <a:srgbClr val="202A30"/>
                </a:solidFill>
                <a:uFillTx/>
                <a:latin typeface="-apple-system"/>
              </a:rPr>
              <a:t>This revolutionary way of transporting life-saving chemotherapy drugs reduces a four-hour journey time – by road and sea – to a 30-minute flight.</a:t>
            </a:r>
            <a:endParaRPr lang="en-GB" sz="1800" b="0" i="1" u="none" strike="noStrike" kern="1200" cap="none" spc="0" baseline="0">
              <a:solidFill>
                <a:srgbClr val="000000"/>
              </a:solidFill>
              <a:uFillTx/>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DE0A-93B1-105B-A5F2-7E44F81CD601}"/>
              </a:ext>
            </a:extLst>
          </p:cNvPr>
          <p:cNvSpPr txBox="1">
            <a:spLocks noGrp="1"/>
          </p:cNvSpPr>
          <p:nvPr>
            <p:ph type="title"/>
          </p:nvPr>
        </p:nvSpPr>
        <p:spPr/>
        <p:txBody>
          <a:bodyPr/>
          <a:lstStyle/>
          <a:p>
            <a:pPr lvl="0"/>
            <a:r>
              <a:rPr lang="en-GB"/>
              <a:t>Acknowledgements</a:t>
            </a:r>
          </a:p>
        </p:txBody>
      </p:sp>
      <p:sp>
        <p:nvSpPr>
          <p:cNvPr id="3" name="Content Placeholder 2">
            <a:extLst>
              <a:ext uri="{FF2B5EF4-FFF2-40B4-BE49-F238E27FC236}">
                <a16:creationId xmlns:a16="http://schemas.microsoft.com/office/drawing/2014/main" id="{785AE049-577F-933C-F427-82379AF1C9BC}"/>
              </a:ext>
            </a:extLst>
          </p:cNvPr>
          <p:cNvSpPr txBox="1">
            <a:spLocks noGrp="1"/>
          </p:cNvSpPr>
          <p:nvPr>
            <p:ph idx="1"/>
          </p:nvPr>
        </p:nvSpPr>
        <p:spPr/>
        <p:txBody>
          <a:bodyPr/>
          <a:lstStyle/>
          <a:p>
            <a:pPr lvl="0"/>
            <a:r>
              <a:rPr lang="en-GB"/>
              <a:t>Sally Long, SACT lead UHBW</a:t>
            </a:r>
          </a:p>
          <a:p>
            <a:pPr lvl="0"/>
            <a:r>
              <a:rPr lang="en-GB"/>
              <a:t>SWAG SACT chairs Jeremy Braybrooke and Emma Cattell and Becca from SFT</a:t>
            </a:r>
          </a:p>
          <a:p>
            <a:pPr lvl="0"/>
            <a:r>
              <a:rPr lang="en-GB"/>
              <a:t>SWAG Pharmacy lead Kate Gregory, Rachel Palmer Genomics Lead Pharmacist</a:t>
            </a:r>
          </a:p>
          <a:p>
            <a:pPr lvl="0"/>
            <a:r>
              <a:rPr lang="en-GB"/>
              <a:t>Rachel Dommett, CTYA clinical lead</a:t>
            </a:r>
          </a:p>
          <a:p>
            <a:pPr lvl="0"/>
            <a:r>
              <a:rPr lang="en-GB"/>
              <a:t>Adam Dangoor, Sanne Lugthart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DCED5-3287-D592-657F-2A82B477817A}"/>
              </a:ext>
            </a:extLst>
          </p:cNvPr>
          <p:cNvSpPr txBox="1">
            <a:spLocks noGrp="1"/>
          </p:cNvSpPr>
          <p:nvPr>
            <p:ph type="title"/>
          </p:nvPr>
        </p:nvSpPr>
        <p:spPr/>
        <p:txBody>
          <a:bodyPr/>
          <a:lstStyle/>
          <a:p>
            <a:pPr lvl="0"/>
            <a:r>
              <a:rPr lang="en-GB"/>
              <a:t>Overview</a:t>
            </a:r>
          </a:p>
        </p:txBody>
      </p:sp>
      <p:sp>
        <p:nvSpPr>
          <p:cNvPr id="3" name="Content Placeholder 2">
            <a:extLst>
              <a:ext uri="{FF2B5EF4-FFF2-40B4-BE49-F238E27FC236}">
                <a16:creationId xmlns:a16="http://schemas.microsoft.com/office/drawing/2014/main" id="{14984063-A640-76FA-6E87-BD082AFEBE07}"/>
              </a:ext>
            </a:extLst>
          </p:cNvPr>
          <p:cNvSpPr txBox="1">
            <a:spLocks noGrp="1"/>
          </p:cNvSpPr>
          <p:nvPr>
            <p:ph idx="1"/>
          </p:nvPr>
        </p:nvSpPr>
        <p:spPr/>
        <p:txBody>
          <a:bodyPr/>
          <a:lstStyle/>
          <a:p>
            <a:pPr lvl="0">
              <a:lnSpc>
                <a:spcPct val="115000"/>
              </a:lnSpc>
              <a:spcAft>
                <a:spcPts val="1000"/>
              </a:spcAft>
            </a:pPr>
            <a:r>
              <a:rPr lang="en-GB">
                <a:cs typeface="Times New Roman"/>
              </a:rPr>
              <a:t>Delivery of SACT </a:t>
            </a:r>
          </a:p>
          <a:p>
            <a:pPr lvl="0">
              <a:lnSpc>
                <a:spcPct val="115000"/>
              </a:lnSpc>
              <a:spcAft>
                <a:spcPts val="1000"/>
              </a:spcAft>
            </a:pPr>
            <a:r>
              <a:rPr lang="en-GB">
                <a:cs typeface="Times New Roman"/>
              </a:rPr>
              <a:t>Sharing Best-Practice</a:t>
            </a:r>
          </a:p>
          <a:p>
            <a:pPr lvl="0">
              <a:lnSpc>
                <a:spcPct val="115000"/>
              </a:lnSpc>
              <a:spcAft>
                <a:spcPts val="1000"/>
              </a:spcAft>
            </a:pPr>
            <a:r>
              <a:rPr lang="en-GB">
                <a:cs typeface="Times New Roman"/>
              </a:rPr>
              <a:t>Need for continuous improvement</a:t>
            </a:r>
          </a:p>
          <a:p>
            <a:pPr lvl="0">
              <a:lnSpc>
                <a:spcPct val="115000"/>
              </a:lnSpc>
              <a:spcAft>
                <a:spcPts val="1000"/>
              </a:spcAft>
            </a:pPr>
            <a:r>
              <a:rPr lang="en-GB">
                <a:cs typeface="Times New Roman"/>
              </a:rPr>
              <a:t>Education – workforce and patients</a:t>
            </a:r>
          </a:p>
          <a:p>
            <a:pPr lvl="0">
              <a:lnSpc>
                <a:spcPct val="115000"/>
              </a:lnSpc>
              <a:spcAft>
                <a:spcPts val="1000"/>
              </a:spcAft>
            </a:pPr>
            <a:r>
              <a:rPr lang="en-GB">
                <a:cs typeface="Times New Roman"/>
              </a:rPr>
              <a:t>Solution-focused NICE  TAGs</a:t>
            </a:r>
          </a:p>
          <a:p>
            <a:pPr lvl="0">
              <a:lnSpc>
                <a:spcPct val="115000"/>
              </a:lnSpc>
              <a:spcAft>
                <a:spcPts val="1000"/>
              </a:spcAft>
            </a:pPr>
            <a:r>
              <a:rPr lang="en-GB">
                <a:cs typeface="Times New Roman"/>
              </a:rPr>
              <a:t>Horizon scanning</a:t>
            </a:r>
          </a:p>
          <a:p>
            <a:pPr lvl="0">
              <a:lnSpc>
                <a:spcPct val="115000"/>
              </a:lnSpc>
              <a:spcAft>
                <a:spcPts val="1000"/>
              </a:spcAft>
            </a:pPr>
            <a:endParaRPr lang="en-GB">
              <a:cs typeface="Times New Roman"/>
            </a:endParaRPr>
          </a:p>
          <a:p>
            <a:pPr lvl="0"/>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06A6-DBCE-2CEB-DC0B-3E3563CD63EE}"/>
              </a:ext>
            </a:extLst>
          </p:cNvPr>
          <p:cNvSpPr txBox="1">
            <a:spLocks noGrp="1"/>
          </p:cNvSpPr>
          <p:nvPr>
            <p:ph type="title"/>
          </p:nvPr>
        </p:nvSpPr>
        <p:spPr/>
        <p:txBody>
          <a:bodyPr/>
          <a:lstStyle/>
          <a:p>
            <a:pPr lvl="0"/>
            <a:r>
              <a:rPr lang="en-GB"/>
              <a:t>Delivery of SACT</a:t>
            </a:r>
          </a:p>
        </p:txBody>
      </p:sp>
      <p:sp>
        <p:nvSpPr>
          <p:cNvPr id="3" name="Content Placeholder 2">
            <a:extLst>
              <a:ext uri="{FF2B5EF4-FFF2-40B4-BE49-F238E27FC236}">
                <a16:creationId xmlns:a16="http://schemas.microsoft.com/office/drawing/2014/main" id="{6D6F0684-5E7F-51C0-D0DF-DF1A983C5955}"/>
              </a:ext>
            </a:extLst>
          </p:cNvPr>
          <p:cNvSpPr txBox="1">
            <a:spLocks noGrp="1"/>
          </p:cNvSpPr>
          <p:nvPr>
            <p:ph idx="1"/>
          </p:nvPr>
        </p:nvSpPr>
        <p:spPr/>
        <p:txBody>
          <a:bodyPr/>
          <a:lstStyle/>
          <a:p>
            <a:pPr lvl="0"/>
            <a:r>
              <a:rPr lang="en-GB"/>
              <a:t>Streamlining (oral e.g. 5fu to cape)</a:t>
            </a:r>
          </a:p>
          <a:p>
            <a:pPr lvl="0"/>
            <a:r>
              <a:rPr lang="en-GB"/>
              <a:t>IP to OP regimens e.g. BEP (TYA)</a:t>
            </a:r>
          </a:p>
          <a:p>
            <a:pPr lvl="0"/>
            <a:r>
              <a:rPr lang="en-GB"/>
              <a:t>Ambulatory e.g. autografts </a:t>
            </a:r>
          </a:p>
          <a:p>
            <a:pPr lvl="0"/>
            <a:r>
              <a:rPr lang="en-GB"/>
              <a:t>Simplify and accelerate delivery IV to S/C </a:t>
            </a:r>
          </a:p>
          <a:p>
            <a:pPr lvl="0"/>
            <a:r>
              <a:rPr lang="en-GB"/>
              <a:t>S/C from SACT DU to OP clinics</a:t>
            </a:r>
          </a:p>
          <a:p>
            <a:pPr lvl="0"/>
            <a:r>
              <a:rPr lang="en-GB"/>
              <a:t>Extending interval between therapies </a:t>
            </a:r>
          </a:p>
          <a:p>
            <a:pPr marL="0" lvl="0" indent="0">
              <a:buNone/>
            </a:pPr>
            <a:r>
              <a:rPr lang="en-GB"/>
              <a:t>    e.g. 3 to 6 weekly IO</a:t>
            </a:r>
          </a:p>
          <a:p>
            <a:pPr lvl="0"/>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4D1C-0FA5-207E-45C3-90DD8EB460F4}"/>
              </a:ext>
            </a:extLst>
          </p:cNvPr>
          <p:cNvSpPr txBox="1">
            <a:spLocks noGrp="1"/>
          </p:cNvSpPr>
          <p:nvPr>
            <p:ph type="title"/>
          </p:nvPr>
        </p:nvSpPr>
        <p:spPr/>
        <p:txBody>
          <a:bodyPr/>
          <a:lstStyle/>
          <a:p>
            <a:pPr lvl="0"/>
            <a:r>
              <a:rPr lang="en-GB"/>
              <a:t>Sharing Best Practice </a:t>
            </a:r>
          </a:p>
        </p:txBody>
      </p:sp>
      <p:sp>
        <p:nvSpPr>
          <p:cNvPr id="3" name="Content Placeholder 2">
            <a:extLst>
              <a:ext uri="{FF2B5EF4-FFF2-40B4-BE49-F238E27FC236}">
                <a16:creationId xmlns:a16="http://schemas.microsoft.com/office/drawing/2014/main" id="{820D5A8E-F19C-2F7E-86D6-7DF8955BF359}"/>
              </a:ext>
            </a:extLst>
          </p:cNvPr>
          <p:cNvSpPr txBox="1">
            <a:spLocks noGrp="1"/>
          </p:cNvSpPr>
          <p:nvPr>
            <p:ph idx="1"/>
          </p:nvPr>
        </p:nvSpPr>
        <p:spPr/>
        <p:txBody>
          <a:bodyPr/>
          <a:lstStyle/>
          <a:p>
            <a:pPr lvl="0"/>
            <a:r>
              <a:rPr lang="en-GB"/>
              <a:t>Closer to home </a:t>
            </a:r>
          </a:p>
          <a:p>
            <a:pPr lvl="0"/>
            <a:r>
              <a:rPr lang="en-GB"/>
              <a:t>Benefits of single prescribing system </a:t>
            </a:r>
          </a:p>
          <a:p>
            <a:pPr marL="0" lvl="0" indent="0">
              <a:buNone/>
            </a:pPr>
            <a:r>
              <a:rPr lang="en-GB"/>
              <a:t>    e.g. current challenge of Weston and BRI</a:t>
            </a:r>
          </a:p>
          <a:p>
            <a:pPr lvl="0"/>
            <a:r>
              <a:rPr lang="en-GB"/>
              <a:t>Health equity </a:t>
            </a:r>
          </a:p>
          <a:p>
            <a:pPr lvl="0"/>
            <a:r>
              <a:rPr lang="en-GB"/>
              <a:t>Pharmacogenomics DPYD implementation</a:t>
            </a:r>
          </a:p>
          <a:p>
            <a:pPr lvl="0"/>
            <a:r>
              <a:rPr lang="en-GB"/>
              <a:t>MOLGEN </a:t>
            </a:r>
            <a:r>
              <a:rPr lang="en-GB" sz="1800">
                <a:hlinkClick r:id="rId3"/>
              </a:rPr>
              <a:t>About - Institute of Systems, Molecular and Integrative Biology - University of Liverpool</a:t>
            </a:r>
            <a:endParaRPr lang="en-GB" sz="1800"/>
          </a:p>
          <a:p>
            <a:pPr lvl="0"/>
            <a:r>
              <a:rPr lang="en-GB"/>
              <a:t>Proactive, rapid implementation of NICE TAGs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2295-C8CB-6E9F-A81F-BD9712335E8B}"/>
              </a:ext>
            </a:extLst>
          </p:cNvPr>
          <p:cNvSpPr txBox="1">
            <a:spLocks noGrp="1"/>
          </p:cNvSpPr>
          <p:nvPr>
            <p:ph type="title"/>
          </p:nvPr>
        </p:nvSpPr>
        <p:spPr/>
        <p:txBody>
          <a:bodyPr/>
          <a:lstStyle/>
          <a:p>
            <a:pPr lvl="0"/>
            <a:r>
              <a:rPr lang="en-GB"/>
              <a:t>NICE TAGs Implementation</a:t>
            </a:r>
          </a:p>
        </p:txBody>
      </p:sp>
      <p:sp>
        <p:nvSpPr>
          <p:cNvPr id="3" name="Content Placeholder 2">
            <a:extLst>
              <a:ext uri="{FF2B5EF4-FFF2-40B4-BE49-F238E27FC236}">
                <a16:creationId xmlns:a16="http://schemas.microsoft.com/office/drawing/2014/main" id="{DDAF7324-973A-B196-E58A-CAA82A3B9187}"/>
              </a:ext>
            </a:extLst>
          </p:cNvPr>
          <p:cNvSpPr txBox="1">
            <a:spLocks noGrp="1"/>
          </p:cNvSpPr>
          <p:nvPr>
            <p:ph idx="1"/>
          </p:nvPr>
        </p:nvSpPr>
        <p:spPr/>
        <p:txBody>
          <a:bodyPr/>
          <a:lstStyle/>
          <a:p>
            <a:pPr lvl="0"/>
            <a:r>
              <a:rPr lang="en-GB"/>
              <a:t>Approx 60 new NICE TAGs over 2 years</a:t>
            </a:r>
          </a:p>
          <a:p>
            <a:pPr lvl="0"/>
            <a:r>
              <a:rPr lang="en-GB"/>
              <a:t>More adjuvant therapies</a:t>
            </a:r>
          </a:p>
          <a:p>
            <a:pPr lvl="0"/>
            <a:r>
              <a:rPr lang="en-GB"/>
              <a:t>Approx. 30 Immunotherapies</a:t>
            </a:r>
          </a:p>
          <a:p>
            <a:pPr lvl="0"/>
            <a:r>
              <a:rPr lang="en-GB"/>
              <a:t>New targeted therapies</a:t>
            </a:r>
          </a:p>
          <a:p>
            <a:pPr lvl="0"/>
            <a:r>
              <a:rPr lang="en-GB"/>
              <a:t>What are providers doing to implement this?</a:t>
            </a:r>
          </a:p>
          <a:p>
            <a:pPr lvl="0"/>
            <a:r>
              <a:rPr lang="en-GB"/>
              <a:t>Exemplar: IDH 1 – approved and Regional webinar in same week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C26F-2DD0-2AE7-D631-55279D965986}"/>
              </a:ext>
            </a:extLst>
          </p:cNvPr>
          <p:cNvSpPr txBox="1">
            <a:spLocks noGrp="1"/>
          </p:cNvSpPr>
          <p:nvPr>
            <p:ph type="title"/>
          </p:nvPr>
        </p:nvSpPr>
        <p:spPr/>
        <p:txBody>
          <a:bodyPr/>
          <a:lstStyle/>
          <a:p>
            <a:pPr lvl="0"/>
            <a:r>
              <a:rPr lang="en-GB"/>
              <a:t>Management of Toxicity</a:t>
            </a:r>
          </a:p>
        </p:txBody>
      </p:sp>
      <p:sp>
        <p:nvSpPr>
          <p:cNvPr id="3" name="Content Placeholder 2">
            <a:extLst>
              <a:ext uri="{FF2B5EF4-FFF2-40B4-BE49-F238E27FC236}">
                <a16:creationId xmlns:a16="http://schemas.microsoft.com/office/drawing/2014/main" id="{AFEA6D80-7DB5-7DA4-E43C-FC0F3875B126}"/>
              </a:ext>
            </a:extLst>
          </p:cNvPr>
          <p:cNvSpPr txBox="1">
            <a:spLocks noGrp="1"/>
          </p:cNvSpPr>
          <p:nvPr>
            <p:ph idx="1"/>
          </p:nvPr>
        </p:nvSpPr>
        <p:spPr/>
        <p:txBody>
          <a:bodyPr/>
          <a:lstStyle/>
          <a:p>
            <a:pPr lvl="0"/>
            <a:r>
              <a:rPr lang="en-GB"/>
              <a:t>Multi-professional education</a:t>
            </a:r>
          </a:p>
          <a:p>
            <a:pPr lvl="0"/>
            <a:r>
              <a:rPr lang="en-GB"/>
              <a:t>Ongoing education programme</a:t>
            </a:r>
          </a:p>
          <a:p>
            <a:pPr lvl="0"/>
            <a:r>
              <a:rPr lang="en-GB"/>
              <a:t>Patients education</a:t>
            </a:r>
          </a:p>
          <a:p>
            <a:pPr lvl="0"/>
            <a:r>
              <a:rPr lang="en-GB" sz="1800" i="1"/>
              <a:t>“We have minimised the length of the First Dose Talk by making pts watch a video instead, but this needs updating.  We have been looking into an app to give better info, helping pts self manage and divert some of the calls from the helpline, also ones with a ‘dashboard’ of toxicities to focus PA appts”</a:t>
            </a:r>
          </a:p>
          <a:p>
            <a:pPr lvl="0"/>
            <a:r>
              <a:rPr lang="en-GB"/>
              <a:t>SDEC capacity </a:t>
            </a:r>
          </a:p>
          <a:p>
            <a:pPr lvl="0"/>
            <a:r>
              <a:rPr lang="en-GB"/>
              <a:t>Shared resources – do once for region</a:t>
            </a:r>
          </a:p>
          <a:p>
            <a:pPr lvl="0"/>
            <a:r>
              <a:rPr lang="en-GB"/>
              <a:t>Keep up to date </a:t>
            </a:r>
          </a:p>
          <a:p>
            <a:pPr lvl="0"/>
            <a:endParaRPr lang="en-GB"/>
          </a:p>
          <a:p>
            <a:pPr lvl="0"/>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C4E6-1B8F-835C-7DA6-4D404C315875}"/>
              </a:ext>
            </a:extLst>
          </p:cNvPr>
          <p:cNvSpPr txBox="1">
            <a:spLocks noGrp="1"/>
          </p:cNvSpPr>
          <p:nvPr>
            <p:ph type="title"/>
          </p:nvPr>
        </p:nvSpPr>
        <p:spPr/>
        <p:txBody>
          <a:bodyPr/>
          <a:lstStyle/>
          <a:p>
            <a:pPr lvl="0"/>
            <a:r>
              <a:rPr lang="en-GB"/>
              <a:t>Education and ACCEND</a:t>
            </a:r>
          </a:p>
        </p:txBody>
      </p:sp>
      <p:sp>
        <p:nvSpPr>
          <p:cNvPr id="3" name="Content Placeholder 2">
            <a:extLst>
              <a:ext uri="{FF2B5EF4-FFF2-40B4-BE49-F238E27FC236}">
                <a16:creationId xmlns:a16="http://schemas.microsoft.com/office/drawing/2014/main" id="{A1266DF1-C530-A471-366E-8FC1C57BE5BB}"/>
              </a:ext>
            </a:extLst>
          </p:cNvPr>
          <p:cNvSpPr txBox="1">
            <a:spLocks noGrp="1"/>
          </p:cNvSpPr>
          <p:nvPr>
            <p:ph idx="1"/>
          </p:nvPr>
        </p:nvSpPr>
        <p:spPr/>
        <p:txBody>
          <a:bodyPr/>
          <a:lstStyle/>
          <a:p>
            <a:pPr lvl="0"/>
            <a:r>
              <a:rPr lang="en-GB"/>
              <a:t>SWAG led on National IO education forum</a:t>
            </a:r>
          </a:p>
          <a:p>
            <a:pPr lvl="0"/>
            <a:r>
              <a:rPr lang="en-GB"/>
              <a:t>SWAG piloting cLINK on learning about genomics in flow of work</a:t>
            </a:r>
          </a:p>
          <a:p>
            <a:pPr lvl="0"/>
            <a:r>
              <a:rPr lang="en-GB"/>
              <a:t>First draft of SWAG ACCEND with Excellence</a:t>
            </a:r>
          </a:p>
          <a:p>
            <a:pPr lvl="0"/>
            <a:r>
              <a:rPr lang="en-GB"/>
              <a:t>Establish links with UK SACT education network, South West SACT nurses, UKONS, BOPA, Community pharmacies</a:t>
            </a:r>
          </a:p>
          <a:p>
            <a:pPr lvl="0"/>
            <a:r>
              <a:rPr lang="en-GB"/>
              <a:t>PCN education e.g. IO presentations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8042-4EFC-9EBA-CA87-258B2F755353}"/>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3534704-5D27-1931-9799-5ED9933C543E}"/>
              </a:ext>
            </a:extLst>
          </p:cNvPr>
          <p:cNvSpPr txBox="1">
            <a:spLocks noGrp="1"/>
          </p:cNvSpPr>
          <p:nvPr>
            <p:ph idx="1"/>
          </p:nvPr>
        </p:nvSpPr>
        <p:spPr/>
        <p:txBody>
          <a:bodyPr/>
          <a:lstStyle/>
          <a:p>
            <a:pPr lvl="0"/>
            <a:r>
              <a:rPr lang="en-GB"/>
              <a:t>new approach to our PACs (pre-assessment clinics- quite rigid/ chemo-focused and could be modernised/ digitalised in some parts) - could free us up to see the complex and new patients!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6F7D-71C1-6F10-5E85-B03CBA45EDB9}"/>
              </a:ext>
            </a:extLst>
          </p:cNvPr>
          <p:cNvSpPr txBox="1">
            <a:spLocks noGrp="1"/>
          </p:cNvSpPr>
          <p:nvPr>
            <p:ph type="title"/>
          </p:nvPr>
        </p:nvSpPr>
        <p:spPr/>
        <p:txBody>
          <a:bodyPr/>
          <a:lstStyle/>
          <a:p>
            <a:pPr lvl="0"/>
            <a:r>
              <a:rPr lang="en-GB"/>
              <a:t>Monoclonabs – not needing SACT nurses</a:t>
            </a:r>
          </a:p>
        </p:txBody>
      </p:sp>
      <p:sp>
        <p:nvSpPr>
          <p:cNvPr id="3" name="Content Placeholder 2">
            <a:extLst>
              <a:ext uri="{FF2B5EF4-FFF2-40B4-BE49-F238E27FC236}">
                <a16:creationId xmlns:a16="http://schemas.microsoft.com/office/drawing/2014/main" id="{DEE654FF-2712-5714-D9D7-F19F43DD7FF7}"/>
              </a:ext>
            </a:extLst>
          </p:cNvPr>
          <p:cNvSpPr txBox="1">
            <a:spLocks noGrp="1"/>
          </p:cNvSpPr>
          <p:nvPr>
            <p:ph idx="1"/>
          </p:nvPr>
        </p:nvSpPr>
        <p:spPr/>
        <p:txBody>
          <a:bodyPr/>
          <a:lstStyle/>
          <a:p>
            <a:pPr lvl="0"/>
            <a:r>
              <a:rPr lang="en-GB"/>
              <a:t>Rheumatology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4983</TotalTime>
  <Words>808</Words>
  <Application>Microsoft Office PowerPoint</Application>
  <PresentationFormat>Widescreen</PresentationFormat>
  <Paragraphs>79</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-apple-system</vt:lpstr>
      <vt:lpstr>Arial</vt:lpstr>
      <vt:lpstr>Calibri</vt:lpstr>
      <vt:lpstr>Times New Roman</vt:lpstr>
      <vt:lpstr>Office Theme</vt:lpstr>
      <vt:lpstr>Advances in Systemic Anti-Cancer Therapy (SACT): Driving Faster Treatments and Performance Improvements </vt:lpstr>
      <vt:lpstr>Overview</vt:lpstr>
      <vt:lpstr>Delivery of SACT</vt:lpstr>
      <vt:lpstr>Sharing Best Practice </vt:lpstr>
      <vt:lpstr>NICE TAGs Implementation</vt:lpstr>
      <vt:lpstr>Management of Toxicity</vt:lpstr>
      <vt:lpstr>Education and ACCEND</vt:lpstr>
      <vt:lpstr>PowerPoint Presentation</vt:lpstr>
      <vt:lpstr>Monoclonabs – not needing SACT nurses</vt:lpstr>
      <vt:lpstr>What’s coming</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Advancements in Systemic Anti-Cancer Therapy (SACT): Driving Efficiency and Performance Improvements</dc:title>
  <dc:creator>Winter, Helen</dc:creator>
  <cp:lastModifiedBy>Helen Dunderdale</cp:lastModifiedBy>
  <cp:revision>4</cp:revision>
  <dcterms:created xsi:type="dcterms:W3CDTF">2023-11-10T13:53:59Z</dcterms:created>
  <dcterms:modified xsi:type="dcterms:W3CDTF">2024-03-25T10:45:48Z</dcterms:modified>
</cp:coreProperties>
</file>