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9" r:id="rId6"/>
    <p:sldId id="270" r:id="rId7"/>
    <p:sldId id="264" r:id="rId8"/>
    <p:sldId id="266" r:id="rId9"/>
    <p:sldId id="267" r:id="rId10"/>
    <p:sldId id="268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09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" y="14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5B9B-CF0A-D5BE-141D-CD54F0657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6A2D4-BEDE-BC0F-974A-C80562C3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FEBE2-A0EB-3639-EF75-A051303C5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05B8A-7553-7E02-56C3-E643F5ED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75703-658C-DB30-8D15-344A7444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94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412D2-FAF9-EDCF-82C6-2FF85D783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F3671-E915-41AE-B2F0-415470D86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28E5F-7E52-6896-C007-63AA32CD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73F4D-B391-1E03-52E2-48814599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22466-0F72-F034-8EDE-176949B9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6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192E31-BA67-BC87-BE72-C25D01633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13A9E-D895-B54A-5C4D-8C467A4A7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FAD6D-0B1E-A6D7-E5CE-8E43694E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8F825-88EB-3262-7017-4848EEF2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21031-6AC4-1A7B-7090-EB69BEA7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74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35646-DCE0-B3EA-EAFF-E4841213F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E2CC7-EFF6-F0B6-22D3-415971167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9BAE7-45D5-81B1-0AE4-0C16436EE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765AB-9C39-BFD7-7D55-CCC5ACFF3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B1486-866A-9197-DCFE-8ADE278B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5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93E0B-A41C-87F3-A0D5-842F66F6F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30453-2C1E-DF06-2A96-320CBB4A4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546F0-BBA1-5E80-B61F-FA054FAA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B6F9C-C4E9-52DB-9F71-F34C9BC9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0BE7E-7A92-4DFE-8210-E7A3361E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4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C5A1-45B4-DE47-CF85-5181DD74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75609-E44B-71DA-AAE7-D10BAFA02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08952-A7AC-46E6-09AF-BA5B72223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1BB47-5B27-53CC-5420-FD38B0BD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157A0-0BBE-0332-0260-FF0591C88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0436B-7F5E-6900-0DC8-C5F4EF84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60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1EFA0-C05D-17F8-DA74-441BFE2BB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3FA57-72B8-19AD-D6DC-A043A1EC4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6B5083-05E3-BBBC-BAB6-F89AA5601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4DC70-B9DF-C09A-89BD-8919E7B30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9896D-5087-538C-89A6-CD111F1CF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CACB41-1177-C299-032A-017A1D7B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9DE23C-B9CA-E78E-976F-1E44E07E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AD66D0-1DFB-B4AF-D1B2-3F14F9B1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6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FCCB-0C1F-D5E7-D6CD-061C600E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F56F0-87B0-3EF9-1F90-5997B5EA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EE094-DCB0-2D48-0BFC-E081BE92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DA701-8A04-4C1E-5B65-A5B3051F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62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A4E73-B29D-AAC3-9D96-C9B9F1C0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EA74F-1B58-F866-B551-FEE2FDBD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68DC6-76B5-7AA1-51BB-F01FD074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4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181EF-9194-E6CA-83DC-8912A94B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4D56-1516-2C8B-CF2A-36E89DC3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55E7D-7908-EECC-ABF2-DFFD42340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9A974-D2F0-38F5-A2EB-2FF72B9E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CF46A-F0DE-674D-2D99-66E856C7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DAAA2-BA4B-D146-B753-27C1D913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1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7068A-2DE8-BD57-8B03-4005F196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4DBCA-1C68-7FF7-C5DE-9FAEB7A126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38D95-9771-10FF-89FB-009F21D78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5ADF5-2C74-3942-C5F9-EC861FB37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474D7-3F4E-A385-82C7-FA5AD8492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A18A1-C7CC-D82D-7DE6-A9A2B1ED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1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1E9A38-2CC0-B5BE-B85F-92961DF05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4BFF9-9628-A253-12FB-36D1A88BC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12CB1-423A-3B68-87CE-13FA37C7C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FDB61-A0B2-41F1-BE21-5B2171BA93B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1FD06-1215-D3DD-D34D-DC5AF04BF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5158B-3E68-4694-DF13-B86D21AD0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8D1D-28B0-4C92-A38B-C3A5FD2FD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7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CB23-821B-BA63-BED6-2652FF1DA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9467"/>
            <a:ext cx="9144000" cy="111867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SWAG Protocols update  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sz="4400" b="1" dirty="0">
                <a:solidFill>
                  <a:srgbClr val="0070C0"/>
                </a:solidFill>
              </a:rPr>
              <a:t>March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555B8-AAE3-2949-3487-58A4AF58B6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 dirty="0"/>
              <a:t>Kate Gregory</a:t>
            </a:r>
          </a:p>
          <a:p>
            <a:r>
              <a:rPr lang="en-GB" dirty="0"/>
              <a:t>Lead Pharmacist for SWAG Protocols – SWAG Cancer Alliance</a:t>
            </a:r>
          </a:p>
          <a:p>
            <a:r>
              <a:rPr lang="en-GB" dirty="0"/>
              <a:t>Divisional Lead Oncology Pharmacist – UHBW</a:t>
            </a:r>
          </a:p>
          <a:p>
            <a:endParaRPr lang="en-GB" dirty="0"/>
          </a:p>
        </p:txBody>
      </p:sp>
      <p:pic>
        <p:nvPicPr>
          <p:cNvPr id="1026" name="Picture 3">
            <a:extLst>
              <a:ext uri="{FF2B5EF4-FFF2-40B4-BE49-F238E27FC236}">
                <a16:creationId xmlns:a16="http://schemas.microsoft.com/office/drawing/2014/main" id="{DC9C5F44-ED64-E28B-C993-BA10949B0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217" y="242098"/>
            <a:ext cx="30099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172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DDB27-04CB-9CB8-5336-40CB08D6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Protocol Template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F5F45F-616F-CEB6-BED6-1F14286477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1676" y="1627464"/>
            <a:ext cx="4152100" cy="4865411"/>
          </a:xfrm>
          <a:ln>
            <a:solidFill>
              <a:schemeClr val="accent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676B44-D06C-4BFB-92D8-9A75F486A0B1}"/>
              </a:ext>
            </a:extLst>
          </p:cNvPr>
          <p:cNvSpPr txBox="1"/>
          <p:nvPr/>
        </p:nvSpPr>
        <p:spPr>
          <a:xfrm>
            <a:off x="307910" y="2332653"/>
            <a:ext cx="2286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Additional detail on rates of toxicity and side effect profile for each drug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248F7E5-505A-FD08-9D2F-E9673787E89E}"/>
              </a:ext>
            </a:extLst>
          </p:cNvPr>
          <p:cNvCxnSpPr>
            <a:stCxn id="4" idx="3"/>
          </p:cNvCxnSpPr>
          <p:nvPr/>
        </p:nvCxnSpPr>
        <p:spPr>
          <a:xfrm flipV="1">
            <a:off x="2593910" y="2616740"/>
            <a:ext cx="1102601" cy="316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C796-466D-87F6-AEEC-8DD5C8C835E2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593910" y="2932818"/>
            <a:ext cx="1102601" cy="1872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58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78BC-1901-3C61-5172-56958A4B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Protocol Template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F099C40-76B9-C079-FDDC-368FE9AB22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1208" y="1567754"/>
            <a:ext cx="5678519" cy="46745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39E9A9-ED7B-60B4-A625-75BE8AB53CD5}"/>
              </a:ext>
            </a:extLst>
          </p:cNvPr>
          <p:cNvSpPr txBox="1"/>
          <p:nvPr/>
        </p:nvSpPr>
        <p:spPr>
          <a:xfrm>
            <a:off x="1632857" y="3135086"/>
            <a:ext cx="184746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Additional information on management of specific toxicities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154D68-5A36-D6DB-94C6-B1D27DC3DE67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480318" y="3735251"/>
            <a:ext cx="1744825" cy="1564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C2660B3-D9AB-A146-EDD2-A08AAD2037CE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480318" y="1884784"/>
            <a:ext cx="1624662" cy="1850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31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8703-ACAE-23FA-EC6E-376575783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1007"/>
            <a:ext cx="10515600" cy="752475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Feedback on new template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9A85CE-E0C6-B6F7-6F84-0E9CDA3CD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94280"/>
              </p:ext>
            </p:extLst>
          </p:nvPr>
        </p:nvGraphicFramePr>
        <p:xfrm>
          <a:off x="394216" y="1081291"/>
          <a:ext cx="1140356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118">
                  <a:extLst>
                    <a:ext uri="{9D8B030D-6E8A-4147-A177-3AD203B41FA5}">
                      <a16:colId xmlns:a16="http://schemas.microsoft.com/office/drawing/2014/main" val="3153251122"/>
                    </a:ext>
                  </a:extLst>
                </a:gridCol>
                <a:gridCol w="3228392">
                  <a:extLst>
                    <a:ext uri="{9D8B030D-6E8A-4147-A177-3AD203B41FA5}">
                      <a16:colId xmlns:a16="http://schemas.microsoft.com/office/drawing/2014/main" val="1415335798"/>
                    </a:ext>
                  </a:extLst>
                </a:gridCol>
                <a:gridCol w="5533052">
                  <a:extLst>
                    <a:ext uri="{9D8B030D-6E8A-4147-A177-3AD203B41FA5}">
                      <a16:colId xmlns:a16="http://schemas.microsoft.com/office/drawing/2014/main" val="38116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Suggestions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4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Easy to navigate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Protocol less clear/concise due to additional 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blood group and antibody screen to mandatory investigations as feels risks being missed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155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Useful to have RR/PFS for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Concern information may be missed if use hyperlinks to skip sections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reaction info in administration information so easily accessible when needed.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969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Toxicity rates and outlines for specific drugs more helpful than previous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Information used for every cycle e.g. admin moved to end of document.  Key information should be at beginning/easily accessible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Non-medics are using information at both the beginning and the end of the document i.e. dosing at beginning and administration at end - ? keep closer together to prevent lots of back and forth  within the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5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Positively received in haem CAG when demoed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Supportive medication and additional supportive medication headings confusing – may not read both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 remove RR/PFS to later in document as only used during initial prescribing rather than for all cycles.  Include treatment related mortality info too.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086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Loss of extravasation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Consider changing index into a table and adding ‘back to top’ hyperlink to each page for easier navigation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54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Reformat review information to list versions and sign off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93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Remove generic recommendations not specific for prescribing this protocol to streamline and make protocol more concise.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360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130C6C-957B-2A32-F19E-77301075D3D0}"/>
              </a:ext>
            </a:extLst>
          </p:cNvPr>
          <p:cNvSpPr txBox="1"/>
          <p:nvPr/>
        </p:nvSpPr>
        <p:spPr>
          <a:xfrm>
            <a:off x="511628" y="6488668"/>
            <a:ext cx="10926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NB.  Feedback from minimal staff to date, perhaps as single protocol so only used by a subset of the network staff</a:t>
            </a:r>
          </a:p>
        </p:txBody>
      </p:sp>
    </p:spTree>
    <p:extLst>
      <p:ext uri="{BB962C8B-B14F-4D97-AF65-F5344CB8AC3E}">
        <p14:creationId xmlns:p14="http://schemas.microsoft.com/office/powerpoint/2010/main" val="2815615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EE40-9BBD-6531-EFCA-104F8AA95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template – next steps?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3A42-B9DF-F532-BF1C-ED9219EB8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Increased feedback from wider network – most feedback from UHBW/NBT to date</a:t>
            </a:r>
          </a:p>
          <a:p>
            <a:r>
              <a:rPr lang="en-GB" dirty="0"/>
              <a:t>Adjust template in response to feedback received</a:t>
            </a:r>
          </a:p>
          <a:p>
            <a:r>
              <a:rPr lang="en-GB" dirty="0"/>
              <a:t>Roll out as part of myeloma protocol update once approved</a:t>
            </a:r>
          </a:p>
          <a:p>
            <a:r>
              <a:rPr lang="en-GB" dirty="0"/>
              <a:t>New haematology protocols to use new template and move across with updates</a:t>
            </a:r>
          </a:p>
          <a:p>
            <a:r>
              <a:rPr lang="en-GB" dirty="0"/>
              <a:t>Consultation on if wish to mirror in oncology too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78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D8C62-B076-63F9-059E-1DB162F2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-31036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70C0"/>
                </a:solidFill>
              </a:rPr>
              <a:t>New Protocols – progress…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CFAE9-ADD8-54A1-C240-47408586D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555751"/>
            <a:ext cx="10515600" cy="5197473"/>
          </a:xfrm>
        </p:spPr>
        <p:txBody>
          <a:bodyPr>
            <a:normAutofit/>
          </a:bodyPr>
          <a:lstStyle/>
          <a:p>
            <a:r>
              <a:rPr lang="en-GB" sz="3000" dirty="0"/>
              <a:t>Protocols activity Oct 23-Mar 24 (and comparison with previous reports: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Total NICE protocol activity since Jan 2021: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D39146-4118-7F91-4D22-B7F625CC9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8957" y="230188"/>
            <a:ext cx="3011685" cy="1133954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CDE20DA-2F0C-8916-068D-83646166D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96422"/>
              </p:ext>
            </p:extLst>
          </p:nvPr>
        </p:nvGraphicFramePr>
        <p:xfrm>
          <a:off x="1304925" y="4573812"/>
          <a:ext cx="10020301" cy="1874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4375">
                  <a:extLst>
                    <a:ext uri="{9D8B030D-6E8A-4147-A177-3AD203B41FA5}">
                      <a16:colId xmlns:a16="http://schemas.microsoft.com/office/drawing/2014/main" val="2310534563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324934785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355995332"/>
                    </a:ext>
                  </a:extLst>
                </a:gridCol>
                <a:gridCol w="1933576">
                  <a:extLst>
                    <a:ext uri="{9D8B030D-6E8A-4147-A177-3AD203B41FA5}">
                      <a16:colId xmlns:a16="http://schemas.microsoft.com/office/drawing/2014/main" val="3011980454"/>
                    </a:ext>
                  </a:extLst>
                </a:gridCol>
              </a:tblGrid>
              <a:tr h="463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Activity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status (March 2024)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Previous report (Sept 2023)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2715785"/>
                  </a:ext>
                </a:extLst>
              </a:tr>
              <a:tr h="315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Total new NICE TA since Jan 2021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101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N/A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N/A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4779459"/>
                  </a:ext>
                </a:extLst>
              </a:tr>
              <a:tr h="315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Protocols available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72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71%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72%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8637784"/>
                  </a:ext>
                </a:extLst>
              </a:tr>
              <a:tr h="315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Protocols in progress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13%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13%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6954705"/>
                  </a:ext>
                </a:extLst>
              </a:tr>
              <a:tr h="315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Protocols to be developed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16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16%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14%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361697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0604253-AA73-F5F3-B8BD-69C9C3A6A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538986"/>
              </p:ext>
            </p:extLst>
          </p:nvPr>
        </p:nvGraphicFramePr>
        <p:xfrm>
          <a:off x="1304925" y="2426079"/>
          <a:ext cx="10020300" cy="150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4850">
                  <a:extLst>
                    <a:ext uri="{9D8B030D-6E8A-4147-A177-3AD203B41FA5}">
                      <a16:colId xmlns:a16="http://schemas.microsoft.com/office/drawing/2014/main" val="1582354917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4220004752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657799870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3105015036"/>
                    </a:ext>
                  </a:extLst>
                </a:gridCol>
              </a:tblGrid>
              <a:tr h="537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Activity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Oct 23-Mar 24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Nov 22- Sept 23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 21-Oct 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4877190"/>
                  </a:ext>
                </a:extLst>
              </a:tr>
              <a:tr h="31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New protocols issued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11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36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8281385"/>
                  </a:ext>
                </a:extLst>
              </a:tr>
              <a:tr h="322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Protocols reviewed/amended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27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34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036405"/>
                  </a:ext>
                </a:extLst>
              </a:tr>
              <a:tr h="330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Protocols drafted 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a/w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 review or sign off)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23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19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8514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04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B1BE-A765-3BBE-EFF9-E849E8272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67" y="-46523"/>
            <a:ext cx="10515600" cy="1046649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NICE TA since last report – Progress…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DCCF929-A0E5-96ED-ACA8-C9CBF706B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71155"/>
              </p:ext>
            </p:extLst>
          </p:nvPr>
        </p:nvGraphicFramePr>
        <p:xfrm>
          <a:off x="200025" y="847726"/>
          <a:ext cx="11744326" cy="5897462"/>
        </p:xfrm>
        <a:graphic>
          <a:graphicData uri="http://schemas.openxmlformats.org/drawingml/2006/table">
            <a:tbl>
              <a:tblPr/>
              <a:tblGrid>
                <a:gridCol w="1385463">
                  <a:extLst>
                    <a:ext uri="{9D8B030D-6E8A-4147-A177-3AD203B41FA5}">
                      <a16:colId xmlns:a16="http://schemas.microsoft.com/office/drawing/2014/main" val="2690649016"/>
                    </a:ext>
                  </a:extLst>
                </a:gridCol>
                <a:gridCol w="8340307">
                  <a:extLst>
                    <a:ext uri="{9D8B030D-6E8A-4147-A177-3AD203B41FA5}">
                      <a16:colId xmlns:a16="http://schemas.microsoft.com/office/drawing/2014/main" val="3345852534"/>
                    </a:ext>
                  </a:extLst>
                </a:gridCol>
                <a:gridCol w="2018556">
                  <a:extLst>
                    <a:ext uri="{9D8B030D-6E8A-4147-A177-3AD203B41FA5}">
                      <a16:colId xmlns:a16="http://schemas.microsoft.com/office/drawing/2014/main" val="152027118"/>
                    </a:ext>
                  </a:extLst>
                </a:gridCol>
              </a:tblGrid>
              <a:tr h="21867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NICE TA/Indication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 Status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557359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10th April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 -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Cabozantinib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nivolumab for untreated advanced renal cell carcinoma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68489"/>
                  </a:ext>
                </a:extLst>
              </a:tr>
              <a:tr h="45812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April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 -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Dostarlimab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platinum-based chemotherapy for treating advanced or recurrent endometrial cancer with high microsatellite instability or mismatch repair deficiency.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Drafted - with gynae team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273464"/>
                  </a:ext>
                </a:extLst>
              </a:tr>
              <a:tr h="3795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27th March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 - Daratumumab, bortezomib, cyclophosphamide and dexamethasone for newly diagnosed systemic amyloid light chain (AL) amyloidosis in adults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86055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 - Selinexor with bortezomib and dexamethasone for previously treated multiple myeloma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 started - NBT to review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704756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20th March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TA957 - Momelotinib for treating myelofibrosis-related splenomegaly or symptoms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draft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495201"/>
                  </a:ext>
                </a:extLst>
              </a:tr>
              <a:tr h="24647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6th March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TA954 -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Epcoritamab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relapsed or refractory diffuse large B-cell lymphoma after 2 or more systemic therapies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 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20417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21st February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TA952 -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Talazoparib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HER2-negative advanced breast cancer with germline BRCA mutations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943012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7th February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TA951 - Olaparib with abiraterone for untreated hormone-relapsed metastatic prostate cancer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233410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7th February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TA950 - Nivolumab-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relatlimab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untreated unresectable or metastatic melanoma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Published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583912"/>
                  </a:ext>
                </a:extLst>
              </a:tr>
              <a:tr h="26565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31st January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TA948 -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Ivosidenib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advanced cholangiocarcinoma with an IDH1 R132 mutation after 1 more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systemic treatments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78308"/>
                  </a:ext>
                </a:extLst>
              </a:tr>
              <a:tr h="45812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31st January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TA947 -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Loncastuximab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tesirine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relapsed or refractory diffuse large B-cell lymphoma and high-grade B-cell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lyphoma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after 2 or more systemic treatments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Drafted - with Lisa Lowry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299179"/>
                  </a:ext>
                </a:extLst>
              </a:tr>
              <a:tr h="37132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17th January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TA946 - Olaparib with bevacizumab for maintenance treatment of high-grade epithelial ovarian, fallopain tube or primary peritoneal cancer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Published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14338"/>
                  </a:ext>
                </a:extLst>
              </a:tr>
              <a:tr h="3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10th January 2024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TA944 - Durvalumab with gemcitabine and cisplatin for treating unresectable or advanced biliary tract cancer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Drafted - with Liz Toy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8034"/>
                  </a:ext>
                </a:extLst>
              </a:tr>
              <a:tr h="23397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13th December 2023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TA939 - Pembrolizumab plus chemotherapy with our without bevacizumab for persistent, recurrent or metastatic cervical cancer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Published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241240"/>
                  </a:ext>
                </a:extLst>
              </a:tr>
              <a:tr h="43432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22nd November 2023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TA931 - Zanubrutinib is recommended as an option for treating untreated CLL if there is a 17p deletion or TP53 mutation or there is no 17p deletion or TP53 mutation but FCR or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bendamustine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rituximab are unsuitable or in relapsed or refractory CLL.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Drafted - with Laura Percy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961586"/>
                  </a:ext>
                </a:extLst>
              </a:tr>
              <a:tr h="2978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18th October 2023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TA927 - Glofitamab for treating relapsed or refractory diffuse large B-cell lymphoma after 2 or more systemic treatments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Drafted - with Lisa Lowry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2817"/>
                  </a:ext>
                </a:extLst>
              </a:tr>
              <a:tr h="3795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25th October 2023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TA917 - Daratumumab with lenalidomide and dexamethasone for untreated multiple myeloma when a stem cell transplant is unsuitable.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Published</a:t>
                      </a:r>
                    </a:p>
                  </a:txBody>
                  <a:tcPr marL="4962" marR="4962" marT="4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353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19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BEEA9-6476-2BC0-6539-0816CB80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5251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 work – Oct 23-Mar24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3E765-7C37-AD19-F11E-9396DD0A7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BA3EB0-425D-CE0B-A534-D96C2C843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496508"/>
              </p:ext>
            </p:extLst>
          </p:nvPr>
        </p:nvGraphicFramePr>
        <p:xfrm>
          <a:off x="838200" y="895350"/>
          <a:ext cx="9563099" cy="5953510"/>
        </p:xfrm>
        <a:graphic>
          <a:graphicData uri="http://schemas.openxmlformats.org/drawingml/2006/table">
            <a:tbl>
              <a:tblPr firstRow="1" firstCol="1" bandRow="1"/>
              <a:tblGrid>
                <a:gridCol w="1048582">
                  <a:extLst>
                    <a:ext uri="{9D8B030D-6E8A-4147-A177-3AD203B41FA5}">
                      <a16:colId xmlns:a16="http://schemas.microsoft.com/office/drawing/2014/main" val="1018737053"/>
                    </a:ext>
                  </a:extLst>
                </a:gridCol>
                <a:gridCol w="2764511">
                  <a:extLst>
                    <a:ext uri="{9D8B030D-6E8A-4147-A177-3AD203B41FA5}">
                      <a16:colId xmlns:a16="http://schemas.microsoft.com/office/drawing/2014/main" val="3307485996"/>
                    </a:ext>
                  </a:extLst>
                </a:gridCol>
                <a:gridCol w="3311607">
                  <a:extLst>
                    <a:ext uri="{9D8B030D-6E8A-4147-A177-3AD203B41FA5}">
                      <a16:colId xmlns:a16="http://schemas.microsoft.com/office/drawing/2014/main" val="3438949819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3698481464"/>
                    </a:ext>
                  </a:extLst>
                </a:gridCol>
              </a:tblGrid>
              <a:tr h="16364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Oncology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387269"/>
                  </a:ext>
                </a:extLst>
              </a:tr>
              <a:tr h="141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Tumour site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protocols issued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Protocols reviewed/amended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Protocols in development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181160"/>
                  </a:ext>
                </a:extLst>
              </a:tr>
              <a:tr h="14366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Breast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EC-paclitaxel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Ribociclib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Carboplatin and paclitaxel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Dose dense EC-paclitaxel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Paclitaxel 3 weekly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Paclitaxel weekly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Palbociclib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Atezolizumab and nab-paclitaxel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MMM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612745"/>
                  </a:ext>
                </a:extLst>
              </a:tr>
              <a:tr h="134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CNS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Jakacki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282000"/>
                  </a:ext>
                </a:extLst>
              </a:tr>
              <a:tr h="134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Colorectal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Pembrolizumab (MSI-H)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Lonsurf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113540"/>
                  </a:ext>
                </a:extLst>
              </a:tr>
              <a:tr h="134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Germ Cell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TIP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769669"/>
                  </a:ext>
                </a:extLst>
              </a:tr>
              <a:tr h="7768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Gynae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Pembrolizumab (MSI-H)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Pembro/Bev/Carbo/Taxol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Olaparib &amp; Bevacizumab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Trametinib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Treosulfan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version update –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a/w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references before final sign off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Dostarlimab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carbo,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taxol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Dostarlimab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509280"/>
                  </a:ext>
                </a:extLst>
              </a:tr>
              <a:tr h="1349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Head &amp; Neck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Nivolumab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106396"/>
                  </a:ext>
                </a:extLst>
              </a:tr>
              <a:tr h="12983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Lung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Mobocertinib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Entrectinib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Nivo/Pem/Platinum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Atezolizumab/Bevacizumab/Carboplatin/Paclitaxel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Carboplatin, paclitaxel and pembrolizumab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Atezolizumab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Atezolizumab, carboplatin &amp; etoposide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Dabrafenib/trametinib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34" marR="46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3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41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C605-DC0D-531E-B104-898B86EF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 work – Oct 23-Mar24 cont’d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E6CEFF-B772-9F80-4774-B8758D8093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087035"/>
              </p:ext>
            </p:extLst>
          </p:nvPr>
        </p:nvGraphicFramePr>
        <p:xfrm>
          <a:off x="838200" y="1690688"/>
          <a:ext cx="10515599" cy="4973704"/>
        </p:xfrm>
        <a:graphic>
          <a:graphicData uri="http://schemas.openxmlformats.org/drawingml/2006/table">
            <a:tbl>
              <a:tblPr firstRow="1" firstCol="1" bandRow="1"/>
              <a:tblGrid>
                <a:gridCol w="1153023">
                  <a:extLst>
                    <a:ext uri="{9D8B030D-6E8A-4147-A177-3AD203B41FA5}">
                      <a16:colId xmlns:a16="http://schemas.microsoft.com/office/drawing/2014/main" val="2775053068"/>
                    </a:ext>
                  </a:extLst>
                </a:gridCol>
                <a:gridCol w="3039860">
                  <a:extLst>
                    <a:ext uri="{9D8B030D-6E8A-4147-A177-3AD203B41FA5}">
                      <a16:colId xmlns:a16="http://schemas.microsoft.com/office/drawing/2014/main" val="458657836"/>
                    </a:ext>
                  </a:extLst>
                </a:gridCol>
                <a:gridCol w="2558696">
                  <a:extLst>
                    <a:ext uri="{9D8B030D-6E8A-4147-A177-3AD203B41FA5}">
                      <a16:colId xmlns:a16="http://schemas.microsoft.com/office/drawing/2014/main" val="1357716186"/>
                    </a:ext>
                  </a:extLst>
                </a:gridCol>
                <a:gridCol w="3764020">
                  <a:extLst>
                    <a:ext uri="{9D8B030D-6E8A-4147-A177-3AD203B41FA5}">
                      <a16:colId xmlns:a16="http://schemas.microsoft.com/office/drawing/2014/main" val="3860022156"/>
                    </a:ext>
                  </a:extLst>
                </a:gridCol>
              </a:tblGrid>
              <a:tr h="850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Sarcoma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Irinotecan &amp; Temozolomide                                                          VDC/IE                                                                                                             MAP                                                                                                       Mifamurtide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381383"/>
                  </a:ext>
                </a:extLst>
              </a:tr>
              <a:tr h="1272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Skin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Nivolumab-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relatlimab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Pembrolizumab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Nivolumab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Dabrafenib &amp; trametinib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Encorafenib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&amp;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binimetinib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211727"/>
                  </a:ext>
                </a:extLst>
              </a:tr>
              <a:tr h="2125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Thyroid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Dabrafenib/trametinib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930575"/>
                  </a:ext>
                </a:extLst>
              </a:tr>
              <a:tr h="16298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Upper GI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Pembrolizumab (MSI-H)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Carboplatin and paclitaxel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Paclitaxel weekly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Capecitabine and temozolomide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FLOT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Modified FOLFIRINOX and FOLFIRINOX currently being reviewed for hepatic impairment alignment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Lonsurf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Durvalumab/cis/gem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34451"/>
                  </a:ext>
                </a:extLst>
              </a:tr>
              <a:tr h="2125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Urology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Carboplatin &amp; gemcitabine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Atezolizumab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732192"/>
                  </a:ext>
                </a:extLst>
              </a:tr>
              <a:tr h="4176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Tumour Agnostic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Entrectinib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23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6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E5E1-A55C-432A-A903-C95A96F71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 work – Oct 23-Mar24 cont’d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6725C3-B6E6-BEAF-A7A4-1E481B951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911291"/>
              </p:ext>
            </p:extLst>
          </p:nvPr>
        </p:nvGraphicFramePr>
        <p:xfrm>
          <a:off x="915035" y="1500568"/>
          <a:ext cx="10200639" cy="3667254"/>
        </p:xfrm>
        <a:graphic>
          <a:graphicData uri="http://schemas.openxmlformats.org/drawingml/2006/table">
            <a:tbl>
              <a:tblPr firstRow="1" firstCol="1" bandRow="1"/>
              <a:tblGrid>
                <a:gridCol w="1054807">
                  <a:extLst>
                    <a:ext uri="{9D8B030D-6E8A-4147-A177-3AD203B41FA5}">
                      <a16:colId xmlns:a16="http://schemas.microsoft.com/office/drawing/2014/main" val="1697248947"/>
                    </a:ext>
                  </a:extLst>
                </a:gridCol>
                <a:gridCol w="2208249">
                  <a:extLst>
                    <a:ext uri="{9D8B030D-6E8A-4147-A177-3AD203B41FA5}">
                      <a16:colId xmlns:a16="http://schemas.microsoft.com/office/drawing/2014/main" val="3743145827"/>
                    </a:ext>
                  </a:extLst>
                </a:gridCol>
                <a:gridCol w="3076827">
                  <a:extLst>
                    <a:ext uri="{9D8B030D-6E8A-4147-A177-3AD203B41FA5}">
                      <a16:colId xmlns:a16="http://schemas.microsoft.com/office/drawing/2014/main" val="2053431776"/>
                    </a:ext>
                  </a:extLst>
                </a:gridCol>
                <a:gridCol w="3860756">
                  <a:extLst>
                    <a:ext uri="{9D8B030D-6E8A-4147-A177-3AD203B41FA5}">
                      <a16:colId xmlns:a16="http://schemas.microsoft.com/office/drawing/2014/main" val="4167689987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Haematology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667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Tumour site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protocols issued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Protocols reviewed/amended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Protocols in development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953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Leukaemia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Asciminib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Acalabrutinib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Fedratinib – with MPN group for approval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Zanubrutinib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69356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Lymphoma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R-CODOX-M/R-IVAC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Brentuximab vedotin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A-CHP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Glofitamab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Loncastuximab tesirine</a:t>
                      </a: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                                                                      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60056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Myeloma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Daratumumab, bortezomib,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dex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Carfilzomib/Len/Dex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Selinexor, bortezomib,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dex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 myeloma protocols currently undergoing review and transfer to new template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72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85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FC89-8CC1-A466-80A5-BF7D5E54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 Template – 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C21EB-1E94-6699-ED40-F30406FC3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Trialling new protocol template with the </a:t>
            </a:r>
            <a:r>
              <a:rPr lang="en-GB" dirty="0" err="1"/>
              <a:t>DRd</a:t>
            </a:r>
            <a:r>
              <a:rPr lang="en-GB" dirty="0"/>
              <a:t> (myeloma) protocol currently released to the website</a:t>
            </a:r>
          </a:p>
          <a:p>
            <a:r>
              <a:rPr lang="en-GB" dirty="0"/>
              <a:t>Change to ordering of protocol with hyperlinks to jump to different sections</a:t>
            </a:r>
          </a:p>
          <a:p>
            <a:r>
              <a:rPr lang="en-GB" dirty="0"/>
              <a:t>Additional information added:</a:t>
            </a:r>
          </a:p>
          <a:p>
            <a:pPr lvl="1"/>
            <a:r>
              <a:rPr lang="en-GB" dirty="0"/>
              <a:t>Response rates from trial</a:t>
            </a:r>
          </a:p>
          <a:p>
            <a:pPr lvl="1"/>
            <a:r>
              <a:rPr lang="en-GB" dirty="0"/>
              <a:t>Additional information re: investigations required</a:t>
            </a:r>
          </a:p>
          <a:p>
            <a:pPr lvl="1"/>
            <a:r>
              <a:rPr lang="en-GB" dirty="0"/>
              <a:t>Toxicity/side effect profile more detailed</a:t>
            </a:r>
          </a:p>
          <a:p>
            <a:pPr lvl="1"/>
            <a:r>
              <a:rPr lang="en-GB" dirty="0"/>
              <a:t>Additional information on management of drug specific toxicities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69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7C784-CADE-757C-CB06-70C6B9043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668" y="11655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Protocol Template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2679D4-95E6-51C7-969E-F4F7610214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2208" y="1344659"/>
            <a:ext cx="4834446" cy="5498585"/>
          </a:xfrm>
          <a:ln>
            <a:solidFill>
              <a:schemeClr val="accent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CCBABD-5C7F-2BBB-BDB7-26FF6E559E6A}"/>
              </a:ext>
            </a:extLst>
          </p:cNvPr>
          <p:cNvSpPr txBox="1"/>
          <p:nvPr/>
        </p:nvSpPr>
        <p:spPr>
          <a:xfrm>
            <a:off x="550417" y="2068497"/>
            <a:ext cx="169563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Protocol index with hyperlinks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14EF8BF-BF7E-1B02-7ED5-F314468722F3}"/>
              </a:ext>
            </a:extLst>
          </p:cNvPr>
          <p:cNvCxnSpPr>
            <a:stCxn id="3" idx="3"/>
          </p:cNvCxnSpPr>
          <p:nvPr/>
        </p:nvCxnSpPr>
        <p:spPr>
          <a:xfrm>
            <a:off x="2246051" y="2391663"/>
            <a:ext cx="1178284" cy="948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0B5948D-27E9-105D-790E-A1CDEE9F8E77}"/>
              </a:ext>
            </a:extLst>
          </p:cNvPr>
          <p:cNvSpPr txBox="1"/>
          <p:nvPr/>
        </p:nvSpPr>
        <p:spPr>
          <a:xfrm>
            <a:off x="9069355" y="5057192"/>
            <a:ext cx="236064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Additional information re: response rates and PFS from trial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34EBBA-E513-434D-AAD9-329492FE9153}"/>
              </a:ext>
            </a:extLst>
          </p:cNvPr>
          <p:cNvCxnSpPr>
            <a:stCxn id="7" idx="1"/>
          </p:cNvCxnSpPr>
          <p:nvPr/>
        </p:nvCxnSpPr>
        <p:spPr>
          <a:xfrm flipH="1">
            <a:off x="7576457" y="5518857"/>
            <a:ext cx="1492898" cy="76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69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1845-3F87-5DCC-348F-F96217DA0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New Protocol Template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4EBA46-C771-B560-4697-2912FC189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52682"/>
            <a:ext cx="4851633" cy="58053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C33885-F7C7-1E45-EC85-9C26E8E16DF2}"/>
              </a:ext>
            </a:extLst>
          </p:cNvPr>
          <p:cNvSpPr txBox="1"/>
          <p:nvPr/>
        </p:nvSpPr>
        <p:spPr>
          <a:xfrm>
            <a:off x="1147665" y="4926563"/>
            <a:ext cx="264989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All investigations in list instead of table under mandatory/ advised with validity period in title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5736942-9D26-D964-107B-3CC2806D4618}"/>
              </a:ext>
            </a:extLst>
          </p:cNvPr>
          <p:cNvCxnSpPr/>
          <p:nvPr/>
        </p:nvCxnSpPr>
        <p:spPr>
          <a:xfrm flipV="1">
            <a:off x="3806890" y="4432041"/>
            <a:ext cx="2192408" cy="1091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CD4D47A-10B9-D974-8141-147448B23C90}"/>
              </a:ext>
            </a:extLst>
          </p:cNvPr>
          <p:cNvSpPr txBox="1"/>
          <p:nvPr/>
        </p:nvSpPr>
        <p:spPr>
          <a:xfrm>
            <a:off x="1894114" y="1642188"/>
            <a:ext cx="219240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Other pre-treatment considerations included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C4571D-6D25-65E3-718C-0C93529DDD2D}"/>
              </a:ext>
            </a:extLst>
          </p:cNvPr>
          <p:cNvCxnSpPr>
            <a:stCxn id="9" idx="3"/>
          </p:cNvCxnSpPr>
          <p:nvPr/>
        </p:nvCxnSpPr>
        <p:spPr>
          <a:xfrm flipV="1">
            <a:off x="4086522" y="1576873"/>
            <a:ext cx="2009478" cy="5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10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1273</Words>
  <Application>Microsoft Office PowerPoint</Application>
  <PresentationFormat>Widescreen</PresentationFormat>
  <Paragraphs>251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SWAG Protocols update   March 2024</vt:lpstr>
      <vt:lpstr>New Protocols – progress…</vt:lpstr>
      <vt:lpstr>New NICE TA since last report – Progress…</vt:lpstr>
      <vt:lpstr>Protocol work – Oct 23-Mar24</vt:lpstr>
      <vt:lpstr>Protocol work – Oct 23-Mar24 cont’d</vt:lpstr>
      <vt:lpstr>Protocol work – Oct 23-Mar24 cont’d</vt:lpstr>
      <vt:lpstr>Protocol Template – what’s new?</vt:lpstr>
      <vt:lpstr>New Protocol Template</vt:lpstr>
      <vt:lpstr>New Protocol Template</vt:lpstr>
      <vt:lpstr>New Protocol Template</vt:lpstr>
      <vt:lpstr>New Protocol Template</vt:lpstr>
      <vt:lpstr>Feedback on new template</vt:lpstr>
      <vt:lpstr>New template – next steps?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Protocols update</dc:title>
  <dc:creator>Kate Gregory</dc:creator>
  <cp:lastModifiedBy>Kate Gregory</cp:lastModifiedBy>
  <cp:revision>5</cp:revision>
  <dcterms:created xsi:type="dcterms:W3CDTF">2023-11-02T11:00:57Z</dcterms:created>
  <dcterms:modified xsi:type="dcterms:W3CDTF">2024-03-21T20:01:39Z</dcterms:modified>
</cp:coreProperties>
</file>