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01CF-1E2D-E540-9572-85E566D90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726B0-4963-AC43-8818-29CBCE614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E7D61-45AC-1249-B7C6-770295DCF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1F4-5A81-C44C-A627-2D03A945BE7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61334-AF6A-894B-96C1-16AFAC2D1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41828-D029-7547-82C6-BBAC07A5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C9B-E054-E744-B541-0E12F558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1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3304B-A8F0-DC46-B777-AE0DC3B28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0B3F7A-6B06-5E4F-B326-9AB0E0A30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50D43-DBD7-B54F-B508-FCBE3ACA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1F4-5A81-C44C-A627-2D03A945BE7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29530-CDE3-C346-AE4B-80005233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A1E10-0286-0645-8FCB-6A064C6A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C9B-E054-E744-B541-0E12F558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7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66364B-E155-CE4F-BE9E-138C864B7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133C4-1FB5-DA4C-B2DE-F43987DEB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7E0B9-6041-6443-B865-4DD66D58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1F4-5A81-C44C-A627-2D03A945BE7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D494A-44DA-2642-A67C-03E3F19C3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1CFA7-1349-5B48-911A-F0F4A9B9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C9B-E054-E744-B541-0E12F558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0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65FC-A98B-FD4E-B0DF-E1BD1C5C5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F4FE3-0D75-4A47-810E-2E5036FD5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9EA0D-1E24-2242-90A5-232D097F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1F4-5A81-C44C-A627-2D03A945BE7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5EE1-57A5-7348-952C-EDABE15D7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67FD1-85CC-5642-B2A7-C1C6D9B7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C9B-E054-E744-B541-0E12F558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0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B1CB-12DE-A04D-A90D-3D19E0F2B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C4C30-2841-0F43-B3EC-80AE9FC1E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8FAD5-20AC-C14F-87FF-DAFE8A44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1F4-5A81-C44C-A627-2D03A945BE7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44912-B730-4940-B444-44FD556D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88EE4-C276-FE4D-9046-0D155018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C9B-E054-E744-B541-0E12F558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0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13647-8291-D54C-9841-3475D62C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3F8A3-2F45-4548-8595-76415EF39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73B26-71CE-BA41-9440-7EA881EDA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24685-94C6-684F-B1F7-F8982F22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1F4-5A81-C44C-A627-2D03A945BE7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31593-3241-9B42-BF9E-4C952DBE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AD364-B7BE-D246-86DE-24510E19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C9B-E054-E744-B541-0E12F558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6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37BE5-BE10-4C48-9EEE-77B6E68F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80ECD-A306-0143-9F87-F8D9C2649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4596D-2979-F946-802E-68E21646F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A5701-B543-3049-9C32-91C92BF70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10A692-01D4-CD48-8AAA-5D52D55F5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66D241-DD8F-E14B-9B98-7B25F167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1F4-5A81-C44C-A627-2D03A945BE7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80BFC-CD58-4A47-A833-4F02F46E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6D4A7-5899-E24B-AFDC-B127A43E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C9B-E054-E744-B541-0E12F558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2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19126-8562-B348-BC8A-CE4EB71EA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892BC-85CD-7540-B5A3-C3173BE9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1F4-5A81-C44C-A627-2D03A945BE7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22E2F-D346-F942-BC67-B4BD55606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A103B-BE0C-3F4D-B7D5-27D1E315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C9B-E054-E744-B541-0E12F558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6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749BE-13D9-5E48-A08F-AA9AE86C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1F4-5A81-C44C-A627-2D03A945BE7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971731-8BBC-6C43-A8BA-29AF7825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D7055-BD57-1745-AA17-408E934F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C9B-E054-E744-B541-0E12F558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1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43FB2-6962-0746-9B32-45B413DE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E9FA-5400-B046-BB18-D17820FCF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F4D09-BDB9-1F4C-B047-604EED807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08B42-C978-F443-950D-568FB7CA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1F4-5A81-C44C-A627-2D03A945BE7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341E7-BD50-3247-B741-4A160399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651FB-2DAB-444F-9D5C-0B6CDD6B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C9B-E054-E744-B541-0E12F558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7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BDC6-1AAE-DE45-A9E4-CA994729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7AD755-1712-994F-825E-BAF6297B4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C3F75-6A44-664E-927C-DC3B11D9A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E32A8-8B12-CA4A-9D25-99B6EABB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1F4-5A81-C44C-A627-2D03A945BE7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ADDFA-BD74-544F-9512-C9A7C524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BFB6B-5E10-A04C-95C6-CA77A5A1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C9B-E054-E744-B541-0E12F558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4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A9A660-958F-7848-ACD5-3FE63CBA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B5049-3657-A345-84B1-7B473ACD3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869C4-E490-D64E-A3CC-74CEF891A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D31F4-5A81-C44C-A627-2D03A945BE7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FEFEC-2FB6-6446-BFD1-84EC74F07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A7FE4-4ECA-2043-950F-D526E30C7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BC9B-E054-E744-B541-0E12F558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7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C2FD-F1CE-1646-96B9-2BAE0DA10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A Local Quality of Life Questionnaire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8597E-7C28-9741-A37F-9DA044DE7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5298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Anesah</a:t>
            </a:r>
            <a:r>
              <a:rPr lang="en-US" dirty="0"/>
              <a:t> Anwar</a:t>
            </a:r>
          </a:p>
          <a:p>
            <a:r>
              <a:rPr lang="en-US" dirty="0"/>
              <a:t>SHO OMFS</a:t>
            </a:r>
          </a:p>
          <a:p>
            <a:endParaRPr lang="en-US" dirty="0"/>
          </a:p>
          <a:p>
            <a:r>
              <a:rPr lang="en-US" dirty="0" err="1"/>
              <a:t>Soudeh</a:t>
            </a:r>
            <a:r>
              <a:rPr lang="en-US" dirty="0"/>
              <a:t> </a:t>
            </a:r>
            <a:r>
              <a:rPr lang="en-US" dirty="0" err="1"/>
              <a:t>Chegini</a:t>
            </a:r>
            <a:endParaRPr lang="en-US" dirty="0"/>
          </a:p>
          <a:p>
            <a:r>
              <a:rPr lang="en-US" dirty="0"/>
              <a:t>Locum Consultant OMFS</a:t>
            </a:r>
          </a:p>
          <a:p>
            <a:r>
              <a:rPr lang="en-US" dirty="0"/>
              <a:t>Head and Neck surgical oncology</a:t>
            </a:r>
          </a:p>
          <a:p>
            <a:endParaRPr lang="en-US" dirty="0"/>
          </a:p>
          <a:p>
            <a:r>
              <a:rPr lang="en-US" dirty="0"/>
              <a:t>Head and Neck Cancer MDT</a:t>
            </a:r>
          </a:p>
        </p:txBody>
      </p:sp>
    </p:spTree>
    <p:extLst>
      <p:ext uri="{BB962C8B-B14F-4D97-AF65-F5344CB8AC3E}">
        <p14:creationId xmlns:p14="http://schemas.microsoft.com/office/powerpoint/2010/main" val="1668759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5FB412-F3F3-0B43-BAA7-87B0394F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BF7F3-E53A-1844-81B7-4C860E71E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Soudeh.nezamivand-chegini@uhbw.nhs.uk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E6C3-DEFB-4140-9DC3-D2E8C170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NICE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E9CFA-F106-D54F-9448-1407E13F5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Improving Outcomes in Head and Neck Cancer 2004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04B17D-B46C-B94E-9D4A-D3B5475ED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9" t="65416" r="24806" b="24703"/>
          <a:stretch/>
        </p:blipFill>
        <p:spPr>
          <a:xfrm>
            <a:off x="838200" y="2597081"/>
            <a:ext cx="10000582" cy="30745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828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CA902-1E55-CF4F-9134-4EFEB446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C9D6C-4C1A-BE40-8D66-D2A68B241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needs of our local population</a:t>
            </a:r>
          </a:p>
          <a:p>
            <a:r>
              <a:rPr lang="en-US" dirty="0"/>
              <a:t>Guide changes in services</a:t>
            </a:r>
          </a:p>
          <a:p>
            <a:r>
              <a:rPr lang="en-US" dirty="0"/>
              <a:t>Assess patient-centered impact of changes in services</a:t>
            </a:r>
          </a:p>
          <a:p>
            <a:endParaRPr lang="en-US" dirty="0"/>
          </a:p>
          <a:p>
            <a:r>
              <a:rPr lang="en-US" dirty="0"/>
              <a:t>Encourage patients to identify and voice personal needs</a:t>
            </a:r>
          </a:p>
          <a:p>
            <a:r>
              <a:rPr lang="en-US" dirty="0"/>
              <a:t>Clinicians can identify needs of individual patients</a:t>
            </a:r>
          </a:p>
        </p:txBody>
      </p:sp>
    </p:spTree>
    <p:extLst>
      <p:ext uri="{BB962C8B-B14F-4D97-AF65-F5344CB8AC3E}">
        <p14:creationId xmlns:p14="http://schemas.microsoft.com/office/powerpoint/2010/main" val="125144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996C-346D-D344-8AEE-D4205D6F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already available?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09717-6EE0-8E4A-9D5B-E778572DF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8" t="39893" r="2579" b="44262"/>
          <a:stretch/>
        </p:blipFill>
        <p:spPr>
          <a:xfrm>
            <a:off x="4704522" y="4154556"/>
            <a:ext cx="7487478" cy="27034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397A-C3E3-704E-B9DD-E5E303689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8315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Macmillan and NHS England Digital</a:t>
            </a:r>
          </a:p>
          <a:p>
            <a:r>
              <a:rPr lang="en-US" dirty="0"/>
              <a:t>Cancer Quality of Life Survey</a:t>
            </a:r>
          </a:p>
          <a:p>
            <a:r>
              <a:rPr lang="en-US" dirty="0"/>
              <a:t>National</a:t>
            </a:r>
          </a:p>
          <a:p>
            <a:r>
              <a:rPr lang="en-US" dirty="0"/>
              <a:t>Twice per patient</a:t>
            </a:r>
          </a:p>
          <a:p>
            <a:r>
              <a:rPr lang="en-US" dirty="0"/>
              <a:t>Limited access and delayed to data</a:t>
            </a:r>
          </a:p>
          <a:p>
            <a:r>
              <a:rPr lang="en-US" dirty="0"/>
              <a:t>Not individual level data</a:t>
            </a:r>
          </a:p>
          <a:p>
            <a:r>
              <a:rPr lang="en-US" dirty="0"/>
              <a:t>Not Head and Neck cancer specific</a:t>
            </a:r>
          </a:p>
        </p:txBody>
      </p:sp>
    </p:spTree>
    <p:extLst>
      <p:ext uri="{BB962C8B-B14F-4D97-AF65-F5344CB8AC3E}">
        <p14:creationId xmlns:p14="http://schemas.microsoft.com/office/powerpoint/2010/main" val="427320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49F3-2237-5547-B832-052B5B12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Washington Quality of Life Questionnaire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673EC-6289-5943-9815-B73BA5653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4322" cy="4351338"/>
          </a:xfrm>
        </p:spPr>
        <p:txBody>
          <a:bodyPr/>
          <a:lstStyle/>
          <a:p>
            <a:r>
              <a:rPr lang="en-US" dirty="0"/>
              <a:t>Widely used in Head and Neck literature</a:t>
            </a:r>
          </a:p>
          <a:p>
            <a:r>
              <a:rPr lang="en-US" dirty="0"/>
              <a:t>Validated and evidenced:</a:t>
            </a:r>
          </a:p>
          <a:p>
            <a:pPr lvl="1"/>
            <a:r>
              <a:rPr lang="en-US" dirty="0"/>
              <a:t>Brief- high completion</a:t>
            </a:r>
          </a:p>
          <a:p>
            <a:pPr lvl="1"/>
            <a:r>
              <a:rPr lang="en-US" dirty="0"/>
              <a:t>Self-administered- no impact on workload</a:t>
            </a:r>
          </a:p>
          <a:p>
            <a:pPr lvl="1"/>
            <a:r>
              <a:rPr lang="en-US" dirty="0"/>
              <a:t>Multi-factorial/able to identify subtle changes</a:t>
            </a:r>
          </a:p>
          <a:p>
            <a:pPr lvl="1"/>
            <a:r>
              <a:rPr lang="en-US" dirty="0"/>
              <a:t>Specific to Head and Neck Cancer</a:t>
            </a:r>
          </a:p>
          <a:p>
            <a:pPr lvl="1"/>
            <a:r>
              <a:rPr lang="en-US" dirty="0"/>
              <a:t>Patient centered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DDB42B-18AB-774F-A818-54E84C4DD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68" t="14153" b="31741"/>
          <a:stretch/>
        </p:blipFill>
        <p:spPr>
          <a:xfrm>
            <a:off x="8216348" y="1176268"/>
            <a:ext cx="2690192" cy="520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3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4523D-1187-EF49-8392-698927C2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6B9677-B4DA-504A-887E-8E836B334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9266" y="365125"/>
            <a:ext cx="4692091" cy="6310904"/>
          </a:xfrm>
        </p:spPr>
      </p:pic>
    </p:spTree>
    <p:extLst>
      <p:ext uri="{BB962C8B-B14F-4D97-AF65-F5344CB8AC3E}">
        <p14:creationId xmlns:p14="http://schemas.microsoft.com/office/powerpoint/2010/main" val="85788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B60C-250B-0043-BDD9-2415DD6C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D2A98-867A-B74C-B993-A23BD322D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  <a:p>
            <a:r>
              <a:rPr lang="en-US" dirty="0"/>
              <a:t>Complete form</a:t>
            </a:r>
          </a:p>
          <a:p>
            <a:r>
              <a:rPr lang="en-US" dirty="0"/>
              <a:t>Access data</a:t>
            </a:r>
          </a:p>
        </p:txBody>
      </p:sp>
    </p:spTree>
    <p:extLst>
      <p:ext uri="{BB962C8B-B14F-4D97-AF65-F5344CB8AC3E}">
        <p14:creationId xmlns:p14="http://schemas.microsoft.com/office/powerpoint/2010/main" val="249755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249E6-817D-694C-BDD6-14FA2581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our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544DA-BFB0-8A46-8416-C27A0686D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tech and immediate solution</a:t>
            </a:r>
          </a:p>
          <a:p>
            <a:r>
              <a:rPr lang="en-US" dirty="0"/>
              <a:t>Low workload solution</a:t>
            </a:r>
          </a:p>
          <a:p>
            <a:pPr lvl="1"/>
            <a:r>
              <a:rPr lang="en-US" dirty="0"/>
              <a:t>Clinician free questionnaire administration</a:t>
            </a:r>
          </a:p>
          <a:p>
            <a:pPr lvl="1"/>
            <a:r>
              <a:rPr lang="en-US" dirty="0"/>
              <a:t>Automated data collection</a:t>
            </a:r>
          </a:p>
          <a:p>
            <a:r>
              <a:rPr lang="en-US" dirty="0"/>
              <a:t>Meets data governance requirements</a:t>
            </a:r>
          </a:p>
          <a:p>
            <a:r>
              <a:rPr lang="en-US" dirty="0"/>
              <a:t>Paper free solution</a:t>
            </a:r>
          </a:p>
        </p:txBody>
      </p:sp>
    </p:spTree>
    <p:extLst>
      <p:ext uri="{BB962C8B-B14F-4D97-AF65-F5344CB8AC3E}">
        <p14:creationId xmlns:p14="http://schemas.microsoft.com/office/powerpoint/2010/main" val="407030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EE20-782E-CB4E-BFBC-CDD4BFB9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A099A-FEC4-F344-9A0F-7442B3EE7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completion rate</a:t>
            </a:r>
          </a:p>
          <a:p>
            <a:r>
              <a:rPr lang="en-US" dirty="0"/>
              <a:t>Collect data</a:t>
            </a:r>
          </a:p>
          <a:p>
            <a:r>
              <a:rPr lang="en-US" dirty="0"/>
              <a:t>Identify changes to service needed</a:t>
            </a:r>
          </a:p>
          <a:p>
            <a:r>
              <a:rPr lang="en-US" dirty="0"/>
              <a:t>Re-present</a:t>
            </a:r>
          </a:p>
        </p:txBody>
      </p:sp>
    </p:spTree>
    <p:extLst>
      <p:ext uri="{BB962C8B-B14F-4D97-AF65-F5344CB8AC3E}">
        <p14:creationId xmlns:p14="http://schemas.microsoft.com/office/powerpoint/2010/main" val="4039419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197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 Local Quality of Life Questionnaire</vt:lpstr>
      <vt:lpstr>NICE guidance</vt:lpstr>
      <vt:lpstr>Objectives</vt:lpstr>
      <vt:lpstr>What’s already available?</vt:lpstr>
      <vt:lpstr>University of Washington Quality of Life Questionnaire </vt:lpstr>
      <vt:lpstr>Poster</vt:lpstr>
      <vt:lpstr>PowerPoint Presentation</vt:lpstr>
      <vt:lpstr>Benefits of our solution</vt:lpstr>
      <vt:lpstr>Future</vt:lpstr>
      <vt:lpstr>Thankyou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Local Quality of Life Questionnaire</dc:title>
  <dc:creator>Soudeh Nezamivand-Chegini</dc:creator>
  <cp:lastModifiedBy>Helen Dunderdale</cp:lastModifiedBy>
  <cp:revision>3</cp:revision>
  <dcterms:created xsi:type="dcterms:W3CDTF">2024-03-26T06:41:18Z</dcterms:created>
  <dcterms:modified xsi:type="dcterms:W3CDTF">2024-03-27T09:01:14Z</dcterms:modified>
</cp:coreProperties>
</file>