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352" y="826654"/>
            <a:ext cx="100214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66CC"/>
                </a:solidFill>
              </a:rPr>
              <a:t>Development and Implementation of a Functional Algorithmic Database for Breast Cancer Treatment Pathways: </a:t>
            </a:r>
          </a:p>
          <a:p>
            <a:endParaRPr lang="en-GB" sz="2800" b="1" dirty="0">
              <a:solidFill>
                <a:srgbClr val="FF66CC"/>
              </a:solidFill>
            </a:endParaRPr>
          </a:p>
          <a:p>
            <a:r>
              <a:rPr lang="en-GB" sz="2000" b="1" dirty="0">
                <a:solidFill>
                  <a:srgbClr val="FF66CC"/>
                </a:solidFill>
              </a:rPr>
              <a:t>Collaboration between the Breast Units at Royal United Hospitals Bath and North Bristol NHS Trust and the Computer Science Department at the University of Bristol.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81454" y="3999346"/>
            <a:ext cx="3057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Nicola Laurence  ( RUH) </a:t>
            </a:r>
          </a:p>
          <a:p>
            <a:r>
              <a:rPr lang="en-GB" dirty="0"/>
              <a:t>Rachel Ainsworth (NBT)</a:t>
            </a:r>
          </a:p>
          <a:p>
            <a:endParaRPr lang="en-GB" dirty="0"/>
          </a:p>
          <a:p>
            <a:r>
              <a:rPr lang="en-GB" b="1" dirty="0"/>
              <a:t>Lamb Chen (</a:t>
            </a:r>
            <a:r>
              <a:rPr lang="en-GB" b="1" dirty="0" err="1"/>
              <a:t>UoB</a:t>
            </a:r>
            <a:r>
              <a:rPr lang="en-GB" b="1" dirty="0"/>
              <a:t>) </a:t>
            </a:r>
          </a:p>
          <a:p>
            <a:r>
              <a:rPr lang="en-GB" b="1" dirty="0"/>
              <a:t>Elijah </a:t>
            </a:r>
            <a:r>
              <a:rPr lang="en-GB" b="1" dirty="0" err="1"/>
              <a:t>Durston</a:t>
            </a:r>
            <a:r>
              <a:rPr lang="en-GB" b="1" dirty="0"/>
              <a:t>-Rand (</a:t>
            </a:r>
            <a:r>
              <a:rPr lang="en-GB" b="1" dirty="0" err="1"/>
              <a:t>UoB</a:t>
            </a:r>
            <a:r>
              <a:rPr lang="en-GB" b="1" dirty="0"/>
              <a:t>) </a:t>
            </a:r>
          </a:p>
          <a:p>
            <a:r>
              <a:rPr lang="en-GB" dirty="0"/>
              <a:t>Blaise Sheehan (</a:t>
            </a:r>
            <a:r>
              <a:rPr lang="en-GB" dirty="0" err="1"/>
              <a:t>UoB</a:t>
            </a:r>
            <a:r>
              <a:rPr lang="en-GB" dirty="0"/>
              <a:t>) </a:t>
            </a:r>
          </a:p>
          <a:p>
            <a:r>
              <a:rPr lang="en-GB" dirty="0"/>
              <a:t>Josh </a:t>
            </a:r>
            <a:r>
              <a:rPr lang="en-GB" dirty="0" err="1"/>
              <a:t>Chatten</a:t>
            </a:r>
            <a:r>
              <a:rPr lang="en-GB" dirty="0"/>
              <a:t> (</a:t>
            </a:r>
            <a:r>
              <a:rPr lang="en-GB" dirty="0" err="1"/>
              <a:t>UoB</a:t>
            </a:r>
            <a:r>
              <a:rPr lang="en-GB" dirty="0"/>
              <a:t>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7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613968"/>
            <a:ext cx="8719959" cy="57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8" y="182609"/>
            <a:ext cx="6558116" cy="63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3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93" y="141438"/>
            <a:ext cx="6860276" cy="64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0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9" y="322689"/>
            <a:ext cx="111667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CC"/>
                </a:solidFill>
              </a:rPr>
              <a:t>Objective: </a:t>
            </a:r>
          </a:p>
          <a:p>
            <a:endParaRPr lang="en-GB" dirty="0">
              <a:solidFill>
                <a:srgbClr val="FF66CC"/>
              </a:solidFill>
            </a:endParaRPr>
          </a:p>
          <a:p>
            <a:r>
              <a:rPr lang="en-GB" dirty="0">
                <a:solidFill>
                  <a:srgbClr val="FF66CC"/>
                </a:solidFill>
              </a:rPr>
              <a:t>Combine functional aspect of Predict with a Database to </a:t>
            </a:r>
          </a:p>
          <a:p>
            <a:endParaRPr lang="en-GB" dirty="0">
              <a:solidFill>
                <a:srgbClr val="FF66CC"/>
              </a:solidFill>
            </a:endParaRPr>
          </a:p>
          <a:p>
            <a:endParaRPr lang="en-GB" dirty="0">
              <a:solidFill>
                <a:srgbClr val="FF66CC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66CC"/>
                </a:solidFill>
              </a:rPr>
              <a:t>Accurately aid multiple decisions made at the MDT.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66CC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66CC"/>
                </a:solidFill>
              </a:rPr>
              <a:t>To create a database of predictive data and pathways for future planning, audit and research.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66CC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66CC"/>
                </a:solidFill>
              </a:rPr>
              <a:t>To collaborate with a university and students to aid their development and understanding of medical pathways with relation to future working.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303" y="3334035"/>
            <a:ext cx="1064265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r>
              <a:rPr lang="en-GB" sz="2000" b="1" dirty="0"/>
              <a:t>Project: </a:t>
            </a:r>
          </a:p>
          <a:p>
            <a:r>
              <a:rPr lang="en-GB" sz="2000" dirty="0"/>
              <a:t>First stage : create inclusion and exclusion criteria on excel spreadsheet </a:t>
            </a:r>
          </a:p>
          <a:p>
            <a:r>
              <a:rPr lang="en-GB" sz="2000" dirty="0"/>
              <a:t>					for a variety of investigations and treatments.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Second stage: Students to create an app and database using </a:t>
            </a:r>
            <a:r>
              <a:rPr lang="en-GB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algorthimic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software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00B0F0"/>
                </a:solidFill>
              </a:rPr>
              <a:t>Third stage: Introduction into clinical practice with close audit to ensure accuracy</a:t>
            </a:r>
          </a:p>
          <a:p>
            <a:endParaRPr lang="en-GB" sz="2000" dirty="0">
              <a:solidFill>
                <a:srgbClr val="00B0F0"/>
              </a:solidFill>
            </a:endParaRPr>
          </a:p>
          <a:p>
            <a:r>
              <a:rPr lang="en-GB" sz="2000" dirty="0">
                <a:solidFill>
                  <a:srgbClr val="00B0F0"/>
                </a:solidFill>
              </a:rPr>
              <a:t>Fourth stage: Updates </a:t>
            </a:r>
          </a:p>
        </p:txBody>
      </p:sp>
    </p:spTree>
    <p:extLst>
      <p:ext uri="{BB962C8B-B14F-4D97-AF65-F5344CB8AC3E}">
        <p14:creationId xmlns:p14="http://schemas.microsoft.com/office/powerpoint/2010/main" val="140022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3" y="1759990"/>
            <a:ext cx="11805257" cy="4483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037" y="572654"/>
            <a:ext cx="726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66CC"/>
                </a:solidFill>
              </a:rPr>
              <a:t>Example pages of parameters, inclusion and exclusion criteria: </a:t>
            </a:r>
          </a:p>
        </p:txBody>
      </p:sp>
    </p:spTree>
    <p:extLst>
      <p:ext uri="{BB962C8B-B14F-4D97-AF65-F5344CB8AC3E}">
        <p14:creationId xmlns:p14="http://schemas.microsoft.com/office/powerpoint/2010/main" val="148673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" y="188998"/>
            <a:ext cx="12103722" cy="2305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8" y="2863621"/>
            <a:ext cx="11824308" cy="3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1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52096"/>
              </p:ext>
            </p:extLst>
          </p:nvPr>
        </p:nvGraphicFramePr>
        <p:xfrm>
          <a:off x="4165240" y="378690"/>
          <a:ext cx="3223851" cy="6308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3851">
                  <a:extLst>
                    <a:ext uri="{9D8B030D-6E8A-4147-A177-3AD203B41FA5}">
                      <a16:colId xmlns:a16="http://schemas.microsoft.com/office/drawing/2014/main" val="1819025674"/>
                    </a:ext>
                  </a:extLst>
                </a:gridCol>
              </a:tblGrid>
              <a:tr h="782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Mainstream testing R444/ PARP 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ctr"/>
                </a:tc>
                <a:extLst>
                  <a:ext uri="{0D108BD9-81ED-4DB2-BD59-A6C34878D82A}">
                    <a16:rowId xmlns:a16="http://schemas.microsoft.com/office/drawing/2014/main" val="2316200823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eligible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1995270381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not eligible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3021682149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314166725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3556782635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903644727"/>
                  </a:ext>
                </a:extLst>
              </a:tr>
              <a:tr h="20848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668332592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1038969809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3575808048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Her 2 0 or  1+ or 2+ 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021334335"/>
                  </a:ext>
                </a:extLst>
              </a:tr>
              <a:tr h="2246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neoadjuvant SCAT 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137636271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059398017"/>
                  </a:ext>
                </a:extLst>
              </a:tr>
              <a:tr h="24851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ER 0 or 1 or 2 or 3 and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815966745"/>
                  </a:ext>
                </a:extLst>
              </a:tr>
              <a:tr h="2246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 all pTN except  pT0N0</a:t>
                      </a:r>
                      <a:endParaRPr lang="en-GB" sz="12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597998636"/>
                  </a:ext>
                </a:extLst>
              </a:tr>
              <a:tr h="5639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OR</a:t>
                      </a:r>
                      <a:endParaRPr lang="en-GB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3877722036"/>
                  </a:ext>
                </a:extLst>
              </a:tr>
              <a:tr h="2246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Her 2 0 or  1+ or 2+ 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745019325"/>
                  </a:ext>
                </a:extLst>
              </a:tr>
              <a:tr h="2246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neoadjuvant SCAT 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617119627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ER 4 or 5 or 6 or 7  or 8 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91880744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CPS + EG score &gt; or = 3</a:t>
                      </a:r>
                      <a:endParaRPr lang="en-GB" sz="1200" b="1" i="1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4087230781"/>
                  </a:ext>
                </a:extLst>
              </a:tr>
              <a:tr h="13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1310224711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or her 2 ( 0 or 1+or ,2+ ) 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882438701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 neoadjuvant SCAT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4026860442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and  ER 0 or 1 or 2 or 3 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4291289228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and pN1 or pT2 or pT3 or pT4</a:t>
                      </a:r>
                      <a:endParaRPr lang="en-GB" sz="1200" b="1" i="1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533266542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1919178149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or Her 2 ( 0 or 1+ or 2+ )and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35165926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 neoadjuvant SCAT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1585271036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and ER 4 or 5 or 6 or 7 or 8  </a:t>
                      </a:r>
                      <a:endParaRPr lang="en-GB" sz="1200" b="1" i="1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3290894110"/>
                  </a:ext>
                </a:extLst>
              </a:tr>
              <a:tr h="20072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and pN2 or pN3</a:t>
                      </a:r>
                      <a:endParaRPr lang="en-GB" sz="12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3905731527"/>
                  </a:ext>
                </a:extLst>
              </a:tr>
              <a:tr h="148153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8" marR="3608" marT="3608" marB="0" anchor="b"/>
                </a:tc>
                <a:extLst>
                  <a:ext uri="{0D108BD9-81ED-4DB2-BD59-A6C34878D82A}">
                    <a16:rowId xmlns:a16="http://schemas.microsoft.com/office/drawing/2014/main" val="248080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51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782" y="711200"/>
            <a:ext cx="1096005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66CC"/>
                </a:solidFill>
              </a:rPr>
              <a:t>Evolution of a Concept </a:t>
            </a:r>
          </a:p>
          <a:p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66CC"/>
                </a:solidFill>
              </a:rPr>
              <a:t>MDT: Established for all patients on a cancer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66CC"/>
                </a:solidFill>
              </a:rPr>
              <a:t>Streamline simple cases ( ABS tool box ) MDT : to allow more </a:t>
            </a:r>
          </a:p>
          <a:p>
            <a:r>
              <a:rPr lang="en-GB" sz="2800" dirty="0">
                <a:solidFill>
                  <a:srgbClr val="FF66CC"/>
                </a:solidFill>
              </a:rPr>
              <a:t>											time to discuss complex cases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66CC"/>
                </a:solidFill>
              </a:rPr>
              <a:t>Treatment Summary : algorithms set up through </a:t>
            </a:r>
          </a:p>
          <a:p>
            <a:r>
              <a:rPr lang="en-GB" sz="2800" dirty="0">
                <a:solidFill>
                  <a:srgbClr val="FF66CC"/>
                </a:solidFill>
              </a:rPr>
              <a:t>							Cerner Millennium with Power form.</a:t>
            </a:r>
          </a:p>
          <a:p>
            <a:endParaRPr lang="en-GB" sz="2800" dirty="0">
              <a:solidFill>
                <a:srgbClr val="FF66CC"/>
              </a:solidFill>
            </a:endParaRPr>
          </a:p>
          <a:p>
            <a:endParaRPr lang="en-GB" sz="2800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9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23" y="1717040"/>
            <a:ext cx="10773151" cy="4356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6080" y="721360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66CC"/>
                </a:solidFill>
              </a:rPr>
              <a:t>Example of Current MDT list at RUH </a:t>
            </a:r>
            <a:r>
              <a:rPr lang="en-GB" b="1" dirty="0">
                <a:solidFill>
                  <a:srgbClr val="FF66CC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9270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671" y="1418707"/>
            <a:ext cx="9794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66CC"/>
                </a:solidFill>
              </a:rPr>
              <a:t>Nuanced treatment pathways with tight eligibility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66CC"/>
                </a:solidFill>
              </a:rPr>
              <a:t>New Treatments  : </a:t>
            </a:r>
            <a:r>
              <a:rPr lang="en-GB" dirty="0" err="1">
                <a:solidFill>
                  <a:srgbClr val="FF66CC"/>
                </a:solidFill>
              </a:rPr>
              <a:t>Abemaciclib</a:t>
            </a:r>
            <a:r>
              <a:rPr lang="en-GB" dirty="0">
                <a:solidFill>
                  <a:srgbClr val="FF66CC"/>
                </a:solidFill>
              </a:rPr>
              <a:t>,  </a:t>
            </a:r>
            <a:r>
              <a:rPr lang="en-GB" dirty="0" err="1">
                <a:solidFill>
                  <a:srgbClr val="FF66CC"/>
                </a:solidFill>
              </a:rPr>
              <a:t>olaparib</a:t>
            </a:r>
            <a:r>
              <a:rPr lang="en-GB" dirty="0">
                <a:solidFill>
                  <a:srgbClr val="FF66CC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66CC"/>
                </a:solidFill>
              </a:rPr>
              <a:t>De-</a:t>
            </a:r>
            <a:r>
              <a:rPr lang="en-GB" dirty="0" err="1">
                <a:solidFill>
                  <a:srgbClr val="FF66CC"/>
                </a:solidFill>
              </a:rPr>
              <a:t>escaltation</a:t>
            </a:r>
            <a:r>
              <a:rPr lang="en-GB" dirty="0">
                <a:solidFill>
                  <a:srgbClr val="FF66CC"/>
                </a:solidFill>
              </a:rPr>
              <a:t> : partial radiotherapy,  omission of radiotherapy, </a:t>
            </a:r>
            <a:r>
              <a:rPr lang="en-GB" dirty="0" err="1">
                <a:solidFill>
                  <a:srgbClr val="FF66CC"/>
                </a:solidFill>
              </a:rPr>
              <a:t>Oncotype</a:t>
            </a:r>
            <a:r>
              <a:rPr lang="en-GB" dirty="0">
                <a:solidFill>
                  <a:srgbClr val="FF66CC"/>
                </a:solidFill>
              </a:rPr>
              <a:t> </a:t>
            </a:r>
            <a:r>
              <a:rPr lang="en-GB" dirty="0" err="1">
                <a:solidFill>
                  <a:srgbClr val="FF66CC"/>
                </a:solidFill>
              </a:rPr>
              <a:t>Dx</a:t>
            </a:r>
            <a:endParaRPr lang="en-GB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66CC"/>
                </a:solidFill>
              </a:rPr>
              <a:t>Family History : complex pathways for mainstream testing R208 and R444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743" y="600364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66CC"/>
                </a:solidFill>
              </a:rPr>
              <a:t>However, now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2233" y="4341091"/>
            <a:ext cx="93102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66CC"/>
                </a:solidFill>
              </a:rPr>
              <a:t>Result: </a:t>
            </a:r>
          </a:p>
          <a:p>
            <a:endParaRPr lang="en-GB" dirty="0">
              <a:solidFill>
                <a:srgbClr val="FF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66CC"/>
                </a:solidFill>
              </a:rPr>
              <a:t>increased time to prepare the MDT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66CC"/>
                </a:solidFill>
              </a:rPr>
              <a:t>omissions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66CC"/>
                </a:solidFill>
              </a:rPr>
              <a:t>errrors</a:t>
            </a:r>
            <a:endParaRPr lang="en-GB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6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11" y="305092"/>
            <a:ext cx="10153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66CC"/>
                </a:solidFill>
              </a:rPr>
              <a:t>Predict breast cancer</a:t>
            </a:r>
            <a:r>
              <a:rPr lang="en-GB" dirty="0">
                <a:solidFill>
                  <a:srgbClr val="FF66CC"/>
                </a:solidFill>
              </a:rPr>
              <a:t>: used for decision making for chemotherapy, web based, free app</a:t>
            </a:r>
          </a:p>
          <a:p>
            <a:r>
              <a:rPr lang="en-GB" dirty="0">
                <a:solidFill>
                  <a:srgbClr val="FF66CC"/>
                </a:solidFill>
              </a:rPr>
              <a:t>University of Cambridge. </a:t>
            </a:r>
          </a:p>
          <a:p>
            <a:endParaRPr lang="en-GB" dirty="0">
              <a:solidFill>
                <a:srgbClr val="FF66CC"/>
              </a:solidFill>
            </a:endParaRPr>
          </a:p>
          <a:p>
            <a:r>
              <a:rPr lang="en-GB" dirty="0">
                <a:solidFill>
                  <a:srgbClr val="FF66CC"/>
                </a:solidFill>
              </a:rPr>
              <a:t>Based on well established prognostic data: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03" y="1602494"/>
            <a:ext cx="8838682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5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1" y="2013528"/>
            <a:ext cx="6168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66CC"/>
                </a:solidFill>
              </a:rPr>
              <a:t>Previous experience with a functional database 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66CC"/>
                </a:solidFill>
              </a:rPr>
              <a:t>Cerner Millennium and Treatment Summaries</a:t>
            </a:r>
          </a:p>
        </p:txBody>
      </p:sp>
    </p:spTree>
    <p:extLst>
      <p:ext uri="{BB962C8B-B14F-4D97-AF65-F5344CB8AC3E}">
        <p14:creationId xmlns:p14="http://schemas.microsoft.com/office/powerpoint/2010/main" val="11188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2" y="321466"/>
            <a:ext cx="7691544" cy="63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5" y="360031"/>
            <a:ext cx="6968865" cy="59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3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78" y="1170038"/>
            <a:ext cx="8923054" cy="45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491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United Hospitals Bath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Laurence, Nicola</dc:creator>
  <cp:lastModifiedBy>Helen Dunderdale</cp:lastModifiedBy>
  <cp:revision>21</cp:revision>
  <dcterms:created xsi:type="dcterms:W3CDTF">2023-10-16T17:42:14Z</dcterms:created>
  <dcterms:modified xsi:type="dcterms:W3CDTF">2024-03-15T06:34:35Z</dcterms:modified>
</cp:coreProperties>
</file>