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321" r:id="rId3"/>
    <p:sldId id="322" r:id="rId4"/>
    <p:sldId id="323" r:id="rId5"/>
    <p:sldId id="283" r:id="rId6"/>
    <p:sldId id="275" r:id="rId7"/>
    <p:sldId id="326" r:id="rId8"/>
    <p:sldId id="327" r:id="rId9"/>
    <p:sldId id="320" r:id="rId10"/>
    <p:sldId id="328" r:id="rId11"/>
    <p:sldId id="331" r:id="rId12"/>
    <p:sldId id="334" r:id="rId13"/>
    <p:sldId id="335" r:id="rId14"/>
    <p:sldId id="330" r:id="rId15"/>
    <p:sldId id="333" r:id="rId16"/>
    <p:sldId id="332" r:id="rId17"/>
    <p:sldId id="338" r:id="rId18"/>
    <p:sldId id="339" r:id="rId19"/>
    <p:sldId id="340" r:id="rId20"/>
    <p:sldId id="336" r:id="rId21"/>
    <p:sldId id="34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84648"/>
  </p:normalViewPr>
  <p:slideViewPr>
    <p:cSldViewPr snapToGrid="0" snapToObjects="1">
      <p:cViewPr varScale="1">
        <p:scale>
          <a:sx n="72" d="100"/>
          <a:sy n="72" d="100"/>
        </p:scale>
        <p:origin x="15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iloli59\Documents\Documents%20-%20Oliver%20Dale&#8217;s%20MacBook%20Pro\Medicine\Teaching\Presentations\Robotic%20pain%20sco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iloli59\Documents\Documents%20-%20Oliver%20Dale&#8217;s%20MacBook%20Pro\Medicine\Teaching\Presentations\Robotic%20pain%20sco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iloli59\Documents\Documents%20-%20Oliver%20Dale&#8217;s%20MacBook%20Pro\Medicine\Audit:Research\TORS%20outcomes%206%20month%20swallow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iloli59\Documents\Documents%20-%20Oliver%20Dale&#8217;s%20MacBook%20Pro\Medicine\Audit:Research\TORS%20outcomes%206%20month%20swallow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Lateral oropharyngectomy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'Lateral oropharyngectomy'!$B$1</c:f>
              <c:strCache>
                <c:ptCount val="1"/>
                <c:pt idx="0">
                  <c:v>Pain score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'Lateral oropharyngectomy'!$B$2:$B$15</c:f>
              <c:numCache>
                <c:formatCode>General</c:formatCode>
                <c:ptCount val="1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6D-5645-A1A7-F1D896A8A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hiLowLines>
        <c:smooth val="0"/>
        <c:axId val="1397065551"/>
        <c:axId val="1311947999"/>
      </c:lineChart>
      <c:catAx>
        <c:axId val="13970655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Day post-op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47999"/>
        <c:crosses val="autoZero"/>
        <c:auto val="1"/>
        <c:lblAlgn val="ctr"/>
        <c:lblOffset val="100"/>
        <c:noMultiLvlLbl val="0"/>
      </c:catAx>
      <c:valAx>
        <c:axId val="1311947999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Pain score 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065551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Tongue base mucosectomy and bilateral tonsillectomy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'Tonsils and BOT mucosectomy'!$B$1</c:f>
              <c:strCache>
                <c:ptCount val="1"/>
                <c:pt idx="0">
                  <c:v>Pain score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'Tonsils and BOT mucosectomy'!$B$2:$B$15</c:f>
              <c:numCache>
                <c:formatCode>General</c:formatCode>
                <c:ptCount val="14"/>
                <c:pt idx="0">
                  <c:v>4</c:v>
                </c:pt>
                <c:pt idx="1">
                  <c:v>3.5</c:v>
                </c:pt>
                <c:pt idx="2">
                  <c:v>10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6</c:v>
                </c:pt>
                <c:pt idx="7">
                  <c:v>7</c:v>
                </c:pt>
                <c:pt idx="8">
                  <c:v>5.5</c:v>
                </c:pt>
                <c:pt idx="9">
                  <c:v>5</c:v>
                </c:pt>
                <c:pt idx="10">
                  <c:v>5</c:v>
                </c:pt>
                <c:pt idx="11">
                  <c:v>4.5</c:v>
                </c:pt>
                <c:pt idx="12">
                  <c:v>4</c:v>
                </c:pt>
                <c:pt idx="1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B3-5449-8B46-ECB3E036D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hiLowLines>
        <c:smooth val="0"/>
        <c:axId val="1358761327"/>
        <c:axId val="1082713759"/>
      </c:lineChart>
      <c:catAx>
        <c:axId val="13587613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day post-op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713759"/>
        <c:crosses val="autoZero"/>
        <c:auto val="1"/>
        <c:lblAlgn val="ctr"/>
        <c:lblOffset val="100"/>
        <c:noMultiLvlLbl val="0"/>
      </c:catAx>
      <c:valAx>
        <c:axId val="1082713759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Pain</a:t>
                </a:r>
                <a:r>
                  <a:rPr lang="en-GB" baseline="0"/>
                  <a:t> score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8761327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(Sheet1!$J$1,Sheet1!$AA$1,Sheet1!$AR$1)</c:f>
              <c:strCache>
                <c:ptCount val="3"/>
                <c:pt idx="0">
                  <c:v>Baseline</c:v>
                </c:pt>
                <c:pt idx="1">
                  <c:v>4 weeks </c:v>
                </c:pt>
                <c:pt idx="2">
                  <c:v>6 months </c:v>
                </c:pt>
              </c:strCache>
            </c:strRef>
          </c:cat>
          <c:val>
            <c:numRef>
              <c:f>(Sheet1!$J$6,Sheet1!$AA$6,Sheet1!$AR$6)</c:f>
              <c:numCache>
                <c:formatCode>General</c:formatCode>
                <c:ptCount val="3"/>
                <c:pt idx="0">
                  <c:v>100</c:v>
                </c:pt>
                <c:pt idx="1">
                  <c:v>85</c:v>
                </c:pt>
                <c:pt idx="2">
                  <c:v>89.25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14-9B47-B525-4C193BC33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1775112"/>
        <c:axId val="2001778184"/>
      </c:lineChart>
      <c:catAx>
        <c:axId val="2001775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Post-op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778184"/>
        <c:crosses val="autoZero"/>
        <c:auto val="1"/>
        <c:lblAlgn val="ctr"/>
        <c:lblOffset val="100"/>
        <c:noMultiLvlLbl val="0"/>
      </c:catAx>
      <c:valAx>
        <c:axId val="200177818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Composite MDADI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7751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(Sheet1!$M$1,Sheet1!$AD$1,Sheet1!$AU$1)</c:f>
              <c:strCache>
                <c:ptCount val="3"/>
                <c:pt idx="0">
                  <c:v>Baseline </c:v>
                </c:pt>
                <c:pt idx="1">
                  <c:v>4 weeks</c:v>
                </c:pt>
                <c:pt idx="2">
                  <c:v>6 months</c:v>
                </c:pt>
              </c:strCache>
            </c:strRef>
          </c:cat>
          <c:val>
            <c:numRef>
              <c:f>(Sheet1!$M$6,Sheet1!$AD$6,Sheet1!$AU$6)</c:f>
              <c:numCache>
                <c:formatCode>General</c:formatCode>
                <c:ptCount val="3"/>
                <c:pt idx="0">
                  <c:v>100</c:v>
                </c:pt>
                <c:pt idx="1">
                  <c:v>75</c:v>
                </c:pt>
                <c:pt idx="2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39-7744-9019-4E408D627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7134856"/>
        <c:axId val="1582825479"/>
      </c:lineChart>
      <c:catAx>
        <c:axId val="2117134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post op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2825479"/>
        <c:crosses val="autoZero"/>
        <c:auto val="1"/>
        <c:lblAlgn val="ctr"/>
        <c:lblOffset val="100"/>
        <c:noMultiLvlLbl val="0"/>
      </c:catAx>
      <c:valAx>
        <c:axId val="158282547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Normalcy of diet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1348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977B5-AF4E-444E-A851-72FC22A10EB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98DE9-B0EE-704B-8C8F-174CF7B0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4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Medical device which allows minimally invasive surgery. 4 arms – only 3 used in Head and Neck. 1 camera – can be 0 or 30 degree, and 2 instruments. Grasper with bipolar, and a cutting monopolar. Not autonomous, controlled by a surgeon in the same room. Requires an assistant who is scrubbed. Da Vinci Xi is the 4</a:t>
            </a:r>
            <a:r>
              <a:rPr lang="en-US" baseline="30000" dirty="0"/>
              <a:t>th</a:t>
            </a:r>
            <a:r>
              <a:rPr lang="en-US" dirty="0"/>
              <a:t> iteration of the device.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8DE9-B0EE-704B-8C8F-174CF7B0F5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8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B75A-9B3B-C446-8331-088989A207C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55FF-9AFD-C649-B119-4506C10A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0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B75A-9B3B-C446-8331-088989A207C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55FF-9AFD-C649-B119-4506C10A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2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B75A-9B3B-C446-8331-088989A207C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55FF-9AFD-C649-B119-4506C10A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B75A-9B3B-C446-8331-088989A207C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55FF-9AFD-C649-B119-4506C10A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3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B75A-9B3B-C446-8331-088989A207C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55FF-9AFD-C649-B119-4506C10A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B75A-9B3B-C446-8331-088989A207C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55FF-9AFD-C649-B119-4506C10A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1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B75A-9B3B-C446-8331-088989A207C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55FF-9AFD-C649-B119-4506C10A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0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B75A-9B3B-C446-8331-088989A207C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55FF-9AFD-C649-B119-4506C10A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1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B75A-9B3B-C446-8331-088989A207C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55FF-9AFD-C649-B119-4506C10A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5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B75A-9B3B-C446-8331-088989A207C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55FF-9AFD-C649-B119-4506C10A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B75A-9B3B-C446-8331-088989A207C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55FF-9AFD-C649-B119-4506C10A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2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0B75A-9B3B-C446-8331-088989A207C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A55FF-9AFD-C649-B119-4506C10A2C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MG_W .jpg"/>
          <p:cNvPicPr>
            <a:picLocks noChangeAspect="1"/>
          </p:cNvPicPr>
          <p:nvPr/>
        </p:nvPicPr>
        <p:blipFill rotWithShape="1">
          <a:blip r:embed="rId1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3" b="10829"/>
          <a:stretch/>
        </p:blipFill>
        <p:spPr>
          <a:xfrm>
            <a:off x="0" y="4895870"/>
            <a:ext cx="9144000" cy="19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3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Transoral Robotic Surgery &amp; Management of the Unknown Primary in Head &amp; Neck Cancer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425" y="5185381"/>
            <a:ext cx="6613150" cy="115583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Mr</a:t>
            </a:r>
            <a:r>
              <a:rPr lang="en-US" dirty="0"/>
              <a:t> Oliver Dale FRCS (ORL-HNS) PhD</a:t>
            </a:r>
          </a:p>
          <a:p>
            <a:r>
              <a:rPr lang="en-US" dirty="0"/>
              <a:t>Consultant ENT Head &amp; Neck and Thyroid Surgeon</a:t>
            </a:r>
          </a:p>
          <a:p>
            <a:r>
              <a:rPr lang="en-US" dirty="0"/>
              <a:t>University Hospitals Bristol</a:t>
            </a:r>
          </a:p>
        </p:txBody>
      </p:sp>
    </p:spTree>
    <p:extLst>
      <p:ext uri="{BB962C8B-B14F-4D97-AF65-F5344CB8AC3E}">
        <p14:creationId xmlns:p14="http://schemas.microsoft.com/office/powerpoint/2010/main" val="292169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2C63-977E-9CC3-7B00-ED797A8D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/>
          <a:lstStyle/>
          <a:p>
            <a:r>
              <a:rPr lang="en-US" dirty="0"/>
              <a:t>Post-op swallowing outcomes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4CCDB11-D630-76FE-8145-E185F465C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131989"/>
              </p:ext>
            </p:extLst>
          </p:nvPr>
        </p:nvGraphicFramePr>
        <p:xfrm>
          <a:off x="457200" y="972280"/>
          <a:ext cx="5314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63555C-2F1F-2931-BAA9-A5B20554D49E}"/>
              </a:ext>
              <a:ext uri="{147F2762-F138-4A5C-976F-8EAC2B608ADB}">
                <a16:predDERef xmlns:a16="http://schemas.microsoft.com/office/drawing/2014/main" pred="{A4CCDB11-D630-76FE-8145-E185F465C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513826"/>
              </p:ext>
            </p:extLst>
          </p:nvPr>
        </p:nvGraphicFramePr>
        <p:xfrm>
          <a:off x="457200" y="3834498"/>
          <a:ext cx="5314950" cy="283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48ECD4-D38E-2B79-3571-603E9C4732E7}"/>
              </a:ext>
            </a:extLst>
          </p:cNvPr>
          <p:cNvSpPr txBox="1"/>
          <p:nvPr/>
        </p:nvSpPr>
        <p:spPr>
          <a:xfrm>
            <a:off x="6296687" y="1803173"/>
            <a:ext cx="22418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  <a:p>
            <a:r>
              <a:rPr lang="en-US" dirty="0" err="1"/>
              <a:t>Tumour</a:t>
            </a:r>
            <a:r>
              <a:rPr lang="en-US" dirty="0"/>
              <a:t> site = Tonsil</a:t>
            </a:r>
          </a:p>
          <a:p>
            <a:r>
              <a:rPr lang="en-US" dirty="0"/>
              <a:t>T1 = 1</a:t>
            </a:r>
          </a:p>
          <a:p>
            <a:r>
              <a:rPr lang="en-US" dirty="0"/>
              <a:t>T2 = 3</a:t>
            </a:r>
          </a:p>
          <a:p>
            <a:r>
              <a:rPr lang="en-US" dirty="0"/>
              <a:t>Adjuvant treatment:</a:t>
            </a:r>
          </a:p>
          <a:p>
            <a:r>
              <a:rPr lang="en-US" dirty="0"/>
              <a:t>	None = 2</a:t>
            </a:r>
          </a:p>
          <a:p>
            <a:r>
              <a:rPr lang="en-US" dirty="0"/>
              <a:t>	Radiotherapy = 2</a:t>
            </a:r>
          </a:p>
        </p:txBody>
      </p:sp>
    </p:spTree>
    <p:extLst>
      <p:ext uri="{BB962C8B-B14F-4D97-AF65-F5344CB8AC3E}">
        <p14:creationId xmlns:p14="http://schemas.microsoft.com/office/powerpoint/2010/main" val="33206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F7FE-10E9-6F73-726E-03072C19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robotics in Head &amp; Neck SCC with unknown primary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B0F32E-41F3-3488-A3F3-F7E9EC38D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/>
          </a:bodyPr>
          <a:lstStyle/>
          <a:p>
            <a:r>
              <a:rPr lang="en-US" dirty="0"/>
              <a:t>Squamous cell carcinoma on FNA/core biopsy from cervical node</a:t>
            </a:r>
          </a:p>
          <a:p>
            <a:r>
              <a:rPr lang="en-US" dirty="0"/>
              <a:t>No primary </a:t>
            </a:r>
            <a:r>
              <a:rPr lang="en-US" dirty="0" err="1"/>
              <a:t>tumour</a:t>
            </a:r>
            <a:r>
              <a:rPr lang="en-US" dirty="0"/>
              <a:t> on:</a:t>
            </a:r>
          </a:p>
          <a:p>
            <a:pPr lvl="1"/>
            <a:r>
              <a:rPr lang="en-US" dirty="0"/>
              <a:t>Examination including nasendoscopy</a:t>
            </a:r>
          </a:p>
          <a:p>
            <a:pPr lvl="1"/>
            <a:r>
              <a:rPr lang="en-US" dirty="0"/>
              <a:t>MRI</a:t>
            </a:r>
          </a:p>
          <a:p>
            <a:pPr lvl="1"/>
            <a:r>
              <a:rPr lang="en-US" dirty="0"/>
              <a:t>PET-CT</a:t>
            </a:r>
          </a:p>
          <a:p>
            <a:pPr lvl="1"/>
            <a:endParaRPr lang="en-US" dirty="0"/>
          </a:p>
          <a:p>
            <a:r>
              <a:rPr lang="en-US" dirty="0"/>
              <a:t>2-4% of H&amp;N SCC</a:t>
            </a:r>
          </a:p>
          <a:p>
            <a:endParaRPr lang="en-US" dirty="0"/>
          </a:p>
        </p:txBody>
      </p:sp>
      <p:pic>
        <p:nvPicPr>
          <p:cNvPr id="8" name="Picture 7" descr="A close up of a brain scan&#10;&#10;Description automatically generated">
            <a:extLst>
              <a:ext uri="{FF2B5EF4-FFF2-40B4-BE49-F238E27FC236}">
                <a16:creationId xmlns:a16="http://schemas.microsoft.com/office/drawing/2014/main" id="{AB54980A-7BEA-33C2-DED1-E4A5C1576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4" t="12096" r="8240" b="7848"/>
          <a:stretch/>
        </p:blipFill>
        <p:spPr>
          <a:xfrm>
            <a:off x="6217197" y="4080265"/>
            <a:ext cx="2217276" cy="25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78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document&#10;&#10;Description automatically generated">
            <a:extLst>
              <a:ext uri="{FF2B5EF4-FFF2-40B4-BE49-F238E27FC236}">
                <a16:creationId xmlns:a16="http://schemas.microsoft.com/office/drawing/2014/main" id="{B1A6FCB5-0E62-95E4-8429-EBF353689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8" y="817135"/>
            <a:ext cx="8720972" cy="52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6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document&#10;&#10;Description automatically generated">
            <a:extLst>
              <a:ext uri="{FF2B5EF4-FFF2-40B4-BE49-F238E27FC236}">
                <a16:creationId xmlns:a16="http://schemas.microsoft.com/office/drawing/2014/main" id="{B1A6FCB5-0E62-95E4-8429-EBF353689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08" b="26676"/>
          <a:stretch/>
        </p:blipFill>
        <p:spPr>
          <a:xfrm>
            <a:off x="1197727" y="127000"/>
            <a:ext cx="7549953" cy="177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97EE5-80D5-615E-112E-FAC3E3692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11400"/>
            <a:ext cx="8229600" cy="3814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21 studies eligible</a:t>
            </a:r>
          </a:p>
          <a:p>
            <a:r>
              <a:rPr lang="en-US" dirty="0"/>
              <a:t>556 patients</a:t>
            </a:r>
          </a:p>
          <a:p>
            <a:r>
              <a:rPr lang="en-US" dirty="0"/>
              <a:t>Primary site identified by TORS/TLM in 78% of cases</a:t>
            </a:r>
          </a:p>
          <a:p>
            <a:r>
              <a:rPr lang="en-US" dirty="0" err="1"/>
              <a:t>Tumours</a:t>
            </a:r>
            <a:r>
              <a:rPr lang="en-US" dirty="0"/>
              <a:t> were ipsilateral in 97% (n=419)</a:t>
            </a:r>
          </a:p>
          <a:p>
            <a:r>
              <a:rPr lang="en-US" dirty="0"/>
              <a:t>In patients where a primary was identified:</a:t>
            </a:r>
          </a:p>
          <a:p>
            <a:pPr lvl="1"/>
            <a:r>
              <a:rPr lang="en-US" dirty="0"/>
              <a:t>64% ipsilateral tongue base</a:t>
            </a:r>
          </a:p>
          <a:p>
            <a:pPr lvl="1"/>
            <a:r>
              <a:rPr lang="en-US" dirty="0"/>
              <a:t>31% ipsilateral tonsil</a:t>
            </a:r>
          </a:p>
          <a:p>
            <a:pPr lvl="1"/>
            <a:r>
              <a:rPr lang="en-US" dirty="0"/>
              <a:t>2% contralateral tongue base</a:t>
            </a:r>
          </a:p>
          <a:p>
            <a:pPr lvl="1"/>
            <a:r>
              <a:rPr lang="en-US" dirty="0"/>
              <a:t>1% contralateral tonsil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8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F7FE-10E9-6F73-726E-03072C19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unknown primary Head &amp; Neck SCC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B0F32E-41F3-3488-A3F3-F7E9EC38D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700" y="3130549"/>
            <a:ext cx="5740400" cy="3497263"/>
          </a:xfrm>
        </p:spPr>
        <p:txBody>
          <a:bodyPr>
            <a:normAutofit/>
          </a:bodyPr>
          <a:lstStyle/>
          <a:p>
            <a:r>
              <a:rPr lang="en-US" dirty="0"/>
              <a:t>Producing guidelines challenging</a:t>
            </a:r>
          </a:p>
          <a:p>
            <a:pPr lvl="1"/>
            <a:r>
              <a:rPr lang="en-US" dirty="0"/>
              <a:t>Paucity of contemporary trial data</a:t>
            </a:r>
          </a:p>
          <a:p>
            <a:pPr lvl="1"/>
            <a:r>
              <a:rPr lang="en-US" dirty="0"/>
              <a:t>Variable case definition</a:t>
            </a:r>
          </a:p>
          <a:p>
            <a:pPr lvl="1"/>
            <a:r>
              <a:rPr lang="en-US" dirty="0"/>
              <a:t>Low incidence of cases</a:t>
            </a:r>
          </a:p>
          <a:p>
            <a:pPr lvl="1"/>
            <a:endParaRPr lang="en-US" dirty="0"/>
          </a:p>
        </p:txBody>
      </p:sp>
      <p:pic>
        <p:nvPicPr>
          <p:cNvPr id="4" name="Picture 3" descr="A blue and white cover with white text&#10;&#10;Description automatically generated">
            <a:extLst>
              <a:ext uri="{FF2B5EF4-FFF2-40B4-BE49-F238E27FC236}">
                <a16:creationId xmlns:a16="http://schemas.microsoft.com/office/drawing/2014/main" id="{8A2FD4B0-C1D0-3FBA-D3E5-C4651F495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0" y="2971800"/>
            <a:ext cx="2463615" cy="3497262"/>
          </a:xfrm>
          <a:prstGeom prst="rect">
            <a:avLst/>
          </a:prstGeom>
        </p:spPr>
      </p:pic>
      <p:pic>
        <p:nvPicPr>
          <p:cNvPr id="10" name="Picture 9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9D96A9C2-363D-3BBD-1FD9-B3D28AA73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85" y="1765300"/>
            <a:ext cx="4445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87BD-1FB8-BA56-7D85-AF05DADE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Multistage meta-consensus process 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EAFCDD-2665-A4EB-A1FA-C063CE329D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6025"/>
          <a:stretch/>
        </p:blipFill>
        <p:spPr>
          <a:xfrm>
            <a:off x="4819650" y="2793080"/>
            <a:ext cx="4038600" cy="347324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396A6-E341-F515-DC46-915824812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79600"/>
            <a:ext cx="4038600" cy="4525963"/>
          </a:xfrm>
        </p:spPr>
        <p:txBody>
          <a:bodyPr/>
          <a:lstStyle/>
          <a:p>
            <a:r>
              <a:rPr lang="en-US" dirty="0"/>
              <a:t>National audit of practice</a:t>
            </a:r>
          </a:p>
          <a:p>
            <a:r>
              <a:rPr lang="en-US" dirty="0"/>
              <a:t>National consensus day</a:t>
            </a:r>
          </a:p>
          <a:p>
            <a:r>
              <a:rPr lang="en-US" dirty="0"/>
              <a:t>National Delphi exercise</a:t>
            </a:r>
          </a:p>
        </p:txBody>
      </p:sp>
      <p:pic>
        <p:nvPicPr>
          <p:cNvPr id="7" name="Picture 6" descr="A blue and white cover with white text&#10;&#10;Description automatically generated">
            <a:extLst>
              <a:ext uri="{FF2B5EF4-FFF2-40B4-BE49-F238E27FC236}">
                <a16:creationId xmlns:a16="http://schemas.microsoft.com/office/drawing/2014/main" id="{C02C009D-375D-9292-7261-B5EA8BDC9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40" y="937440"/>
            <a:ext cx="1323610" cy="18789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4E8D95-C33B-EBEF-6C10-07FB42E8FD2A}"/>
              </a:ext>
            </a:extLst>
          </p:cNvPr>
          <p:cNvSpPr/>
          <p:nvPr/>
        </p:nvSpPr>
        <p:spPr>
          <a:xfrm>
            <a:off x="4942704" y="4916252"/>
            <a:ext cx="3843488" cy="318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36D3AC-4A0C-338F-CE4C-49E230BFF238}"/>
              </a:ext>
            </a:extLst>
          </p:cNvPr>
          <p:cNvSpPr/>
          <p:nvPr/>
        </p:nvSpPr>
        <p:spPr>
          <a:xfrm>
            <a:off x="4942704" y="5234609"/>
            <a:ext cx="3843488" cy="37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D69D2F-0B45-96E5-795A-4D2862EA7C21}"/>
              </a:ext>
            </a:extLst>
          </p:cNvPr>
          <p:cNvSpPr/>
          <p:nvPr/>
        </p:nvSpPr>
        <p:spPr>
          <a:xfrm>
            <a:off x="4942704" y="5561622"/>
            <a:ext cx="3843488" cy="37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08F4B7-6A2B-ED09-0F4B-801954BA4096}"/>
              </a:ext>
            </a:extLst>
          </p:cNvPr>
          <p:cNvSpPr/>
          <p:nvPr/>
        </p:nvSpPr>
        <p:spPr>
          <a:xfrm>
            <a:off x="4942704" y="5886490"/>
            <a:ext cx="3843488" cy="37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69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over with white text&#10;&#10;Description automatically generated">
            <a:extLst>
              <a:ext uri="{FF2B5EF4-FFF2-40B4-BE49-F238E27FC236}">
                <a16:creationId xmlns:a16="http://schemas.microsoft.com/office/drawing/2014/main" id="{8A2FD4B0-C1D0-3FBA-D3E5-C4651F495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177800"/>
            <a:ext cx="1117600" cy="1586506"/>
          </a:xfrm>
          <a:prstGeom prst="rect">
            <a:avLst/>
          </a:prstGeom>
        </p:spPr>
      </p:pic>
      <p:pic>
        <p:nvPicPr>
          <p:cNvPr id="7" name="Picture 6" descr="A diagram of a patient's flowchart&#10;&#10;Description automatically generated">
            <a:extLst>
              <a:ext uri="{FF2B5EF4-FFF2-40B4-BE49-F238E27FC236}">
                <a16:creationId xmlns:a16="http://schemas.microsoft.com/office/drawing/2014/main" id="{FEF4368A-1D00-69A1-4E40-FD79C8A56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81557"/>
            <a:ext cx="5359400" cy="66948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B8B3B76-576A-B15F-6CF6-DE8D0DE80B0A}"/>
              </a:ext>
            </a:extLst>
          </p:cNvPr>
          <p:cNvGrpSpPr/>
          <p:nvPr/>
        </p:nvGrpSpPr>
        <p:grpSpPr>
          <a:xfrm>
            <a:off x="820420" y="1983739"/>
            <a:ext cx="7503160" cy="3947161"/>
            <a:chOff x="820420" y="1374139"/>
            <a:chExt cx="7503160" cy="3947161"/>
          </a:xfrm>
        </p:grpSpPr>
        <p:pic>
          <p:nvPicPr>
            <p:cNvPr id="11" name="Picture 10" descr="A diagram of a patient's flowchart&#10;&#10;Description automatically generated">
              <a:extLst>
                <a:ext uri="{FF2B5EF4-FFF2-40B4-BE49-F238E27FC236}">
                  <a16:creationId xmlns:a16="http://schemas.microsoft.com/office/drawing/2014/main" id="{79F8DD90-5DBF-33F1-EA3C-628041D4C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740" b="25909"/>
            <a:stretch/>
          </p:blipFill>
          <p:spPr>
            <a:xfrm>
              <a:off x="820420" y="2476500"/>
              <a:ext cx="7503160" cy="2844800"/>
            </a:xfrm>
            <a:prstGeom prst="rect">
              <a:avLst/>
            </a:prstGeom>
          </p:spPr>
        </p:pic>
        <p:pic>
          <p:nvPicPr>
            <p:cNvPr id="12" name="Picture 11" descr="A diagram of a patient's flowchart&#10;&#10;Description automatically generated">
              <a:extLst>
                <a:ext uri="{FF2B5EF4-FFF2-40B4-BE49-F238E27FC236}">
                  <a16:creationId xmlns:a16="http://schemas.microsoft.com/office/drawing/2014/main" id="{4E9C19FB-6502-1EAA-EAA9-7546CD60B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8239"/>
            <a:stretch/>
          </p:blipFill>
          <p:spPr>
            <a:xfrm>
              <a:off x="820420" y="1374139"/>
              <a:ext cx="7503160" cy="1102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999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7FA17E-B1F5-C872-B6BF-E085E940B306}"/>
              </a:ext>
            </a:extLst>
          </p:cNvPr>
          <p:cNvGrpSpPr/>
          <p:nvPr/>
        </p:nvGrpSpPr>
        <p:grpSpPr>
          <a:xfrm>
            <a:off x="281157" y="1600201"/>
            <a:ext cx="5192543" cy="4984009"/>
            <a:chOff x="281157" y="1600201"/>
            <a:chExt cx="5192543" cy="4984009"/>
          </a:xfrm>
        </p:grpSpPr>
        <p:pic>
          <p:nvPicPr>
            <p:cNvPr id="4" name="Picture 3" descr="A close up of a person's neck&#10;&#10;Description automatically generated">
              <a:extLst>
                <a:ext uri="{FF2B5EF4-FFF2-40B4-BE49-F238E27FC236}">
                  <a16:creationId xmlns:a16="http://schemas.microsoft.com/office/drawing/2014/main" id="{5E7F0BFE-1BFB-09A2-A890-5DB21F7F9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9356"/>
            <a:stretch/>
          </p:blipFill>
          <p:spPr>
            <a:xfrm>
              <a:off x="281157" y="4484914"/>
              <a:ext cx="5192543" cy="2099296"/>
            </a:xfrm>
            <a:prstGeom prst="rect">
              <a:avLst/>
            </a:prstGeom>
          </p:spPr>
        </p:pic>
        <p:pic>
          <p:nvPicPr>
            <p:cNvPr id="2" name="Picture 1" descr="tongue base.png">
              <a:extLst>
                <a:ext uri="{FF2B5EF4-FFF2-40B4-BE49-F238E27FC236}">
                  <a16:creationId xmlns:a16="http://schemas.microsoft.com/office/drawing/2014/main" id="{6CDF82B7-C698-3A5F-8630-0C658410C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91" r="40434" b="11666"/>
            <a:stretch/>
          </p:blipFill>
          <p:spPr>
            <a:xfrm>
              <a:off x="1689712" y="1600201"/>
              <a:ext cx="2259378" cy="2407557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D119E4-29CD-02EC-9C85-BD87EAFCE450}"/>
                </a:ext>
              </a:extLst>
            </p:cNvPr>
            <p:cNvSpPr/>
            <p:nvPr/>
          </p:nvSpPr>
          <p:spPr>
            <a:xfrm>
              <a:off x="1689712" y="4848761"/>
              <a:ext cx="587830" cy="6858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CAF75C-3FF1-B3BA-78EF-2F0A34732936}"/>
              </a:ext>
            </a:extLst>
          </p:cNvPr>
          <p:cNvSpPr txBox="1">
            <a:spLocks/>
          </p:cNvSpPr>
          <p:nvPr/>
        </p:nvSpPr>
        <p:spPr>
          <a:xfrm>
            <a:off x="4457701" y="1417638"/>
            <a:ext cx="4527256" cy="31670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Diagnosis: </a:t>
            </a:r>
          </a:p>
          <a:p>
            <a:pPr lvl="1"/>
            <a:r>
              <a:rPr lang="en-US" dirty="0"/>
              <a:t> No primary identified </a:t>
            </a:r>
          </a:p>
          <a:p>
            <a:pPr lvl="1"/>
            <a:endParaRPr lang="en-US" dirty="0"/>
          </a:p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Consider neck dissection or radiotherapy to neck + oropharynx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396826-8A4E-9454-2DF3-1EB62F5932D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Does it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31ACAC5-DE0C-5CEB-00EB-ECE7AFD0A24B}"/>
              </a:ext>
            </a:extLst>
          </p:cNvPr>
          <p:cNvGrpSpPr/>
          <p:nvPr/>
        </p:nvGrpSpPr>
        <p:grpSpPr>
          <a:xfrm>
            <a:off x="281157" y="1600201"/>
            <a:ext cx="5192543" cy="4984009"/>
            <a:chOff x="281157" y="1600201"/>
            <a:chExt cx="5192543" cy="4984009"/>
          </a:xfrm>
        </p:grpSpPr>
        <p:pic>
          <p:nvPicPr>
            <p:cNvPr id="4" name="Picture 3" descr="A close up of a person's neck&#10;&#10;Description automatically generated">
              <a:extLst>
                <a:ext uri="{FF2B5EF4-FFF2-40B4-BE49-F238E27FC236}">
                  <a16:creationId xmlns:a16="http://schemas.microsoft.com/office/drawing/2014/main" id="{5E7F0BFE-1BFB-09A2-A890-5DB21F7F9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9356"/>
            <a:stretch/>
          </p:blipFill>
          <p:spPr>
            <a:xfrm>
              <a:off x="281157" y="4484914"/>
              <a:ext cx="5192543" cy="2099296"/>
            </a:xfrm>
            <a:prstGeom prst="rect">
              <a:avLst/>
            </a:prstGeom>
          </p:spPr>
        </p:pic>
        <p:pic>
          <p:nvPicPr>
            <p:cNvPr id="2" name="Picture 1" descr="tongue base.png">
              <a:extLst>
                <a:ext uri="{FF2B5EF4-FFF2-40B4-BE49-F238E27FC236}">
                  <a16:creationId xmlns:a16="http://schemas.microsoft.com/office/drawing/2014/main" id="{6CDF82B7-C698-3A5F-8630-0C658410C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91" r="40434" b="11666"/>
            <a:stretch/>
          </p:blipFill>
          <p:spPr>
            <a:xfrm>
              <a:off x="1689712" y="1600201"/>
              <a:ext cx="2259378" cy="2407557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D119E4-29CD-02EC-9C85-BD87EAFCE450}"/>
                </a:ext>
              </a:extLst>
            </p:cNvPr>
            <p:cNvSpPr/>
            <p:nvPr/>
          </p:nvSpPr>
          <p:spPr>
            <a:xfrm>
              <a:off x="1689712" y="4848761"/>
              <a:ext cx="587830" cy="6858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3EFC48-D145-39A9-4E30-6153FCAA3394}"/>
                </a:ext>
              </a:extLst>
            </p:cNvPr>
            <p:cNvSpPr/>
            <p:nvPr/>
          </p:nvSpPr>
          <p:spPr>
            <a:xfrm>
              <a:off x="1987869" y="2338613"/>
              <a:ext cx="293915" cy="34834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CAF75C-3FF1-B3BA-78EF-2F0A34732936}"/>
              </a:ext>
            </a:extLst>
          </p:cNvPr>
          <p:cNvSpPr txBox="1">
            <a:spLocks/>
          </p:cNvSpPr>
          <p:nvPr/>
        </p:nvSpPr>
        <p:spPr>
          <a:xfrm>
            <a:off x="4457700" y="1417638"/>
            <a:ext cx="4527257" cy="31670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Diagnosis:</a:t>
            </a:r>
          </a:p>
          <a:p>
            <a:pPr lvl="1"/>
            <a:r>
              <a:rPr lang="en-US" dirty="0" err="1"/>
              <a:t>Lateralised</a:t>
            </a:r>
            <a:r>
              <a:rPr lang="en-US" dirty="0"/>
              <a:t> ipsilateral primary </a:t>
            </a:r>
          </a:p>
          <a:p>
            <a:pPr lvl="1"/>
            <a:endParaRPr lang="en-US" dirty="0"/>
          </a:p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Consider TORS and neck dissection or unilateral chemoradiotherapy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396826-8A4E-9454-2DF3-1EB62F5932D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Does it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933348-7A44-CC4A-0340-156BD7420813}"/>
              </a:ext>
            </a:extLst>
          </p:cNvPr>
          <p:cNvGrpSpPr/>
          <p:nvPr/>
        </p:nvGrpSpPr>
        <p:grpSpPr>
          <a:xfrm>
            <a:off x="281157" y="1600201"/>
            <a:ext cx="5192543" cy="4984009"/>
            <a:chOff x="281157" y="1600201"/>
            <a:chExt cx="5192543" cy="4984009"/>
          </a:xfrm>
        </p:grpSpPr>
        <p:pic>
          <p:nvPicPr>
            <p:cNvPr id="4" name="Picture 3" descr="A close up of a person's neck&#10;&#10;Description automatically generated">
              <a:extLst>
                <a:ext uri="{FF2B5EF4-FFF2-40B4-BE49-F238E27FC236}">
                  <a16:creationId xmlns:a16="http://schemas.microsoft.com/office/drawing/2014/main" id="{5E7F0BFE-1BFB-09A2-A890-5DB21F7F9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9356"/>
            <a:stretch/>
          </p:blipFill>
          <p:spPr>
            <a:xfrm>
              <a:off x="281157" y="4484914"/>
              <a:ext cx="5192543" cy="2099296"/>
            </a:xfrm>
            <a:prstGeom prst="rect">
              <a:avLst/>
            </a:prstGeom>
          </p:spPr>
        </p:pic>
        <p:pic>
          <p:nvPicPr>
            <p:cNvPr id="2" name="Picture 1" descr="tongue base.png">
              <a:extLst>
                <a:ext uri="{FF2B5EF4-FFF2-40B4-BE49-F238E27FC236}">
                  <a16:creationId xmlns:a16="http://schemas.microsoft.com/office/drawing/2014/main" id="{6CDF82B7-C698-3A5F-8630-0C658410C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91" r="40434" b="11666"/>
            <a:stretch/>
          </p:blipFill>
          <p:spPr>
            <a:xfrm>
              <a:off x="1689712" y="1600201"/>
              <a:ext cx="2259378" cy="2407557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D119E4-29CD-02EC-9C85-BD87EAFCE450}"/>
                </a:ext>
              </a:extLst>
            </p:cNvPr>
            <p:cNvSpPr/>
            <p:nvPr/>
          </p:nvSpPr>
          <p:spPr>
            <a:xfrm>
              <a:off x="1689712" y="4848761"/>
              <a:ext cx="587830" cy="6858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3EFC48-D145-39A9-4E30-6153FCAA3394}"/>
                </a:ext>
              </a:extLst>
            </p:cNvPr>
            <p:cNvSpPr/>
            <p:nvPr/>
          </p:nvSpPr>
          <p:spPr>
            <a:xfrm>
              <a:off x="2730470" y="2198913"/>
              <a:ext cx="293915" cy="34834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CAF75C-3FF1-B3BA-78EF-2F0A34732936}"/>
              </a:ext>
            </a:extLst>
          </p:cNvPr>
          <p:cNvSpPr txBox="1">
            <a:spLocks/>
          </p:cNvSpPr>
          <p:nvPr/>
        </p:nvSpPr>
        <p:spPr>
          <a:xfrm>
            <a:off x="4457701" y="1417638"/>
            <a:ext cx="4527256" cy="31670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Diagnosis:</a:t>
            </a:r>
          </a:p>
          <a:p>
            <a:pPr lvl="1"/>
            <a:r>
              <a:rPr lang="en-US" dirty="0"/>
              <a:t>Midline or contralateral primary </a:t>
            </a:r>
          </a:p>
          <a:p>
            <a:pPr lvl="1"/>
            <a:endParaRPr lang="en-US" dirty="0"/>
          </a:p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Bilateral chemoradiotherapy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396826-8A4E-9454-2DF3-1EB62F5932D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Does it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ABCB-87FE-C9C4-A970-19FB726F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Robotics at UHBW -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D416-BEFA-D1C5-3749-448BD7629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2018 – Need for robot identified</a:t>
            </a:r>
          </a:p>
          <a:p>
            <a:r>
              <a:rPr lang="en-US" dirty="0"/>
              <a:t>2019 – Working group of consultants established to identify specialties and volume of cases</a:t>
            </a:r>
          </a:p>
          <a:p>
            <a:r>
              <a:rPr lang="en-US" dirty="0"/>
              <a:t>2021 – Division of surgery presented proposal to Clinical Strategy Development Group</a:t>
            </a:r>
          </a:p>
          <a:p>
            <a:r>
              <a:rPr lang="en-US" dirty="0"/>
              <a:t>2022 – Project group established to develop Strategic Outline case and then business case</a:t>
            </a:r>
          </a:p>
          <a:p>
            <a:r>
              <a:rPr lang="en-US" dirty="0"/>
              <a:t>2023 – 2 x Da Vinci Xi robots purchased £5m</a:t>
            </a:r>
          </a:p>
          <a:p>
            <a:r>
              <a:rPr lang="en-US" dirty="0"/>
              <a:t>Sept 2023 – First robotic case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01C5-3342-E9B5-7BE5-9324B258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C639-EE86-FA08-DE35-A0857A834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Robotic surgery offers excellent access to oropharynx</a:t>
            </a:r>
          </a:p>
          <a:p>
            <a:r>
              <a:rPr lang="en-US" dirty="0"/>
              <a:t>Initial experience at UHBW encouraging</a:t>
            </a:r>
          </a:p>
          <a:p>
            <a:r>
              <a:rPr lang="en-US" dirty="0"/>
              <a:t>High rate of unknown primary </a:t>
            </a:r>
            <a:r>
              <a:rPr lang="en-US" dirty="0" err="1"/>
              <a:t>tumours</a:t>
            </a:r>
            <a:r>
              <a:rPr lang="en-US" dirty="0"/>
              <a:t> in ipsilateral tongue base</a:t>
            </a:r>
          </a:p>
          <a:p>
            <a:r>
              <a:rPr lang="en-US" dirty="0"/>
              <a:t>Consensus within MDT is needed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21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58E5-3200-9016-073B-2BDC75B7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03703-59EB-624B-3D2B-F7CF2FBE5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3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5002-FBA4-BFC8-FBAD-A78C2C2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robot assisted surgery?</a:t>
            </a:r>
          </a:p>
        </p:txBody>
      </p:sp>
      <p:pic>
        <p:nvPicPr>
          <p:cNvPr id="5" name="Picture 4" descr="A group of machines with a monitor&#10;&#10;Description automatically generated with medium confidence">
            <a:extLst>
              <a:ext uri="{FF2B5EF4-FFF2-40B4-BE49-F238E27FC236}">
                <a16:creationId xmlns:a16="http://schemas.microsoft.com/office/drawing/2014/main" id="{6C5AC010-7A43-C87C-FF21-CD57ED7E9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994"/>
          <a:stretch/>
        </p:blipFill>
        <p:spPr>
          <a:xfrm>
            <a:off x="1092200" y="1259204"/>
            <a:ext cx="2381250" cy="4697778"/>
          </a:xfrm>
          <a:prstGeom prst="rect">
            <a:avLst/>
          </a:prstGeom>
        </p:spPr>
      </p:pic>
      <p:pic>
        <p:nvPicPr>
          <p:cNvPr id="6" name="Picture 5" descr="A group of machines with a monitor&#10;&#10;Description automatically generated with medium confidence">
            <a:extLst>
              <a:ext uri="{FF2B5EF4-FFF2-40B4-BE49-F238E27FC236}">
                <a16:creationId xmlns:a16="http://schemas.microsoft.com/office/drawing/2014/main" id="{29E9288C-D07C-0D9A-FCCC-016EE5C51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7"/>
          <a:stretch/>
        </p:blipFill>
        <p:spPr>
          <a:xfrm>
            <a:off x="4229102" y="1338421"/>
            <a:ext cx="3822698" cy="46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chine in a room&#10;&#10;Description automatically generated with medium confidence">
            <a:extLst>
              <a:ext uri="{FF2B5EF4-FFF2-40B4-BE49-F238E27FC236}">
                <a16:creationId xmlns:a16="http://schemas.microsoft.com/office/drawing/2014/main" id="{2BC15AE8-62BA-DB66-0669-1A415D7FB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469900"/>
            <a:ext cx="443865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6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726" y="37744"/>
            <a:ext cx="3891765" cy="1143000"/>
          </a:xfrm>
        </p:spPr>
        <p:txBody>
          <a:bodyPr/>
          <a:lstStyle/>
          <a:p>
            <a:r>
              <a:rPr lang="en-US" dirty="0"/>
              <a:t>Theatre Layout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2710" y="2270488"/>
            <a:ext cx="999062" cy="24078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Rectangle 3"/>
          <p:cNvSpPr/>
          <p:nvPr/>
        </p:nvSpPr>
        <p:spPr>
          <a:xfrm rot="1986776">
            <a:off x="6002405" y="1708188"/>
            <a:ext cx="1513052" cy="784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noFill/>
              </a:rPr>
              <a:t>PATIENT CART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1988" y="2380840"/>
            <a:ext cx="999062" cy="552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noFill/>
              </a:rPr>
              <a:t>BIPOLAR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2014" y="594480"/>
            <a:ext cx="1513052" cy="784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noFill/>
              </a:rPr>
              <a:t>ANAESTHETIC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8537" y="826782"/>
            <a:ext cx="1258543" cy="2779462"/>
            <a:chOff x="7593125" y="3891700"/>
            <a:chExt cx="1258543" cy="2779462"/>
          </a:xfrm>
        </p:grpSpPr>
        <p:sp>
          <p:nvSpPr>
            <p:cNvPr id="7" name="Rectangle 6"/>
            <p:cNvSpPr/>
            <p:nvPr/>
          </p:nvSpPr>
          <p:spPr>
            <a:xfrm>
              <a:off x="7593125" y="5281431"/>
              <a:ext cx="1258543" cy="1389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noFill/>
                </a:rPr>
                <a:t>CONSOLE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3125" y="3891700"/>
              <a:ext cx="1258543" cy="1389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noFill/>
                </a:rPr>
                <a:t>CONSOLE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08084" y="4651685"/>
            <a:ext cx="1762570" cy="831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noFill/>
              </a:rPr>
              <a:t>SCRUB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23475" y="4763066"/>
            <a:ext cx="597123" cy="720060"/>
            <a:chOff x="3552097" y="5105384"/>
            <a:chExt cx="855088" cy="1031135"/>
          </a:xfrm>
        </p:grpSpPr>
        <p:sp>
          <p:nvSpPr>
            <p:cNvPr id="18" name="Oval 17"/>
            <p:cNvSpPr/>
            <p:nvPr/>
          </p:nvSpPr>
          <p:spPr>
            <a:xfrm>
              <a:off x="3552097" y="5281431"/>
              <a:ext cx="855088" cy="8550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>
                    <a:solidFill>
                      <a:schemeClr val="tx1"/>
                    </a:solidFill>
                  </a:ln>
                  <a:noFill/>
                </a:rPr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3916612" y="5105384"/>
              <a:ext cx="138308" cy="176047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28048" y="5635526"/>
            <a:ext cx="597123" cy="720060"/>
            <a:chOff x="3552097" y="5105384"/>
            <a:chExt cx="855088" cy="1031135"/>
          </a:xfrm>
        </p:grpSpPr>
        <p:sp>
          <p:nvSpPr>
            <p:cNvPr id="22" name="Oval 21"/>
            <p:cNvSpPr/>
            <p:nvPr/>
          </p:nvSpPr>
          <p:spPr>
            <a:xfrm>
              <a:off x="3552097" y="5281431"/>
              <a:ext cx="855088" cy="855088"/>
            </a:xfrm>
            <a:prstGeom prst="ellipse">
              <a:avLst/>
            </a:prstGeom>
            <a:solidFill>
              <a:srgbClr val="E6B9B8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3916612" y="5105384"/>
              <a:ext cx="138308" cy="176047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602907" y="78055"/>
            <a:ext cx="597123" cy="720060"/>
            <a:chOff x="3552097" y="5105384"/>
            <a:chExt cx="855088" cy="1031135"/>
          </a:xfrm>
        </p:grpSpPr>
        <p:sp>
          <p:nvSpPr>
            <p:cNvPr id="28" name="Oval 27"/>
            <p:cNvSpPr/>
            <p:nvPr/>
          </p:nvSpPr>
          <p:spPr>
            <a:xfrm>
              <a:off x="3552097" y="5281431"/>
              <a:ext cx="855088" cy="855088"/>
            </a:xfrm>
            <a:prstGeom prst="ellipse">
              <a:avLst/>
            </a:prstGeom>
            <a:solidFill>
              <a:srgbClr val="8EB4E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3916612" y="5105384"/>
              <a:ext cx="138308" cy="176047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2907" y="3604158"/>
            <a:ext cx="597123" cy="720060"/>
            <a:chOff x="3552097" y="5105384"/>
            <a:chExt cx="855088" cy="1031135"/>
          </a:xfrm>
        </p:grpSpPr>
        <p:sp>
          <p:nvSpPr>
            <p:cNvPr id="31" name="Oval 30"/>
            <p:cNvSpPr/>
            <p:nvPr/>
          </p:nvSpPr>
          <p:spPr>
            <a:xfrm>
              <a:off x="3552097" y="5281431"/>
              <a:ext cx="855088" cy="855088"/>
            </a:xfrm>
            <a:prstGeom prst="ellipse">
              <a:avLst/>
            </a:prstGeom>
            <a:solidFill>
              <a:srgbClr val="8EB4E3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3916612" y="5105384"/>
              <a:ext cx="138308" cy="176047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4023475" y="3964188"/>
            <a:ext cx="597123" cy="59712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916488" y="2414865"/>
            <a:ext cx="817270" cy="15115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9046" y="3100067"/>
            <a:ext cx="999062" cy="9951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6132" y="3445270"/>
            <a:ext cx="1851019" cy="3219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noFill/>
              </a:rPr>
              <a:t>ROBOT</a:t>
            </a:r>
          </a:p>
        </p:txBody>
      </p:sp>
      <p:sp>
        <p:nvSpPr>
          <p:cNvPr id="11" name="Rectangle 10"/>
          <p:cNvSpPr/>
          <p:nvPr/>
        </p:nvSpPr>
        <p:spPr>
          <a:xfrm rot="20474896">
            <a:off x="3899982" y="3763485"/>
            <a:ext cx="144934" cy="43589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23545" y="3751758"/>
            <a:ext cx="155867" cy="3998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 rot="1125104" flipH="1">
            <a:off x="4557198" y="3765389"/>
            <a:ext cx="144934" cy="43589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grpSp>
        <p:nvGrpSpPr>
          <p:cNvPr id="38" name="Group 37"/>
          <p:cNvGrpSpPr/>
          <p:nvPr/>
        </p:nvGrpSpPr>
        <p:grpSpPr>
          <a:xfrm rot="20110397">
            <a:off x="3908990" y="6045855"/>
            <a:ext cx="597123" cy="720060"/>
            <a:chOff x="3552097" y="5105384"/>
            <a:chExt cx="855088" cy="1031135"/>
          </a:xfrm>
        </p:grpSpPr>
        <p:sp>
          <p:nvSpPr>
            <p:cNvPr id="39" name="Oval 38"/>
            <p:cNvSpPr/>
            <p:nvPr/>
          </p:nvSpPr>
          <p:spPr>
            <a:xfrm>
              <a:off x="3552097" y="5281431"/>
              <a:ext cx="855088" cy="855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3916612" y="5105384"/>
              <a:ext cx="138308" cy="176047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12026503">
            <a:off x="4684227" y="1385742"/>
            <a:ext cx="597123" cy="720060"/>
            <a:chOff x="3552097" y="5105384"/>
            <a:chExt cx="855088" cy="1031135"/>
          </a:xfrm>
        </p:grpSpPr>
        <p:sp>
          <p:nvSpPr>
            <p:cNvPr id="42" name="Oval 41"/>
            <p:cNvSpPr/>
            <p:nvPr/>
          </p:nvSpPr>
          <p:spPr>
            <a:xfrm rot="9573497">
              <a:off x="3552097" y="5281431"/>
              <a:ext cx="855088" cy="855088"/>
            </a:xfrm>
            <a:prstGeom prst="ellipse">
              <a:avLst/>
            </a:prstGeom>
            <a:solidFill>
              <a:srgbClr val="D7E4BD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3916612" y="5105384"/>
              <a:ext cx="138308" cy="176047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51827" y="180040"/>
            <a:ext cx="29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noFill/>
              </a:rPr>
              <a:t>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60400" y="3852901"/>
            <a:ext cx="29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noFill/>
              </a:rPr>
              <a:t>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61C84D-2437-445D-9548-B9ECAA19696E}"/>
              </a:ext>
            </a:extLst>
          </p:cNvPr>
          <p:cNvSpPr/>
          <p:nvPr/>
        </p:nvSpPr>
        <p:spPr>
          <a:xfrm rot="19525846">
            <a:off x="2216501" y="3055620"/>
            <a:ext cx="1223664" cy="714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noFill/>
              </a:rPr>
              <a:t>SLAVE MONITOR</a:t>
            </a:r>
          </a:p>
        </p:txBody>
      </p:sp>
    </p:spTree>
    <p:extLst>
      <p:ext uri="{BB962C8B-B14F-4D97-AF65-F5344CB8AC3E}">
        <p14:creationId xmlns:p14="http://schemas.microsoft.com/office/powerpoint/2010/main" val="367237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sz="2200" dirty="0"/>
              <a:t>Tonsil </a:t>
            </a:r>
            <a:r>
              <a:rPr lang="en-US" sz="2200" dirty="0" err="1"/>
              <a:t>tumours</a:t>
            </a:r>
            <a:endParaRPr lang="en-US" sz="2200" dirty="0"/>
          </a:p>
          <a:p>
            <a:pPr lvl="2"/>
            <a:r>
              <a:rPr lang="en-US" sz="2000" dirty="0"/>
              <a:t>T1/T2, mobile</a:t>
            </a:r>
          </a:p>
          <a:p>
            <a:pPr lvl="2"/>
            <a:r>
              <a:rPr lang="en-US" sz="2000" dirty="0"/>
              <a:t>Confined to tonsil </a:t>
            </a:r>
            <a:r>
              <a:rPr lang="en-US" sz="2000" dirty="0" err="1"/>
              <a:t>fossa</a:t>
            </a:r>
            <a:endParaRPr lang="en-US" sz="2000" dirty="0"/>
          </a:p>
          <a:p>
            <a:pPr lvl="3"/>
            <a:r>
              <a:rPr lang="en-US" sz="1700" dirty="0"/>
              <a:t>Can resect up to ½ soft palate</a:t>
            </a:r>
          </a:p>
          <a:p>
            <a:pPr lvl="2"/>
            <a:r>
              <a:rPr lang="en-US" sz="2000" dirty="0"/>
              <a:t>&lt;50% posterior pharyngeal wall resection</a:t>
            </a:r>
          </a:p>
          <a:p>
            <a:endParaRPr lang="en-US" sz="2200" dirty="0"/>
          </a:p>
          <a:p>
            <a:pPr marL="118872" indent="0">
              <a:buNone/>
            </a:pPr>
            <a:r>
              <a:rPr lang="en-US" sz="2200" dirty="0"/>
              <a:t>Tongue Base </a:t>
            </a:r>
            <a:r>
              <a:rPr lang="en-US" sz="2200" dirty="0" err="1"/>
              <a:t>tumours</a:t>
            </a:r>
            <a:endParaRPr lang="en-US" sz="2200" dirty="0"/>
          </a:p>
          <a:p>
            <a:pPr lvl="2"/>
            <a:r>
              <a:rPr lang="en-US" sz="2000" dirty="0"/>
              <a:t>T1/T2</a:t>
            </a:r>
          </a:p>
          <a:p>
            <a:pPr lvl="2"/>
            <a:r>
              <a:rPr lang="en-US" sz="2000" dirty="0"/>
              <a:t>No significant muscle invasion</a:t>
            </a:r>
          </a:p>
          <a:p>
            <a:pPr lvl="2"/>
            <a:r>
              <a:rPr lang="en-US" sz="2000" dirty="0"/>
              <a:t>Not crossing midline</a:t>
            </a:r>
          </a:p>
          <a:p>
            <a:endParaRPr lang="en-US" sz="2200" dirty="0"/>
          </a:p>
          <a:p>
            <a:pPr marL="118872" indent="0">
              <a:buNone/>
            </a:pPr>
            <a:r>
              <a:rPr lang="en-US" sz="2200" dirty="0"/>
              <a:t>Unknown primary</a:t>
            </a:r>
          </a:p>
          <a:p>
            <a:pPr lvl="2"/>
            <a:r>
              <a:rPr lang="en-US" sz="2000" dirty="0"/>
              <a:t>Tonsillectomy (bilateral)</a:t>
            </a:r>
          </a:p>
          <a:p>
            <a:pPr lvl="2"/>
            <a:r>
              <a:rPr lang="en-US" sz="2200" dirty="0"/>
              <a:t>Tongue base </a:t>
            </a:r>
            <a:r>
              <a:rPr lang="en-US" sz="2200" dirty="0" err="1"/>
              <a:t>mucosectomy</a:t>
            </a:r>
            <a:r>
              <a:rPr lang="en-US" sz="2200" dirty="0"/>
              <a:t>- UL </a:t>
            </a:r>
            <a:r>
              <a:rPr lang="en-US" sz="2200" dirty="0" err="1"/>
              <a:t>vs</a:t>
            </a:r>
            <a:r>
              <a:rPr lang="en-US" sz="2200" dirty="0"/>
              <a:t> BL</a:t>
            </a:r>
          </a:p>
          <a:p>
            <a:pPr lvl="1">
              <a:buNone/>
            </a:pPr>
            <a:endParaRPr lang="en-US" sz="2200" dirty="0"/>
          </a:p>
          <a:p>
            <a:pPr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4839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A2BA-4911-98DB-660A-A99AECAF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UHBW Robotic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BCE6A-F193-F1E0-1C96-52C034A09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7" y="1513703"/>
            <a:ext cx="4782065" cy="49831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September 2023 – March 2024</a:t>
            </a:r>
          </a:p>
          <a:p>
            <a:r>
              <a:rPr lang="en-US" dirty="0"/>
              <a:t>20 cases</a:t>
            </a:r>
          </a:p>
          <a:p>
            <a:pPr lvl="1"/>
            <a:r>
              <a:rPr lang="en-US" dirty="0"/>
              <a:t>9 lateral oropharyngectomy (3 PATHOS)</a:t>
            </a:r>
          </a:p>
          <a:p>
            <a:pPr lvl="1"/>
            <a:r>
              <a:rPr lang="en-US" dirty="0"/>
              <a:t>9 tonsillectomy</a:t>
            </a:r>
          </a:p>
          <a:p>
            <a:pPr lvl="1"/>
            <a:r>
              <a:rPr lang="en-US" dirty="0"/>
              <a:t>2 tongue base mucosectomy &amp; bilateral tonsillectomy</a:t>
            </a:r>
          </a:p>
          <a:p>
            <a:pPr lvl="1"/>
            <a:endParaRPr lang="en-US" dirty="0"/>
          </a:p>
          <a:p>
            <a:r>
              <a:rPr lang="en-US" dirty="0"/>
              <a:t>Lateral oropharyngectomy (n=9)</a:t>
            </a:r>
          </a:p>
          <a:p>
            <a:pPr lvl="1"/>
            <a:r>
              <a:rPr lang="en-US" dirty="0"/>
              <a:t>Margins: 8 clear (&gt;5mm), 1 close (1-4mm)</a:t>
            </a:r>
          </a:p>
          <a:p>
            <a:pPr lvl="1"/>
            <a:r>
              <a:rPr lang="en-US" dirty="0"/>
              <a:t>5 had ENE in involved neck nodes</a:t>
            </a:r>
          </a:p>
          <a:p>
            <a:pPr lvl="1"/>
            <a:r>
              <a:rPr lang="en-US" dirty="0"/>
              <a:t>Adjuvant treatment</a:t>
            </a:r>
          </a:p>
          <a:p>
            <a:pPr lvl="2"/>
            <a:r>
              <a:rPr lang="en-US" dirty="0"/>
              <a:t>3 none</a:t>
            </a:r>
          </a:p>
          <a:p>
            <a:pPr lvl="2"/>
            <a:r>
              <a:rPr lang="en-US" dirty="0"/>
              <a:t>4 RT</a:t>
            </a:r>
          </a:p>
          <a:p>
            <a:pPr lvl="2"/>
            <a:r>
              <a:rPr lang="en-US" dirty="0"/>
              <a:t>2 CRT</a:t>
            </a:r>
          </a:p>
          <a:p>
            <a:pPr lvl="1"/>
            <a:r>
              <a:rPr lang="en-US" dirty="0"/>
              <a:t>Mean length of stay:</a:t>
            </a:r>
          </a:p>
          <a:p>
            <a:pPr lvl="2"/>
            <a:r>
              <a:rPr lang="en-US" dirty="0"/>
              <a:t>Primary cases (n=8) =  4.75 days</a:t>
            </a:r>
          </a:p>
          <a:p>
            <a:pPr lvl="2"/>
            <a:r>
              <a:rPr lang="en-US" dirty="0"/>
              <a:t>Salvage case (n=1) = 18 days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65CEDA-1092-1DC5-F44B-102FAE37C113}"/>
              </a:ext>
            </a:extLst>
          </p:cNvPr>
          <p:cNvSpPr txBox="1">
            <a:spLocks/>
          </p:cNvSpPr>
          <p:nvPr/>
        </p:nvSpPr>
        <p:spPr>
          <a:xfrm>
            <a:off x="5239264" y="1166018"/>
            <a:ext cx="3723503" cy="2417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Tongue base mucosectomy and bilateral tonsillectomy (n=2)</a:t>
            </a:r>
          </a:p>
          <a:p>
            <a:pPr lvl="1"/>
            <a:r>
              <a:rPr lang="en-US" dirty="0"/>
              <a:t>Primary site identified:</a:t>
            </a:r>
          </a:p>
          <a:p>
            <a:pPr lvl="2"/>
            <a:r>
              <a:rPr lang="en-US" dirty="0"/>
              <a:t>1 tonsil SCC</a:t>
            </a:r>
          </a:p>
          <a:p>
            <a:pPr lvl="2"/>
            <a:r>
              <a:rPr lang="en-US" dirty="0"/>
              <a:t>1 synchronous right and left tongue base SCCs</a:t>
            </a:r>
          </a:p>
          <a:p>
            <a:pPr lvl="1"/>
            <a:r>
              <a:rPr lang="en-US" dirty="0"/>
              <a:t>Mean length of stay: 1.5 days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4D18F5-8D72-FE97-7FC3-EFA061E5F391}"/>
              </a:ext>
            </a:extLst>
          </p:cNvPr>
          <p:cNvSpPr txBox="1">
            <a:spLocks/>
          </p:cNvSpPr>
          <p:nvPr/>
        </p:nvSpPr>
        <p:spPr>
          <a:xfrm>
            <a:off x="5239263" y="4005284"/>
            <a:ext cx="3723503" cy="1814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/>
              <a:t>Complications (all cases)</a:t>
            </a:r>
          </a:p>
          <a:p>
            <a:pPr lvl="1"/>
            <a:r>
              <a:rPr lang="en-US" dirty="0"/>
              <a:t>2 readmissions with bleeding (no return to theatre)</a:t>
            </a:r>
          </a:p>
          <a:p>
            <a:pPr lvl="1"/>
            <a:r>
              <a:rPr lang="en-US" dirty="0"/>
              <a:t>1 First bite syndrome (resolving)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FE5F-ED67-4200-DADA-A256EF87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Post-operative pain scores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A8FB2E-72A6-FD1F-57F6-0B52BD9C5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850480"/>
              </p:ext>
            </p:extLst>
          </p:nvPr>
        </p:nvGraphicFramePr>
        <p:xfrm>
          <a:off x="2070100" y="1143000"/>
          <a:ext cx="500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4F975FD-AB81-EA76-0D3B-17703BE055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669804"/>
              </p:ext>
            </p:extLst>
          </p:nvPr>
        </p:nvGraphicFramePr>
        <p:xfrm>
          <a:off x="2243138" y="4013200"/>
          <a:ext cx="48307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08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0EE5-5105-0710-3D8B-9D4833F1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DBA9C-3CA5-7847-C696-25AACC425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Post-op</a:t>
            </a:r>
          </a:p>
          <a:p>
            <a:pPr lvl="1"/>
            <a:r>
              <a:rPr lang="en-US" dirty="0"/>
              <a:t>Paracetamol 1g QDS</a:t>
            </a:r>
          </a:p>
          <a:p>
            <a:pPr lvl="1"/>
            <a:r>
              <a:rPr lang="en-US" dirty="0"/>
              <a:t>Naproxen 500mg BD</a:t>
            </a:r>
          </a:p>
          <a:p>
            <a:pPr lvl="1"/>
            <a:r>
              <a:rPr lang="en-US" dirty="0"/>
              <a:t>Codeine 30mg QDS</a:t>
            </a:r>
          </a:p>
          <a:p>
            <a:pPr lvl="1"/>
            <a:r>
              <a:rPr lang="en-US" dirty="0" err="1"/>
              <a:t>Oromorph</a:t>
            </a:r>
            <a:r>
              <a:rPr lang="en-US" dirty="0"/>
              <a:t> 5-10ml PRN </a:t>
            </a:r>
          </a:p>
          <a:p>
            <a:pPr lvl="1"/>
            <a:r>
              <a:rPr lang="en-US" dirty="0"/>
              <a:t>Tramadol 100mg QDS PRN</a:t>
            </a:r>
          </a:p>
          <a:p>
            <a:pPr lvl="1"/>
            <a:r>
              <a:rPr lang="en-US" dirty="0"/>
              <a:t>Aspirin gargles 300mg TDS (not swallowed)</a:t>
            </a:r>
          </a:p>
          <a:p>
            <a:pPr lvl="1"/>
            <a:r>
              <a:rPr lang="en-US" dirty="0"/>
              <a:t>Dexamethasone 6.6mg BD 48hrs</a:t>
            </a:r>
          </a:p>
          <a:p>
            <a:endParaRPr lang="en-US" dirty="0"/>
          </a:p>
          <a:p>
            <a:r>
              <a:rPr lang="en-US" dirty="0"/>
              <a:t>PCA – only if required (n=1)</a:t>
            </a:r>
          </a:p>
        </p:txBody>
      </p:sp>
    </p:spTree>
    <p:extLst>
      <p:ext uri="{BB962C8B-B14F-4D97-AF65-F5344CB8AC3E}">
        <p14:creationId xmlns:p14="http://schemas.microsoft.com/office/powerpoint/2010/main" val="2197068495"/>
      </p:ext>
    </p:extLst>
  </p:cSld>
  <p:clrMapOvr>
    <a:masterClrMapping/>
  </p:clrMapOvr>
</p:sld>
</file>

<file path=ppt/theme/theme1.xml><?xml version="1.0" encoding="utf-8"?>
<a:theme xmlns:a="http://schemas.openxmlformats.org/drawingml/2006/main" name="Bristo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Bristol theme.thmx</Template>
  <TotalTime>24170</TotalTime>
  <Words>701</Words>
  <Application>Microsoft Office PowerPoint</Application>
  <PresentationFormat>On-screen Show (4:3)</PresentationFormat>
  <Paragraphs>167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Bristol theme</vt:lpstr>
      <vt:lpstr>Transoral Robotic Surgery &amp; Management of the Unknown Primary in Head &amp; Neck Cancer</vt:lpstr>
      <vt:lpstr>Robotics at UHBW - Timeline</vt:lpstr>
      <vt:lpstr>What is robot assisted surgery?</vt:lpstr>
      <vt:lpstr>PowerPoint Presentation</vt:lpstr>
      <vt:lpstr>Theatre Layout</vt:lpstr>
      <vt:lpstr>Case Selection</vt:lpstr>
      <vt:lpstr>UHBW Robotic surgery</vt:lpstr>
      <vt:lpstr>Post-operative pain scores</vt:lpstr>
      <vt:lpstr>Pain protocol</vt:lpstr>
      <vt:lpstr>Post-op swallowing outcomes</vt:lpstr>
      <vt:lpstr>The role of robotics in Head &amp; Neck SCC with unknown primary</vt:lpstr>
      <vt:lpstr>PowerPoint Presentation</vt:lpstr>
      <vt:lpstr>PowerPoint Presentation</vt:lpstr>
      <vt:lpstr>Management of unknown primary Head &amp; Neck SCC</vt:lpstr>
      <vt:lpstr>Multistage meta-consensus process 2022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Oropharyngeal cancer</dc:title>
  <dc:creator>Oliver Dale</dc:creator>
  <cp:lastModifiedBy>Helen Dunderdale</cp:lastModifiedBy>
  <cp:revision>179</cp:revision>
  <dcterms:created xsi:type="dcterms:W3CDTF">2019-02-10T23:39:59Z</dcterms:created>
  <dcterms:modified xsi:type="dcterms:W3CDTF">2024-03-27T09:05:04Z</dcterms:modified>
</cp:coreProperties>
</file>