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Lato" panose="020F050202020403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65E210-A76E-49E1-8CF5-AB7AC6A1AD86}">
  <a:tblStyle styleId="{DC65E210-A76E-49E1-8CF5-AB7AC6A1AD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32ed94e6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b32ed94e60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2b32ed94e60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5fadd2b8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5fadd2b84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a5fadd2b84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5fadd2b84_0_2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5fadd2b84_0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same themes were identified in the 2021/22 PRES report, suggesting the positive aspects of taking part in research have remained the same. Comments related to good communication have increased from 21% to 25%, suggesting that studies may have improved how they communicate with participants.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a5fadd2b84_0_3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a5fadd2b84_0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Although fewer participants (23%) left comments about what would have made their experience better (compared to 32% in 2021/22), the themes identified are broadly the same as last year. </a:t>
            </a:r>
            <a:endParaRPr/>
          </a:p>
          <a:p>
            <a:pPr marL="0" lvl="0" indent="0" algn="l" rtl="0">
              <a:spcBef>
                <a:spcPts val="0"/>
              </a:spcBef>
              <a:spcAft>
                <a:spcPts val="0"/>
              </a:spcAft>
              <a:buNone/>
            </a:pPr>
            <a:endParaRPr/>
          </a:p>
          <a:p>
            <a:pPr marL="0" lvl="0" indent="0" algn="l" rtl="0">
              <a:spcBef>
                <a:spcPts val="0"/>
              </a:spcBef>
              <a:spcAft>
                <a:spcPts val="0"/>
              </a:spcAft>
              <a:buNone/>
            </a:pPr>
            <a:r>
              <a:rPr lang="en-GB"/>
              <a:t>Whilst comments about participant communication remain the most common, these have decreased since last year (from 64% to 51%). This also aligns with an increase in positive comments around communication, indicating that studies have improved how they communicate with participants. There has also been a large decrease in the number of comments around appointments (from 27% to 11%), this is likely due to study teams being able to offer more flexibility around appointment times and methods.</a:t>
            </a:r>
            <a:endParaRPr/>
          </a:p>
          <a:p>
            <a:pPr marL="0" lvl="0" indent="0" algn="l" rtl="0">
              <a:spcBef>
                <a:spcPts val="0"/>
              </a:spcBef>
              <a:spcAft>
                <a:spcPts val="0"/>
              </a:spcAft>
              <a:buNone/>
            </a:pPr>
            <a:endParaRPr/>
          </a:p>
          <a:p>
            <a:pPr marL="0" lvl="0" indent="0" algn="l" rtl="0">
              <a:spcBef>
                <a:spcPts val="0"/>
              </a:spcBef>
              <a:spcAft>
                <a:spcPts val="0"/>
              </a:spcAft>
              <a:buNone/>
            </a:pPr>
            <a:r>
              <a:rPr lang="en-GB"/>
              <a:t>Participant communication: Information about the study results/updates, general information about the study or condition, personal results, more contact from the study team, method of communication, information about side effects, internal communication, receiving incorrect information, information about what was required, information about expenses, design of communication, fewer emails.</a:t>
            </a:r>
            <a:endParaRPr/>
          </a:p>
          <a:p>
            <a:pPr marL="0" lvl="0" indent="0" algn="l" rtl="0">
              <a:spcBef>
                <a:spcPts val="0"/>
              </a:spcBef>
              <a:spcAft>
                <a:spcPts val="0"/>
              </a:spcAft>
              <a:buNone/>
            </a:pPr>
            <a:endParaRPr/>
          </a:p>
          <a:p>
            <a:pPr marL="0" lvl="0" indent="0" algn="l" rtl="0">
              <a:spcBef>
                <a:spcPts val="0"/>
              </a:spcBef>
              <a:spcAft>
                <a:spcPts val="0"/>
              </a:spcAft>
              <a:buNone/>
            </a:pPr>
            <a:r>
              <a:rPr lang="en-GB"/>
              <a:t>Procedures and materials: Issues with questionnaires, technical issues with apps/equipment, method of procedures, more explanation about tests or how to use equipment, more or fewer tests</a:t>
            </a:r>
            <a:endParaRPr/>
          </a:p>
          <a:p>
            <a:pPr marL="0" lvl="0" indent="0" algn="l" rtl="0">
              <a:spcBef>
                <a:spcPts val="0"/>
              </a:spcBef>
              <a:spcAft>
                <a:spcPts val="0"/>
              </a:spcAft>
              <a:buNone/>
            </a:pPr>
            <a:endParaRPr/>
          </a:p>
          <a:p>
            <a:pPr marL="0" lvl="0" indent="0" algn="l" rtl="0">
              <a:spcBef>
                <a:spcPts val="0"/>
              </a:spcBef>
              <a:spcAft>
                <a:spcPts val="0"/>
              </a:spcAft>
              <a:buNone/>
            </a:pPr>
            <a:r>
              <a:rPr lang="en-GB"/>
              <a:t>Appointments: Location, method, delays and waiting times, more time during appointments, flexibility over appointment times, issues with appointments, reminders, shorter appointments, booking of appointments</a:t>
            </a:r>
            <a:endParaRPr/>
          </a:p>
          <a:p>
            <a:pPr marL="0" lvl="0" indent="0" algn="l" rtl="0">
              <a:spcBef>
                <a:spcPts val="0"/>
              </a:spcBef>
              <a:spcAft>
                <a:spcPts val="0"/>
              </a:spcAft>
              <a:buNone/>
            </a:pPr>
            <a:endParaRPr/>
          </a:p>
          <a:p>
            <a:pPr marL="0" lvl="0" indent="0" algn="l" rtl="0">
              <a:spcBef>
                <a:spcPts val="0"/>
              </a:spcBef>
              <a:spcAft>
                <a:spcPts val="0"/>
              </a:spcAft>
              <a:buNone/>
            </a:pPr>
            <a:r>
              <a:rPr lang="en-GB"/>
              <a:t>Travel: Less travel less for appointments, free or better parking, better travel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GB"/>
              <a:t>COVID-19: Issues with travel/vaccine passports, restrictions, more information/updates, study interruptions, unblinding process</a:t>
            </a:r>
            <a:endParaRPr/>
          </a:p>
          <a:p>
            <a:pPr marL="0" lvl="0" indent="0" algn="l" rtl="0">
              <a:spcBef>
                <a:spcPts val="0"/>
              </a:spcBef>
              <a:spcAft>
                <a:spcPts val="0"/>
              </a:spcAft>
              <a:buNone/>
            </a:pPr>
            <a:endParaRPr/>
          </a:p>
          <a:p>
            <a:pPr marL="0" lvl="0" indent="0" algn="l" rtl="0">
              <a:spcBef>
                <a:spcPts val="0"/>
              </a:spcBef>
              <a:spcAft>
                <a:spcPts val="0"/>
              </a:spcAft>
              <a:buNone/>
            </a:pPr>
            <a:r>
              <a:rPr lang="en-GB"/>
              <a:t>Payments and expenses: Wanting payment or to receive more money, time it took to receive payments, method of recognition</a:t>
            </a:r>
            <a:endParaRPr/>
          </a:p>
          <a:p>
            <a:pPr marL="0" lvl="0" indent="0" algn="l" rtl="0">
              <a:spcBef>
                <a:spcPts val="0"/>
              </a:spcBef>
              <a:spcAft>
                <a:spcPts val="0"/>
              </a:spcAft>
              <a:buNone/>
            </a:pPr>
            <a:endParaRPr/>
          </a:p>
          <a:p>
            <a:pPr marL="0" lvl="0" indent="0" algn="l" rtl="0">
              <a:spcBef>
                <a:spcPts val="0"/>
              </a:spcBef>
              <a:spcAft>
                <a:spcPts val="0"/>
              </a:spcAft>
              <a:buNone/>
            </a:pPr>
            <a:r>
              <a:rPr lang="en-GB"/>
              <a:t>Study related: Wanting longer or shorter study, being in the control arm, side effects</a:t>
            </a:r>
            <a:endParaRPr/>
          </a:p>
          <a:p>
            <a:pPr marL="0" lvl="0" indent="0" algn="l" rtl="0">
              <a:spcBef>
                <a:spcPts val="0"/>
              </a:spcBef>
              <a:spcAft>
                <a:spcPts val="0"/>
              </a:spcAft>
              <a:buNone/>
            </a:pPr>
            <a:endParaRPr/>
          </a:p>
          <a:p>
            <a:pPr marL="0" lvl="0" indent="0" algn="l" rtl="0">
              <a:spcBef>
                <a:spcPts val="0"/>
              </a:spcBef>
              <a:spcAft>
                <a:spcPts val="0"/>
              </a:spcAft>
              <a:buNone/>
            </a:pPr>
            <a:r>
              <a:rPr lang="en-GB"/>
              <a:t>Knowledge and experience: When people were approached about taking part in research, feeling like staff didn’t have the knowledge to answer questions or use required equipment. Comments under this theme also relate to awareness of Equity, Diversity, and Inclusion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a5fadd2b84_0_4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a5fadd2b84_0_4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a5fadd2b8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a5fadd2b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2a5fadd2b84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b01155e67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b01155e678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2b01155e678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a5fadd2b8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a5fadd2b84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a5fadd2b84_0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01155e67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b01155e67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5fadd2b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a5fadd2b8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a5fadd2b8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a2760499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a2760499f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a2760499f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01155e67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01155e67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b01155e678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5fadd2b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a5fadd2b84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a5fadd2b8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25dd759a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c25dd759ab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2c25dd759ab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5fadd2b8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a5fadd2b84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a5fadd2b84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32ed94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32ed94e6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b32ed94e6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bepartofresearch.nihr.ac.uk/promote-research/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local.nihr.ac.uk/images/lcrn/west-of-england/PRES%202022-23%20report_final.pdf"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hyperlink" Target="https://www.nihr.ac.uk/documents/principal-investigator-pipeline-programme-pipp/33803"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XCCDUvtwbE6r-tkH2kx3RZqPCiNQZhM5/edit?usp=sharing&amp;ouid=116508400395350162569&amp;rtpof=true&amp;sd=tru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public-odp.nihr.ac.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ncpes.co.uk/latest-local-results/?search_word=&amp;organisation_type=allianc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bepartofresearch.nih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649575" y="4555975"/>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15/03/2024</a:t>
            </a:r>
            <a:endParaRPr sz="2100" b="0" i="0" u="none" strike="noStrike" cap="none">
              <a:solidFill>
                <a:schemeClr val="lt1"/>
              </a:solidFill>
              <a:latin typeface="Lato"/>
              <a:ea typeface="Lato"/>
              <a:cs typeface="Lato"/>
              <a:sym typeface="Lato"/>
            </a:endParaRPr>
          </a:p>
        </p:txBody>
      </p:sp>
      <p:sp>
        <p:nvSpPr>
          <p:cNvPr id="94" name="Google Shape;94;p11"/>
          <p:cNvSpPr txBox="1"/>
          <p:nvPr/>
        </p:nvSpPr>
        <p:spPr>
          <a:xfrm>
            <a:off x="704475" y="1131550"/>
            <a:ext cx="9650400" cy="177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SWAG Network Breast Cancer</a:t>
            </a:r>
            <a:endParaRPr sz="4500">
              <a:solidFill>
                <a:schemeClr val="lt1"/>
              </a:solidFill>
              <a:latin typeface="Lato"/>
              <a:ea typeface="Lato"/>
              <a:cs typeface="Lato"/>
              <a:sym typeface="Lato"/>
            </a:endParaRPr>
          </a:p>
          <a:p>
            <a:pPr marL="0" lvl="0" indent="0" algn="ctr" rtl="0">
              <a:lnSpc>
                <a:spcPct val="90000"/>
              </a:lnSpc>
              <a:spcBef>
                <a:spcPts val="1200"/>
              </a:spcBef>
              <a:spcAft>
                <a:spcPts val="0"/>
              </a:spcAft>
              <a:buNone/>
            </a:pPr>
            <a:r>
              <a:rPr lang="en-GB" sz="4500">
                <a:solidFill>
                  <a:schemeClr val="lt1"/>
                </a:solidFill>
                <a:latin typeface="Lato"/>
                <a:ea typeface="Lato"/>
                <a:cs typeface="Lato"/>
                <a:sym typeface="Lato"/>
              </a:rPr>
              <a:t>Clinical Advisory Group</a:t>
            </a:r>
            <a:br>
              <a:rPr lang="en-GB" sz="4500">
                <a:solidFill>
                  <a:schemeClr val="lt1"/>
                </a:solidFill>
                <a:latin typeface="Lato"/>
                <a:ea typeface="Lato"/>
                <a:cs typeface="Lato"/>
                <a:sym typeface="Lato"/>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838200" y="300425"/>
            <a:ext cx="10515600" cy="681600"/>
          </a:xfrm>
          <a:prstGeom prst="rect">
            <a:avLst/>
          </a:prstGeom>
        </p:spPr>
        <p:txBody>
          <a:bodyPr spcFirstLastPara="1" wrap="square" lIns="91425" tIns="45700" rIns="91425" bIns="45700" anchor="ctr" anchorCtr="0">
            <a:noAutofit/>
          </a:bodyPr>
          <a:lstStyle/>
          <a:p>
            <a:pPr marL="0" lvl="0" indent="0" algn="l" rtl="0">
              <a:lnSpc>
                <a:spcPct val="115000"/>
              </a:lnSpc>
              <a:spcBef>
                <a:spcPts val="2400"/>
              </a:spcBef>
              <a:spcAft>
                <a:spcPts val="600"/>
              </a:spcAft>
              <a:buNone/>
            </a:pPr>
            <a:r>
              <a:rPr lang="en-GB" b="1">
                <a:solidFill>
                  <a:srgbClr val="193E72"/>
                </a:solidFill>
                <a:highlight>
                  <a:srgbClr val="FFFFFF"/>
                </a:highlight>
                <a:latin typeface="Lato"/>
                <a:ea typeface="Lato"/>
                <a:cs typeface="Lato"/>
                <a:sym typeface="Lato"/>
              </a:rPr>
              <a:t>Resources and materials</a:t>
            </a:r>
            <a:endParaRPr/>
          </a:p>
        </p:txBody>
      </p:sp>
      <p:pic>
        <p:nvPicPr>
          <p:cNvPr id="196" name="Google Shape;196;p20"/>
          <p:cNvPicPr preferRelativeResize="0"/>
          <p:nvPr/>
        </p:nvPicPr>
        <p:blipFill>
          <a:blip r:embed="rId3">
            <a:alphaModFix/>
          </a:blip>
          <a:stretch>
            <a:fillRect/>
          </a:stretch>
        </p:blipFill>
        <p:spPr>
          <a:xfrm>
            <a:off x="181600" y="1230625"/>
            <a:ext cx="7674001" cy="3358650"/>
          </a:xfrm>
          <a:prstGeom prst="rect">
            <a:avLst/>
          </a:prstGeom>
          <a:noFill/>
          <a:ln>
            <a:noFill/>
          </a:ln>
        </p:spPr>
      </p:pic>
      <p:sp>
        <p:nvSpPr>
          <p:cNvPr id="197" name="Google Shape;197;p20">
            <a:hlinkClick r:id="rId4"/>
          </p:cNvPr>
          <p:cNvSpPr txBox="1"/>
          <p:nvPr/>
        </p:nvSpPr>
        <p:spPr>
          <a:xfrm>
            <a:off x="838200" y="4837875"/>
            <a:ext cx="66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u="sng">
                <a:solidFill>
                  <a:schemeClr val="hlink"/>
                </a:solidFill>
                <a:hlinkClick r:id="rId4"/>
              </a:rPr>
              <a:t>https://bepartofresearch.nihr.ac.uk/promote-research/Resources/</a:t>
            </a:r>
            <a:endParaRPr sz="1600" b="1"/>
          </a:p>
        </p:txBody>
      </p:sp>
      <p:pic>
        <p:nvPicPr>
          <p:cNvPr id="198" name="Google Shape;198;p20"/>
          <p:cNvPicPr preferRelativeResize="0"/>
          <p:nvPr/>
        </p:nvPicPr>
        <p:blipFill>
          <a:blip r:embed="rId5">
            <a:alphaModFix/>
          </a:blip>
          <a:stretch>
            <a:fillRect/>
          </a:stretch>
        </p:blipFill>
        <p:spPr>
          <a:xfrm>
            <a:off x="7922800" y="774327"/>
            <a:ext cx="1666875" cy="3295650"/>
          </a:xfrm>
          <a:prstGeom prst="rect">
            <a:avLst/>
          </a:prstGeom>
          <a:noFill/>
          <a:ln>
            <a:noFill/>
          </a:ln>
        </p:spPr>
      </p:pic>
      <p:pic>
        <p:nvPicPr>
          <p:cNvPr id="199" name="Google Shape;199;p20"/>
          <p:cNvPicPr preferRelativeResize="0"/>
          <p:nvPr/>
        </p:nvPicPr>
        <p:blipFill>
          <a:blip r:embed="rId6">
            <a:alphaModFix/>
          </a:blip>
          <a:stretch>
            <a:fillRect/>
          </a:stretch>
        </p:blipFill>
        <p:spPr>
          <a:xfrm>
            <a:off x="9949250" y="793377"/>
            <a:ext cx="1619250" cy="3257550"/>
          </a:xfrm>
          <a:prstGeom prst="rect">
            <a:avLst/>
          </a:prstGeom>
          <a:noFill/>
          <a:ln>
            <a:noFill/>
          </a:ln>
        </p:spPr>
      </p:pic>
      <p:pic>
        <p:nvPicPr>
          <p:cNvPr id="200" name="Google Shape;200;p20"/>
          <p:cNvPicPr preferRelativeResize="0"/>
          <p:nvPr/>
        </p:nvPicPr>
        <p:blipFill>
          <a:blip r:embed="rId7">
            <a:alphaModFix/>
          </a:blip>
          <a:stretch>
            <a:fillRect/>
          </a:stretch>
        </p:blipFill>
        <p:spPr>
          <a:xfrm>
            <a:off x="8931675" y="4131277"/>
            <a:ext cx="1767947" cy="24832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21"/>
          <p:cNvPicPr preferRelativeResize="0"/>
          <p:nvPr/>
        </p:nvPicPr>
        <p:blipFill>
          <a:blip r:embed="rId3">
            <a:alphaModFix/>
          </a:blip>
          <a:stretch>
            <a:fillRect/>
          </a:stretch>
        </p:blipFill>
        <p:spPr>
          <a:xfrm>
            <a:off x="2320725" y="71700"/>
            <a:ext cx="6534150" cy="1047750"/>
          </a:xfrm>
          <a:prstGeom prst="rect">
            <a:avLst/>
          </a:prstGeom>
          <a:noFill/>
          <a:ln>
            <a:noFill/>
          </a:ln>
        </p:spPr>
      </p:pic>
      <p:pic>
        <p:nvPicPr>
          <p:cNvPr id="207" name="Google Shape;207;p21"/>
          <p:cNvPicPr preferRelativeResize="0"/>
          <p:nvPr/>
        </p:nvPicPr>
        <p:blipFill>
          <a:blip r:embed="rId4">
            <a:alphaModFix/>
          </a:blip>
          <a:stretch>
            <a:fillRect/>
          </a:stretch>
        </p:blipFill>
        <p:spPr>
          <a:xfrm>
            <a:off x="737375" y="1174963"/>
            <a:ext cx="4276725" cy="4705350"/>
          </a:xfrm>
          <a:prstGeom prst="rect">
            <a:avLst/>
          </a:prstGeom>
          <a:noFill/>
          <a:ln>
            <a:noFill/>
          </a:ln>
        </p:spPr>
      </p:pic>
      <p:pic>
        <p:nvPicPr>
          <p:cNvPr id="208" name="Google Shape;208;p21"/>
          <p:cNvPicPr preferRelativeResize="0"/>
          <p:nvPr/>
        </p:nvPicPr>
        <p:blipFill>
          <a:blip r:embed="rId5">
            <a:alphaModFix/>
          </a:blip>
          <a:stretch>
            <a:fillRect/>
          </a:stretch>
        </p:blipFill>
        <p:spPr>
          <a:xfrm>
            <a:off x="6568350" y="1423125"/>
            <a:ext cx="4091800" cy="4209025"/>
          </a:xfrm>
          <a:prstGeom prst="rect">
            <a:avLst/>
          </a:prstGeom>
          <a:noFill/>
          <a:ln>
            <a:noFill/>
          </a:ln>
        </p:spPr>
      </p:pic>
      <p:sp>
        <p:nvSpPr>
          <p:cNvPr id="209" name="Google Shape;209;p21"/>
          <p:cNvSpPr txBox="1"/>
          <p:nvPr/>
        </p:nvSpPr>
        <p:spPr>
          <a:xfrm>
            <a:off x="8935575" y="39547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Lato"/>
                <a:ea typeface="Lato"/>
                <a:cs typeface="Lato"/>
                <a:sym typeface="Lato"/>
                <a:hlinkClick r:id="rId6"/>
              </a:rPr>
              <a:t>Link to full PRES report</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was positive about your research experience?</a:t>
            </a:r>
            <a:endParaRPr/>
          </a:p>
        </p:txBody>
      </p:sp>
      <p:sp>
        <p:nvSpPr>
          <p:cNvPr id="215" name="Google Shape;215;p22"/>
          <p:cNvSpPr txBox="1">
            <a:spLocks noGrp="1"/>
          </p:cNvSpPr>
          <p:nvPr>
            <p:ph type="body" idx="1"/>
          </p:nvPr>
        </p:nvSpPr>
        <p:spPr>
          <a:xfrm>
            <a:off x="838200" y="1535075"/>
            <a:ext cx="61947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t>1,837 (70%) respondents left a comment explaining what made their</a:t>
            </a:r>
            <a:endParaRPr sz="1400"/>
          </a:p>
          <a:p>
            <a:pPr marL="0" lvl="0" indent="0" algn="l" rtl="0">
              <a:lnSpc>
                <a:spcPct val="100000"/>
              </a:lnSpc>
              <a:spcBef>
                <a:spcPts val="0"/>
              </a:spcBef>
              <a:spcAft>
                <a:spcPts val="0"/>
              </a:spcAft>
              <a:buNone/>
            </a:pPr>
            <a:r>
              <a:rPr lang="en-GB" sz="1400"/>
              <a:t>research experience positive. From these comments we identified the</a:t>
            </a:r>
            <a:endParaRPr sz="1400"/>
          </a:p>
          <a:p>
            <a:pPr marL="0" lvl="0" indent="0" algn="l" rtl="0">
              <a:lnSpc>
                <a:spcPct val="100000"/>
              </a:lnSpc>
              <a:spcBef>
                <a:spcPts val="0"/>
              </a:spcBef>
              <a:spcAft>
                <a:spcPts val="0"/>
              </a:spcAft>
              <a:buNone/>
            </a:pPr>
            <a:r>
              <a:rPr lang="en-GB" sz="1400"/>
              <a:t>following themes</a:t>
            </a:r>
            <a:endParaRPr sz="1400"/>
          </a:p>
          <a:p>
            <a:pPr marL="0" lvl="0" indent="0" algn="l" rtl="0">
              <a:lnSpc>
                <a:spcPct val="100000"/>
              </a:lnSpc>
              <a:spcBef>
                <a:spcPts val="0"/>
              </a:spcBef>
              <a:spcAft>
                <a:spcPts val="0"/>
              </a:spcAft>
              <a:buNone/>
            </a:pPr>
            <a:endParaRPr sz="1400"/>
          </a:p>
          <a:p>
            <a:pPr marL="0" lvl="0" indent="0" algn="l" rtl="0">
              <a:lnSpc>
                <a:spcPct val="150000"/>
              </a:lnSpc>
              <a:spcBef>
                <a:spcPts val="0"/>
              </a:spcBef>
              <a:spcAft>
                <a:spcPts val="0"/>
              </a:spcAft>
              <a:buNone/>
            </a:pPr>
            <a:r>
              <a:rPr lang="en-GB" sz="1400"/>
              <a:t>• 864 comments mentioned the research delivery staff</a:t>
            </a:r>
            <a:endParaRPr sz="1400"/>
          </a:p>
          <a:p>
            <a:pPr marL="0" lvl="0" indent="0" algn="l" rtl="0">
              <a:lnSpc>
                <a:spcPct val="150000"/>
              </a:lnSpc>
              <a:spcBef>
                <a:spcPts val="0"/>
              </a:spcBef>
              <a:spcAft>
                <a:spcPts val="0"/>
              </a:spcAft>
              <a:buNone/>
            </a:pPr>
            <a:r>
              <a:rPr lang="en-GB" sz="1400"/>
              <a:t>• 537 comments related to contributing to improving healthcare</a:t>
            </a:r>
            <a:endParaRPr sz="1400"/>
          </a:p>
          <a:p>
            <a:pPr marL="0" lvl="0" indent="0" algn="l" rtl="0">
              <a:lnSpc>
                <a:spcPct val="150000"/>
              </a:lnSpc>
              <a:spcBef>
                <a:spcPts val="0"/>
              </a:spcBef>
              <a:spcAft>
                <a:spcPts val="0"/>
              </a:spcAft>
              <a:buNone/>
            </a:pPr>
            <a:r>
              <a:rPr lang="en-GB" sz="1400"/>
              <a:t>• 457 comments related to good communication</a:t>
            </a:r>
            <a:endParaRPr sz="1400"/>
          </a:p>
          <a:p>
            <a:pPr marL="0" lvl="0" indent="0" algn="l" rtl="0">
              <a:lnSpc>
                <a:spcPct val="150000"/>
              </a:lnSpc>
              <a:spcBef>
                <a:spcPts val="0"/>
              </a:spcBef>
              <a:spcAft>
                <a:spcPts val="0"/>
              </a:spcAft>
              <a:buNone/>
            </a:pPr>
            <a:r>
              <a:rPr lang="en-GB" sz="1400"/>
              <a:t>• 272 comments said the research study was easy to take part in</a:t>
            </a:r>
            <a:endParaRPr sz="1400"/>
          </a:p>
          <a:p>
            <a:pPr marL="0" lvl="0" indent="0" algn="l" rtl="0">
              <a:lnSpc>
                <a:spcPct val="150000"/>
              </a:lnSpc>
              <a:spcBef>
                <a:spcPts val="0"/>
              </a:spcBef>
              <a:spcAft>
                <a:spcPts val="0"/>
              </a:spcAft>
              <a:buNone/>
            </a:pPr>
            <a:r>
              <a:rPr lang="en-GB" sz="1400"/>
              <a:t>• 241 comments related to having a good experience</a:t>
            </a:r>
            <a:endParaRPr sz="1400"/>
          </a:p>
          <a:p>
            <a:pPr marL="0" lvl="0" indent="0" algn="l" rtl="0">
              <a:lnSpc>
                <a:spcPct val="150000"/>
              </a:lnSpc>
              <a:spcBef>
                <a:spcPts val="0"/>
              </a:spcBef>
              <a:spcAft>
                <a:spcPts val="0"/>
              </a:spcAft>
              <a:buNone/>
            </a:pPr>
            <a:r>
              <a:rPr lang="en-GB" sz="1400"/>
              <a:t>• 203 comments mentioned experiencing personal benefits</a:t>
            </a:r>
            <a:endParaRPr sz="1400"/>
          </a:p>
          <a:p>
            <a:pPr marL="0" lvl="0" indent="0" algn="l" rtl="0">
              <a:lnSpc>
                <a:spcPct val="150000"/>
              </a:lnSpc>
              <a:spcBef>
                <a:spcPts val="0"/>
              </a:spcBef>
              <a:spcAft>
                <a:spcPts val="0"/>
              </a:spcAft>
              <a:buNone/>
            </a:pPr>
            <a:r>
              <a:rPr lang="en-GB" sz="1400"/>
              <a:t>• 48 comments said "everything" was positive</a:t>
            </a:r>
            <a:endParaRPr sz="1400"/>
          </a:p>
          <a:p>
            <a:pPr marL="0" lvl="0" indent="0" algn="l" rtl="0">
              <a:lnSpc>
                <a:spcPct val="150000"/>
              </a:lnSpc>
              <a:spcBef>
                <a:spcPts val="0"/>
              </a:spcBef>
              <a:spcAft>
                <a:spcPts val="0"/>
              </a:spcAft>
              <a:buNone/>
            </a:pPr>
            <a:r>
              <a:rPr lang="en-GB" sz="1400"/>
              <a:t>• 41 comments related to where the research took place</a:t>
            </a:r>
            <a:endParaRPr sz="1400"/>
          </a:p>
          <a:p>
            <a:pPr marL="0" lvl="0" indent="0" algn="l" rtl="0">
              <a:lnSpc>
                <a:spcPct val="150000"/>
              </a:lnSpc>
              <a:spcBef>
                <a:spcPts val="0"/>
              </a:spcBef>
              <a:spcAft>
                <a:spcPts val="0"/>
              </a:spcAft>
              <a:buNone/>
            </a:pPr>
            <a:r>
              <a:rPr lang="en-GB" sz="1400"/>
              <a:t>• 35 comments mentioned gaining a feeling of hope</a:t>
            </a:r>
            <a:endParaRPr sz="1400"/>
          </a:p>
          <a:p>
            <a:pPr marL="0" lvl="0" indent="0" algn="l" rtl="0">
              <a:lnSpc>
                <a:spcPct val="150000"/>
              </a:lnSpc>
              <a:spcBef>
                <a:spcPts val="0"/>
              </a:spcBef>
              <a:spcAft>
                <a:spcPts val="0"/>
              </a:spcAft>
              <a:buNone/>
            </a:pPr>
            <a:r>
              <a:rPr lang="en-GB" sz="1400"/>
              <a:t>• 27 comments related to financial reimbursement</a:t>
            </a:r>
            <a:endParaRPr sz="1400"/>
          </a:p>
          <a:p>
            <a:pPr marL="0" lvl="0" indent="0" algn="l" rtl="0">
              <a:lnSpc>
                <a:spcPct val="150000"/>
              </a:lnSpc>
              <a:spcBef>
                <a:spcPts val="0"/>
              </a:spcBef>
              <a:spcAft>
                <a:spcPts val="0"/>
              </a:spcAft>
              <a:buNone/>
            </a:pPr>
            <a:r>
              <a:rPr lang="en-GB" sz="1400"/>
              <a:t>• 19 comments related to travel</a:t>
            </a:r>
            <a:endParaRPr sz="1400"/>
          </a:p>
        </p:txBody>
      </p:sp>
      <p:pic>
        <p:nvPicPr>
          <p:cNvPr id="216" name="Google Shape;216;p22"/>
          <p:cNvPicPr preferRelativeResize="0"/>
          <p:nvPr/>
        </p:nvPicPr>
        <p:blipFill rotWithShape="1">
          <a:blip r:embed="rId3">
            <a:alphaModFix/>
          </a:blip>
          <a:srcRect l="28896" t="3834" r="23839" b="4220"/>
          <a:stretch/>
        </p:blipFill>
        <p:spPr>
          <a:xfrm>
            <a:off x="7032925" y="1230625"/>
            <a:ext cx="4320874" cy="472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What would have made your research experience better?</a:t>
            </a:r>
            <a:endParaRPr/>
          </a:p>
        </p:txBody>
      </p:sp>
      <p:sp>
        <p:nvSpPr>
          <p:cNvPr id="222" name="Google Shape;222;p23"/>
          <p:cNvSpPr txBox="1">
            <a:spLocks noGrp="1"/>
          </p:cNvSpPr>
          <p:nvPr>
            <p:ph type="body" idx="1"/>
          </p:nvPr>
        </p:nvSpPr>
        <p:spPr>
          <a:xfrm>
            <a:off x="838200" y="1535075"/>
            <a:ext cx="50568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400"/>
              <a:t>603 respondents (23%) left a comment about what could have made their research experience better. From these comments we identified the following themes:</a:t>
            </a:r>
            <a:endParaRPr sz="1400" b="1"/>
          </a:p>
          <a:p>
            <a:pPr marL="457200" lvl="0" indent="-317500" algn="l" rtl="0">
              <a:spcBef>
                <a:spcPts val="1000"/>
              </a:spcBef>
              <a:spcAft>
                <a:spcPts val="0"/>
              </a:spcAft>
              <a:buSzPts val="1400"/>
              <a:buChar char="•"/>
            </a:pPr>
            <a:r>
              <a:rPr lang="en-GB" sz="1400"/>
              <a:t>310 comments related to participant communication</a:t>
            </a:r>
            <a:endParaRPr sz="1400"/>
          </a:p>
          <a:p>
            <a:pPr marL="457200" lvl="0" indent="-317500" algn="l" rtl="0">
              <a:spcBef>
                <a:spcPts val="1000"/>
              </a:spcBef>
              <a:spcAft>
                <a:spcPts val="0"/>
              </a:spcAft>
              <a:buSzPts val="1400"/>
              <a:buChar char="•"/>
            </a:pPr>
            <a:r>
              <a:rPr lang="en-GB" sz="1400"/>
              <a:t>98 comments related to procedures and materials</a:t>
            </a:r>
            <a:endParaRPr sz="1400"/>
          </a:p>
          <a:p>
            <a:pPr marL="457200" lvl="0" indent="-317500" algn="l" rtl="0">
              <a:spcBef>
                <a:spcPts val="1000"/>
              </a:spcBef>
              <a:spcAft>
                <a:spcPts val="0"/>
              </a:spcAft>
              <a:buSzPts val="1400"/>
              <a:buChar char="•"/>
            </a:pPr>
            <a:r>
              <a:rPr lang="en-GB" sz="1400"/>
              <a:t>67 comments were about appointments</a:t>
            </a:r>
            <a:endParaRPr sz="1400"/>
          </a:p>
          <a:p>
            <a:pPr marL="457200" lvl="0" indent="-317500" algn="l" rtl="0">
              <a:spcBef>
                <a:spcPts val="1000"/>
              </a:spcBef>
              <a:spcAft>
                <a:spcPts val="0"/>
              </a:spcAft>
              <a:buSzPts val="1400"/>
              <a:buChar char="•"/>
            </a:pPr>
            <a:r>
              <a:rPr lang="en-GB" sz="1400"/>
              <a:t>45 comments related to travel</a:t>
            </a:r>
            <a:endParaRPr sz="1400"/>
          </a:p>
          <a:p>
            <a:pPr marL="457200" lvl="0" indent="-317500" algn="l" rtl="0">
              <a:spcBef>
                <a:spcPts val="1000"/>
              </a:spcBef>
              <a:spcAft>
                <a:spcPts val="0"/>
              </a:spcAft>
              <a:buSzPts val="1400"/>
              <a:buChar char="•"/>
            </a:pPr>
            <a:r>
              <a:rPr lang="en-GB" sz="1400"/>
              <a:t>28 comments were linked to COVID-19</a:t>
            </a:r>
            <a:endParaRPr sz="1400"/>
          </a:p>
          <a:p>
            <a:pPr marL="457200" lvl="0" indent="-317500" algn="l" rtl="0">
              <a:spcBef>
                <a:spcPts val="1000"/>
              </a:spcBef>
              <a:spcAft>
                <a:spcPts val="0"/>
              </a:spcAft>
              <a:buSzPts val="1400"/>
              <a:buChar char="•"/>
            </a:pPr>
            <a:r>
              <a:rPr lang="en-GB" sz="1400"/>
              <a:t>26 comments were about payments and expenses</a:t>
            </a:r>
            <a:endParaRPr sz="1400"/>
          </a:p>
          <a:p>
            <a:pPr marL="457200" lvl="0" indent="-317500" algn="l" rtl="0">
              <a:spcBef>
                <a:spcPts val="1000"/>
              </a:spcBef>
              <a:spcAft>
                <a:spcPts val="0"/>
              </a:spcAft>
              <a:buSzPts val="1400"/>
              <a:buChar char="•"/>
            </a:pPr>
            <a:r>
              <a:rPr lang="en-GB" sz="1400"/>
              <a:t>25 comments were about refreshments</a:t>
            </a:r>
            <a:endParaRPr sz="1400"/>
          </a:p>
          <a:p>
            <a:pPr marL="457200" lvl="0" indent="-317500" algn="l" rtl="0">
              <a:spcBef>
                <a:spcPts val="1000"/>
              </a:spcBef>
              <a:spcAft>
                <a:spcPts val="0"/>
              </a:spcAft>
              <a:buSzPts val="1400"/>
              <a:buChar char="•"/>
            </a:pPr>
            <a:r>
              <a:rPr lang="en-GB" sz="1400"/>
              <a:t>20 comments were study related</a:t>
            </a:r>
            <a:endParaRPr sz="1400"/>
          </a:p>
          <a:p>
            <a:pPr marL="457200" lvl="0" indent="-317500" algn="l" rtl="0">
              <a:spcBef>
                <a:spcPts val="1000"/>
              </a:spcBef>
              <a:spcAft>
                <a:spcPts val="0"/>
              </a:spcAft>
              <a:buSzPts val="1400"/>
              <a:buChar char="•"/>
            </a:pPr>
            <a:r>
              <a:rPr lang="en-GB" sz="1400"/>
              <a:t>20 comments were about knowledge and experience</a:t>
            </a:r>
            <a:endParaRPr sz="1400"/>
          </a:p>
          <a:p>
            <a:pPr marL="457200" lvl="0" indent="-317500" algn="l" rtl="0">
              <a:spcBef>
                <a:spcPts val="1000"/>
              </a:spcBef>
              <a:spcAft>
                <a:spcPts val="1000"/>
              </a:spcAft>
              <a:buSzPts val="1400"/>
              <a:buChar char="•"/>
            </a:pPr>
            <a:r>
              <a:rPr lang="en-GB" sz="1400"/>
              <a:t>2 comments mentioned they’d like to communicate with other participants</a:t>
            </a:r>
            <a:endParaRPr sz="1400"/>
          </a:p>
        </p:txBody>
      </p:sp>
      <p:pic>
        <p:nvPicPr>
          <p:cNvPr id="223" name="Google Shape;223;p23"/>
          <p:cNvPicPr preferRelativeResize="0"/>
          <p:nvPr/>
        </p:nvPicPr>
        <p:blipFill rotWithShape="1">
          <a:blip r:embed="rId3">
            <a:alphaModFix/>
          </a:blip>
          <a:srcRect l="21083" t="3421" r="3643" b="3103"/>
          <a:stretch/>
        </p:blipFill>
        <p:spPr>
          <a:xfrm>
            <a:off x="5756274" y="1611275"/>
            <a:ext cx="6093536" cy="4256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Next steps</a:t>
            </a:r>
            <a:endParaRPr/>
          </a:p>
        </p:txBody>
      </p:sp>
      <p:pic>
        <p:nvPicPr>
          <p:cNvPr id="229" name="Google Shape;229;p24"/>
          <p:cNvPicPr preferRelativeResize="0"/>
          <p:nvPr/>
        </p:nvPicPr>
        <p:blipFill>
          <a:blip r:embed="rId3">
            <a:alphaModFix/>
          </a:blip>
          <a:stretch>
            <a:fillRect/>
          </a:stretch>
        </p:blipFill>
        <p:spPr>
          <a:xfrm rot="-5400000">
            <a:off x="10222174" y="4888149"/>
            <a:ext cx="1961626" cy="1978051"/>
          </a:xfrm>
          <a:prstGeom prst="rect">
            <a:avLst/>
          </a:prstGeom>
          <a:noFill/>
          <a:ln>
            <a:noFill/>
          </a:ln>
        </p:spPr>
      </p:pic>
      <p:sp>
        <p:nvSpPr>
          <p:cNvPr id="230" name="Google Shape;230;p24"/>
          <p:cNvSpPr txBox="1">
            <a:spLocks noGrp="1"/>
          </p:cNvSpPr>
          <p:nvPr>
            <p:ph type="body" idx="1"/>
          </p:nvPr>
        </p:nvSpPr>
        <p:spPr>
          <a:xfrm>
            <a:off x="990450" y="1284582"/>
            <a:ext cx="9379500" cy="420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GB"/>
              <a:t>We have formed a PRES working group to identify and implement improvement projects based on the feedback we have received from participants via the survey. The group currently has representation from the CRN WE Direct Delivery Team, Partner Organisations and Research Champions.</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r>
              <a:rPr lang="en-GB"/>
              <a:t>The group will meet on a monthly basis. We held the first meeting in January where we discussed the feedback received and identified priority areas for the CRN. Representatives from Partner Organisations will also be looking into what they can implement at a site level.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237" name="Google Shape;237;p25"/>
          <p:cNvSpPr txBox="1">
            <a:spLocks noGrp="1"/>
          </p:cNvSpPr>
          <p:nvPr>
            <p:ph type="body" idx="1"/>
          </p:nvPr>
        </p:nvSpPr>
        <p:spPr>
          <a:xfrm>
            <a:off x="316650" y="867150"/>
            <a:ext cx="11604900" cy="582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rgbClr val="FFFF00"/>
              </a:highlight>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pic>
        <p:nvPicPr>
          <p:cNvPr id="238" name="Google Shape;238;p25"/>
          <p:cNvPicPr preferRelativeResize="0"/>
          <p:nvPr/>
        </p:nvPicPr>
        <p:blipFill>
          <a:blip r:embed="rId4">
            <a:alphaModFix/>
          </a:blip>
          <a:stretch>
            <a:fillRect/>
          </a:stretch>
        </p:blipFill>
        <p:spPr>
          <a:xfrm>
            <a:off x="6290904" y="4251754"/>
            <a:ext cx="5125475" cy="1860350"/>
          </a:xfrm>
          <a:prstGeom prst="rect">
            <a:avLst/>
          </a:prstGeom>
          <a:noFill/>
          <a:ln>
            <a:noFill/>
          </a:ln>
        </p:spPr>
      </p:pic>
      <p:grpSp>
        <p:nvGrpSpPr>
          <p:cNvPr id="239" name="Google Shape;239;p25"/>
          <p:cNvGrpSpPr/>
          <p:nvPr/>
        </p:nvGrpSpPr>
        <p:grpSpPr>
          <a:xfrm>
            <a:off x="-2" y="4824524"/>
            <a:ext cx="1995749" cy="2033473"/>
            <a:chOff x="2449130" y="3506855"/>
            <a:chExt cx="3042300" cy="3042300"/>
          </a:xfrm>
        </p:grpSpPr>
        <p:sp>
          <p:nvSpPr>
            <p:cNvPr id="240" name="Google Shape;240;p25"/>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41" name="Google Shape;241;p2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242" name="Google Shape;242;p2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26"/>
          <p:cNvSpPr txBox="1">
            <a:spLocks noGrp="1"/>
          </p:cNvSpPr>
          <p:nvPr>
            <p:ph type="title"/>
          </p:nvPr>
        </p:nvSpPr>
        <p:spPr>
          <a:xfrm>
            <a:off x="838200" y="1587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Principal Investigator Pipeline Programme (PIPP)</a:t>
            </a:r>
            <a:endParaRPr sz="3000"/>
          </a:p>
        </p:txBody>
      </p:sp>
      <p:sp>
        <p:nvSpPr>
          <p:cNvPr id="249" name="Google Shape;249;p26"/>
          <p:cNvSpPr txBox="1">
            <a:spLocks noGrp="1"/>
          </p:cNvSpPr>
          <p:nvPr>
            <p:ph type="body" idx="1"/>
          </p:nvPr>
        </p:nvSpPr>
        <p:spPr>
          <a:xfrm>
            <a:off x="341250" y="929000"/>
            <a:ext cx="11509500" cy="518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u="sng">
                <a:solidFill>
                  <a:schemeClr val="hlink"/>
                </a:solidFill>
                <a:hlinkClick r:id="rId3"/>
              </a:rPr>
              <a:t>https://www.nihr.ac.uk/documents/principal-investigator-pipeline-programme-pipp/33803</a:t>
            </a:r>
            <a:endParaRPr/>
          </a:p>
          <a:p>
            <a:pPr marL="457200" lvl="0" indent="-381000" algn="l" rtl="0">
              <a:lnSpc>
                <a:spcPct val="100000"/>
              </a:lnSpc>
              <a:spcBef>
                <a:spcPts val="1000"/>
              </a:spcBef>
              <a:spcAft>
                <a:spcPts val="0"/>
              </a:spcAft>
              <a:buSzPts val="2400"/>
              <a:buChar char="•"/>
            </a:pPr>
            <a:r>
              <a:rPr lang="en-GB"/>
              <a:t>A new scheme support </a:t>
            </a:r>
            <a:r>
              <a:rPr lang="en-GB" b="1"/>
              <a:t>research delivery nurses</a:t>
            </a:r>
            <a:r>
              <a:rPr lang="en-GB"/>
              <a:t> and </a:t>
            </a:r>
            <a:r>
              <a:rPr lang="en-GB" b="1"/>
              <a:t>midwives</a:t>
            </a:r>
            <a:r>
              <a:rPr lang="en-GB"/>
              <a:t> by supporting them to become Principal Investigators (PIs) </a:t>
            </a:r>
            <a:endParaRPr/>
          </a:p>
          <a:p>
            <a:pPr marL="457200" lvl="0" indent="-381000" algn="l" rtl="0">
              <a:lnSpc>
                <a:spcPct val="100000"/>
              </a:lnSpc>
              <a:spcBef>
                <a:spcPts val="1000"/>
              </a:spcBef>
              <a:spcAft>
                <a:spcPts val="0"/>
              </a:spcAft>
              <a:buSzPts val="2400"/>
              <a:buChar char="•"/>
            </a:pPr>
            <a:r>
              <a:rPr lang="en-GB"/>
              <a:t>Free of charge for eligible participants </a:t>
            </a:r>
            <a:endParaRPr/>
          </a:p>
          <a:p>
            <a:pPr marL="457200" lvl="0" indent="-381000" algn="l" rtl="0">
              <a:lnSpc>
                <a:spcPct val="100000"/>
              </a:lnSpc>
              <a:spcBef>
                <a:spcPts val="1000"/>
              </a:spcBef>
              <a:spcAft>
                <a:spcPts val="0"/>
              </a:spcAft>
              <a:buSzPts val="2400"/>
              <a:buChar char="•"/>
            </a:pPr>
            <a:r>
              <a:rPr lang="en-GB"/>
              <a:t>Delivered through a variety of live virtual and on-line classroom environments, combined with real world hands-on experience.</a:t>
            </a:r>
            <a:endParaRPr/>
          </a:p>
          <a:p>
            <a:pPr marL="0" lvl="0" indent="0" algn="l" rtl="0">
              <a:lnSpc>
                <a:spcPct val="100000"/>
              </a:lnSpc>
              <a:spcBef>
                <a:spcPts val="1000"/>
              </a:spcBef>
              <a:spcAft>
                <a:spcPts val="0"/>
              </a:spcAft>
              <a:buNone/>
            </a:pPr>
            <a:r>
              <a:rPr lang="en-GB" b="1"/>
              <a:t>COHORT 2 key dates: Applications open 1st March 2024</a:t>
            </a:r>
            <a:endParaRPr b="1"/>
          </a:p>
          <a:p>
            <a:pPr marL="0" lvl="0" indent="0" algn="l" rtl="0">
              <a:lnSpc>
                <a:spcPct val="100000"/>
              </a:lnSpc>
              <a:spcBef>
                <a:spcPts val="1000"/>
              </a:spcBef>
              <a:spcAft>
                <a:spcPts val="0"/>
              </a:spcAft>
              <a:buNone/>
            </a:pPr>
            <a:r>
              <a:rPr lang="en-GB"/>
              <a:t>31st May 2024: Close to applications</a:t>
            </a:r>
            <a:endParaRPr/>
          </a:p>
          <a:p>
            <a:pPr marL="0" lvl="0" indent="0" algn="l" rtl="0">
              <a:lnSpc>
                <a:spcPct val="100000"/>
              </a:lnSpc>
              <a:spcBef>
                <a:spcPts val="1000"/>
              </a:spcBef>
              <a:spcAft>
                <a:spcPts val="0"/>
              </a:spcAft>
              <a:buNone/>
            </a:pPr>
            <a:r>
              <a:rPr lang="en-GB"/>
              <a:t>End June 2024: Applicants notified of outcome of application</a:t>
            </a:r>
            <a:endParaRPr/>
          </a:p>
          <a:p>
            <a:pPr marL="0" lvl="0" indent="0" algn="l" rtl="0">
              <a:lnSpc>
                <a:spcPct val="100000"/>
              </a:lnSpc>
              <a:spcBef>
                <a:spcPts val="1000"/>
              </a:spcBef>
              <a:spcAft>
                <a:spcPts val="1000"/>
              </a:spcAft>
              <a:buNone/>
            </a:pPr>
            <a:r>
              <a:rPr lang="en-GB"/>
              <a:t>September 2024: COHORT 2 begins</a:t>
            </a:r>
            <a:endParaRPr/>
          </a:p>
        </p:txBody>
      </p:sp>
      <p:pic>
        <p:nvPicPr>
          <p:cNvPr id="250" name="Google Shape;250;p26"/>
          <p:cNvPicPr preferRelativeResize="0"/>
          <p:nvPr/>
        </p:nvPicPr>
        <p:blipFill>
          <a:blip r:embed="rId4">
            <a:alphaModFix/>
          </a:blip>
          <a:stretch>
            <a:fillRect/>
          </a:stretch>
        </p:blipFill>
        <p:spPr>
          <a:xfrm>
            <a:off x="10470602" y="4561875"/>
            <a:ext cx="1366250" cy="2130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27"/>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257" name="Google Shape;257;p27"/>
          <p:cNvSpPr txBox="1">
            <a:spLocks noGrp="1"/>
          </p:cNvSpPr>
          <p:nvPr>
            <p:ph type="body" idx="1"/>
          </p:nvPr>
        </p:nvSpPr>
        <p:spPr>
          <a:xfrm>
            <a:off x="838200" y="1380588"/>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latin typeface="Lato"/>
                <a:ea typeface="Lato"/>
                <a:cs typeface="Lato"/>
                <a:sym typeface="Lato"/>
              </a:rPr>
              <a:t>Launching Oct 2024</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The NIHR RDN has 2 primary purposes:</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support the successful delivery of high quality research, as an active partner in the research system</a:t>
            </a:r>
            <a:endParaRPr sz="2100">
              <a:latin typeface="Lato"/>
              <a:ea typeface="Lato"/>
              <a:cs typeface="Lato"/>
              <a:sym typeface="Lato"/>
            </a:endParaRPr>
          </a:p>
          <a:p>
            <a:pPr marL="457200" lvl="0" indent="-361950" algn="l" rtl="0">
              <a:lnSpc>
                <a:spcPct val="100000"/>
              </a:lnSpc>
              <a:spcBef>
                <a:spcPts val="1000"/>
              </a:spcBef>
              <a:spcAft>
                <a:spcPts val="0"/>
              </a:spcAft>
              <a:buSzPts val="2100"/>
              <a:buFont typeface="Lato"/>
              <a:buChar char="•"/>
            </a:pPr>
            <a:r>
              <a:rPr lang="en-GB" sz="2100">
                <a:latin typeface="Lato"/>
                <a:ea typeface="Lato"/>
                <a:cs typeface="Lato"/>
                <a:sym typeface="Lato"/>
              </a:rPr>
              <a:t>To increase capacity and capability of the research infrastructure for the future</a:t>
            </a:r>
            <a:endParaRPr sz="2100">
              <a:latin typeface="Lato"/>
              <a:ea typeface="Lato"/>
              <a:cs typeface="Lato"/>
              <a:sym typeface="Lato"/>
            </a:endParaRPr>
          </a:p>
          <a:p>
            <a:pPr marL="0" lvl="0" indent="0" algn="l" rtl="0">
              <a:lnSpc>
                <a:spcPct val="100000"/>
              </a:lnSpc>
              <a:spcBef>
                <a:spcPts val="1000"/>
              </a:spcBef>
              <a:spcAft>
                <a:spcPts val="0"/>
              </a:spcAft>
              <a:buNone/>
            </a:pPr>
            <a:r>
              <a:rPr lang="en-GB" sz="2100">
                <a:latin typeface="Lato"/>
                <a:ea typeface="Lato"/>
                <a:cs typeface="Lato"/>
                <a:sym typeface="Lato"/>
              </a:rPr>
              <a:t>Will operate as 1 organisation across England, through a network of 12 Regional Research Delivery Networks (RRDNs) and a central Coordinating Centre (RDNCC)</a:t>
            </a:r>
            <a:endParaRPr sz="2100">
              <a:latin typeface="Lato"/>
              <a:ea typeface="Lato"/>
              <a:cs typeface="Lato"/>
              <a:sym typeface="Lato"/>
            </a:endParaRPr>
          </a:p>
          <a:p>
            <a:pPr marL="0" lvl="0" indent="0" algn="l" rtl="0">
              <a:spcBef>
                <a:spcPts val="1000"/>
              </a:spcBef>
              <a:spcAft>
                <a:spcPts val="0"/>
              </a:spcAft>
              <a:buNone/>
            </a:pPr>
            <a:endParaRPr sz="2100">
              <a:latin typeface="Lato"/>
              <a:ea typeface="Lato"/>
              <a:cs typeface="Lato"/>
              <a:sym typeface="Lato"/>
            </a:endParaRPr>
          </a:p>
        </p:txBody>
      </p:sp>
      <p:pic>
        <p:nvPicPr>
          <p:cNvPr id="258" name="Google Shape;258;p27"/>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259" name="Google Shape;259;p27"/>
          <p:cNvGrpSpPr/>
          <p:nvPr/>
        </p:nvGrpSpPr>
        <p:grpSpPr>
          <a:xfrm>
            <a:off x="-9" y="-8"/>
            <a:ext cx="1125415" cy="1294185"/>
            <a:chOff x="6437745" y="332507"/>
            <a:chExt cx="2115442" cy="2122659"/>
          </a:xfrm>
        </p:grpSpPr>
        <p:sp>
          <p:nvSpPr>
            <p:cNvPr id="260" name="Google Shape;260;p27"/>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1" name="Google Shape;261;p27"/>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2" name="Google Shape;262;p27"/>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3" name="Google Shape;263;p27"/>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4" name="Google Shape;264;p27"/>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5" name="Google Shape;265;p27"/>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6" name="Google Shape;266;p27"/>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7" name="Google Shape;267;p27"/>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8" name="Google Shape;268;p27"/>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9" name="Google Shape;269;p27"/>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0" name="Google Shape;270;p27"/>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1" name="Google Shape;271;p27"/>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2" name="Google Shape;272;p27"/>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3" name="Google Shape;273;p27"/>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4" name="Google Shape;274;p27"/>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28"/>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280" name="Google Shape;280;p28"/>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84"/>
        <p:cNvGrpSpPr/>
        <p:nvPr/>
      </p:nvGrpSpPr>
      <p:grpSpPr>
        <a:xfrm>
          <a:off x="0" y="0"/>
          <a:ext cx="0" cy="0"/>
          <a:chOff x="0" y="0"/>
          <a:chExt cx="0" cy="0"/>
        </a:xfrm>
      </p:grpSpPr>
      <p:sp>
        <p:nvSpPr>
          <p:cNvPr id="285" name="Google Shape;285;p29"/>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3000"/>
              <a:t>mark.beresford@nhs.net</a:t>
            </a:r>
            <a:endParaRPr sz="3000"/>
          </a:p>
          <a:p>
            <a:pPr marL="0" lvl="0" indent="0" algn="ctr" rtl="0">
              <a:lnSpc>
                <a:spcPct val="90000"/>
              </a:lnSpc>
              <a:spcBef>
                <a:spcPts val="1000"/>
              </a:spcBef>
              <a:spcAft>
                <a:spcPts val="0"/>
              </a:spcAft>
              <a:buClr>
                <a:srgbClr val="000000"/>
              </a:buClr>
              <a:buSzPts val="2400"/>
              <a:buFont typeface="Arial"/>
              <a:buNone/>
            </a:pPr>
            <a:endParaRPr/>
          </a:p>
        </p:txBody>
      </p:sp>
      <p:pic>
        <p:nvPicPr>
          <p:cNvPr id="286" name="Google Shape;286;p29"/>
          <p:cNvPicPr preferRelativeResize="0"/>
          <p:nvPr/>
        </p:nvPicPr>
        <p:blipFill>
          <a:blip r:embed="rId3">
            <a:alphaModFix/>
          </a:blip>
          <a:stretch>
            <a:fillRect/>
          </a:stretch>
        </p:blipFill>
        <p:spPr>
          <a:xfrm flipH="1">
            <a:off x="9255126" y="4152500"/>
            <a:ext cx="2936875" cy="270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Upper GI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22 - Mar 23</a:t>
            </a:r>
            <a:endParaRPr sz="1600">
              <a:latin typeface="Lato"/>
              <a:ea typeface="Lato"/>
              <a:cs typeface="Lato"/>
              <a:sym typeface="Lato"/>
            </a:endParaRPr>
          </a:p>
        </p:txBody>
      </p:sp>
      <p:sp>
        <p:nvSpPr>
          <p:cNvPr id="103" name="Google Shape;103;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12/03/2024</a:t>
            </a:r>
            <a:endParaRPr sz="1200">
              <a:latin typeface="Lato"/>
              <a:ea typeface="Lato"/>
              <a:cs typeface="Lato"/>
              <a:sym typeface="Lato"/>
            </a:endParaRPr>
          </a:p>
        </p:txBody>
      </p:sp>
      <p:pic>
        <p:nvPicPr>
          <p:cNvPr id="104" name="Google Shape;104;p12"/>
          <p:cNvPicPr preferRelativeResize="0"/>
          <p:nvPr/>
        </p:nvPicPr>
        <p:blipFill>
          <a:blip r:embed="rId3">
            <a:alphaModFix/>
          </a:blip>
          <a:stretch>
            <a:fillRect/>
          </a:stretch>
        </p:blipFill>
        <p:spPr>
          <a:xfrm>
            <a:off x="1570175" y="3613750"/>
            <a:ext cx="8986176" cy="2386950"/>
          </a:xfrm>
          <a:prstGeom prst="rect">
            <a:avLst/>
          </a:prstGeom>
          <a:noFill/>
          <a:ln>
            <a:noFill/>
          </a:ln>
        </p:spPr>
      </p:pic>
      <p:pic>
        <p:nvPicPr>
          <p:cNvPr id="105" name="Google Shape;105;p12"/>
          <p:cNvPicPr preferRelativeResize="0"/>
          <p:nvPr/>
        </p:nvPicPr>
        <p:blipFill>
          <a:blip r:embed="rId4">
            <a:alphaModFix/>
          </a:blip>
          <a:stretch>
            <a:fillRect/>
          </a:stretch>
        </p:blipFill>
        <p:spPr>
          <a:xfrm>
            <a:off x="1570175" y="965150"/>
            <a:ext cx="9039658" cy="2516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293" name="Google Shape;293;p30"/>
          <p:cNvSpPr txBox="1">
            <a:spLocks noGrp="1"/>
          </p:cNvSpPr>
          <p:nvPr>
            <p:ph type="body" idx="1"/>
          </p:nvPr>
        </p:nvSpPr>
        <p:spPr>
          <a:xfrm>
            <a:off x="838200" y="1108475"/>
            <a:ext cx="10515600" cy="49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a:latin typeface="Lato"/>
                <a:ea typeface="Lato"/>
                <a:cs typeface="Lato"/>
                <a:sym typeface="Lato"/>
              </a:rPr>
              <a:t>Determining Extended Therapeutic indications for Existing drugs in Rare Molecularly defined Indications using a National Evaluation platform trial</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highlight>
                <a:srgbClr val="FAFAFA"/>
              </a:highlight>
              <a:latin typeface="Lato"/>
              <a:ea typeface="Lato"/>
              <a:cs typeface="Lato"/>
              <a:sym typeface="Lato"/>
            </a:endParaRPr>
          </a:p>
          <a:p>
            <a:pPr marL="2743200" lvl="0" indent="0" algn="l" rtl="0">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marL="0" lvl="0" indent="0" algn="l" rtl="0">
              <a:spcBef>
                <a:spcPts val="500"/>
              </a:spcBef>
              <a:spcAft>
                <a:spcPts val="0"/>
              </a:spcAft>
              <a:buClr>
                <a:schemeClr val="dk1"/>
              </a:buClr>
              <a:buSzPts val="1100"/>
              <a:buFont typeface="Arial"/>
              <a:buNone/>
            </a:pP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11" name="Google Shape;111;p13"/>
          <p:cNvPicPr preferRelativeResize="0"/>
          <p:nvPr/>
        </p:nvPicPr>
        <p:blipFill>
          <a:blip r:embed="rId3">
            <a:alphaModFix/>
          </a:blip>
          <a:stretch>
            <a:fillRect/>
          </a:stretch>
        </p:blipFill>
        <p:spPr>
          <a:xfrm>
            <a:off x="152400" y="152400"/>
            <a:ext cx="7927625" cy="5555448"/>
          </a:xfrm>
          <a:prstGeom prst="rect">
            <a:avLst/>
          </a:prstGeom>
          <a:noFill/>
          <a:ln>
            <a:noFill/>
          </a:ln>
        </p:spPr>
      </p:pic>
      <p:pic>
        <p:nvPicPr>
          <p:cNvPr id="112" name="Google Shape;112;p13"/>
          <p:cNvPicPr preferRelativeResize="0"/>
          <p:nvPr/>
        </p:nvPicPr>
        <p:blipFill>
          <a:blip r:embed="rId4">
            <a:alphaModFix/>
          </a:blip>
          <a:stretch>
            <a:fillRect/>
          </a:stretch>
        </p:blipFill>
        <p:spPr>
          <a:xfrm>
            <a:off x="8368575" y="1876950"/>
            <a:ext cx="3661174" cy="3830900"/>
          </a:xfrm>
          <a:prstGeom prst="rect">
            <a:avLst/>
          </a:prstGeom>
          <a:noFill/>
          <a:ln>
            <a:noFill/>
          </a:ln>
        </p:spPr>
      </p:pic>
      <p:grpSp>
        <p:nvGrpSpPr>
          <p:cNvPr id="113" name="Google Shape;113;p13"/>
          <p:cNvGrpSpPr/>
          <p:nvPr/>
        </p:nvGrpSpPr>
        <p:grpSpPr>
          <a:xfrm>
            <a:off x="10441748" y="-838776"/>
            <a:ext cx="1995749" cy="2033473"/>
            <a:chOff x="2449130" y="3506855"/>
            <a:chExt cx="3042300" cy="3042300"/>
          </a:xfrm>
        </p:grpSpPr>
        <p:sp>
          <p:nvSpPr>
            <p:cNvPr id="114" name="Google Shape;114;p13"/>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5" name="Google Shape;115;p13"/>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16" name="Google Shape;116;p13"/>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
        <p:nvSpPr>
          <p:cNvPr id="117" name="Google Shape;117;p13"/>
          <p:cNvSpPr txBox="1"/>
          <p:nvPr/>
        </p:nvSpPr>
        <p:spPr>
          <a:xfrm>
            <a:off x="8027525" y="2848925"/>
            <a:ext cx="735600" cy="33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rPr>
              <a:t>Weston</a:t>
            </a:r>
            <a:endParaRPr sz="1100">
              <a:solidFill>
                <a:schemeClr val="dk1"/>
              </a:solidFill>
            </a:endParaRPr>
          </a:p>
        </p:txBody>
      </p:sp>
      <p:cxnSp>
        <p:nvCxnSpPr>
          <p:cNvPr id="118" name="Google Shape;118;p13"/>
          <p:cNvCxnSpPr>
            <a:stCxn id="117" idx="3"/>
          </p:cNvCxnSpPr>
          <p:nvPr/>
        </p:nvCxnSpPr>
        <p:spPr>
          <a:xfrm>
            <a:off x="8763125" y="3014675"/>
            <a:ext cx="288300" cy="103800"/>
          </a:xfrm>
          <a:prstGeom prst="straightConnector1">
            <a:avLst/>
          </a:prstGeom>
          <a:noFill/>
          <a:ln w="9525" cap="flat" cmpd="sng">
            <a:solidFill>
              <a:schemeClr val="dk2"/>
            </a:solidFill>
            <a:prstDash val="solid"/>
            <a:round/>
            <a:headEnd type="none" w="med" len="med"/>
            <a:tailEnd type="none" w="med" len="med"/>
          </a:ln>
        </p:spPr>
      </p:cxnSp>
      <p:cxnSp>
        <p:nvCxnSpPr>
          <p:cNvPr id="119" name="Google Shape;119;p13"/>
          <p:cNvCxnSpPr/>
          <p:nvPr/>
        </p:nvCxnSpPr>
        <p:spPr>
          <a:xfrm rot="10800000" flipH="1">
            <a:off x="8453350" y="4200825"/>
            <a:ext cx="290100" cy="279600"/>
          </a:xfrm>
          <a:prstGeom prst="straightConnector1">
            <a:avLst/>
          </a:prstGeom>
          <a:noFill/>
          <a:ln w="9525" cap="flat" cmpd="sng">
            <a:solidFill>
              <a:schemeClr val="dk2"/>
            </a:solidFill>
            <a:prstDash val="solid"/>
            <a:round/>
            <a:headEnd type="none" w="med" len="med"/>
            <a:tailEnd type="none" w="med" len="med"/>
          </a:ln>
        </p:spPr>
      </p:cxnSp>
      <p:sp>
        <p:nvSpPr>
          <p:cNvPr id="120" name="Google Shape;120;p13"/>
          <p:cNvSpPr txBox="1"/>
          <p:nvPr/>
        </p:nvSpPr>
        <p:spPr>
          <a:xfrm>
            <a:off x="8027525" y="4480425"/>
            <a:ext cx="840600" cy="331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a:solidFill>
                  <a:schemeClr val="dk1"/>
                </a:solidFill>
              </a:rPr>
              <a:t>Musgrove</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838200" y="323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Open studies</a:t>
            </a:r>
            <a:endParaRPr/>
          </a:p>
        </p:txBody>
      </p:sp>
      <p:sp>
        <p:nvSpPr>
          <p:cNvPr id="127" name="Google Shape;127;p14"/>
          <p:cNvSpPr txBox="1">
            <a:spLocks noGrp="1"/>
          </p:cNvSpPr>
          <p:nvPr>
            <p:ph type="body" idx="1"/>
          </p:nvPr>
        </p:nvSpPr>
        <p:spPr>
          <a:xfrm>
            <a:off x="579150" y="1628950"/>
            <a:ext cx="9137100" cy="971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200"/>
              <a:t>59 Studies open in SWAG region (147 open nationally)</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GB" sz="2200"/>
              <a:t>Link to full list  </a:t>
            </a:r>
            <a:r>
              <a:rPr lang="en-GB" sz="2200" u="sng">
                <a:solidFill>
                  <a:schemeClr val="hlink"/>
                </a:solidFill>
                <a:hlinkClick r:id="rId3"/>
              </a:rPr>
              <a:t>https://docs.google.com/spreadsheets/d/1XCCDUvtwbE6r-tkH2kx3RZqPCiNQZhM5/edit?usp=sharing&amp;ouid=116508400395350162569&amp;rtpof=true&amp;sd=true</a:t>
            </a:r>
            <a:endParaRPr sz="2200"/>
          </a:p>
          <a:p>
            <a:pPr marL="0" lvl="0" indent="0" algn="l" rtl="0">
              <a:spcBef>
                <a:spcPts val="1000"/>
              </a:spcBef>
              <a:spcAft>
                <a:spcPts val="0"/>
              </a:spcAft>
              <a:buNone/>
            </a:pPr>
            <a:endParaRPr sz="2200"/>
          </a:p>
          <a:p>
            <a:pPr marL="0" lvl="0" indent="0" algn="l" rtl="0">
              <a:spcBef>
                <a:spcPts val="1000"/>
              </a:spcBef>
              <a:spcAft>
                <a:spcPts val="0"/>
              </a:spcAft>
              <a:buNone/>
            </a:pPr>
            <a:r>
              <a:rPr lang="en-GB" sz="2200"/>
              <a:t>Or search here: </a:t>
            </a:r>
            <a:r>
              <a:rPr lang="en-GB" sz="2200" u="sng">
                <a:solidFill>
                  <a:schemeClr val="hlink"/>
                </a:solidFill>
                <a:hlinkClick r:id="rId4"/>
              </a:rPr>
              <a:t>http://public-odp.nihr.ac.uk/</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graphicFrame>
        <p:nvGraphicFramePr>
          <p:cNvPr id="133" name="Google Shape;133;p15"/>
          <p:cNvGraphicFramePr/>
          <p:nvPr/>
        </p:nvGraphicFramePr>
        <p:xfrm>
          <a:off x="272213" y="589925"/>
          <a:ext cx="11647575" cy="6217410"/>
        </p:xfrm>
        <a:graphic>
          <a:graphicData uri="http://schemas.openxmlformats.org/drawingml/2006/table">
            <a:tbl>
              <a:tblPr>
                <a:noFill/>
                <a:tableStyleId>{DC65E210-A76E-49E1-8CF5-AB7AC6A1AD86}</a:tableStyleId>
              </a:tblPr>
              <a:tblGrid>
                <a:gridCol w="882925">
                  <a:extLst>
                    <a:ext uri="{9D8B030D-6E8A-4147-A177-3AD203B41FA5}">
                      <a16:colId xmlns:a16="http://schemas.microsoft.com/office/drawing/2014/main" val="20000"/>
                    </a:ext>
                  </a:extLst>
                </a:gridCol>
                <a:gridCol w="5777900">
                  <a:extLst>
                    <a:ext uri="{9D8B030D-6E8A-4147-A177-3AD203B41FA5}">
                      <a16:colId xmlns:a16="http://schemas.microsoft.com/office/drawing/2014/main" val="20001"/>
                    </a:ext>
                  </a:extLst>
                </a:gridCol>
                <a:gridCol w="1371350">
                  <a:extLst>
                    <a:ext uri="{9D8B030D-6E8A-4147-A177-3AD203B41FA5}">
                      <a16:colId xmlns:a16="http://schemas.microsoft.com/office/drawing/2014/main" val="20002"/>
                    </a:ext>
                  </a:extLst>
                </a:gridCol>
                <a:gridCol w="1353550">
                  <a:extLst>
                    <a:ext uri="{9D8B030D-6E8A-4147-A177-3AD203B41FA5}">
                      <a16:colId xmlns:a16="http://schemas.microsoft.com/office/drawing/2014/main" val="20003"/>
                    </a:ext>
                  </a:extLst>
                </a:gridCol>
                <a:gridCol w="1211075">
                  <a:extLst>
                    <a:ext uri="{9D8B030D-6E8A-4147-A177-3AD203B41FA5}">
                      <a16:colId xmlns:a16="http://schemas.microsoft.com/office/drawing/2014/main" val="20004"/>
                    </a:ext>
                  </a:extLst>
                </a:gridCol>
                <a:gridCol w="1050775">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r>
                        <a:rPr lang="en-GB" sz="1200" b="1">
                          <a:solidFill>
                            <a:schemeClr val="lt1"/>
                          </a:solidFill>
                        </a:rPr>
                        <a:t>CPMS ID</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b="1">
                          <a:solidFill>
                            <a:schemeClr val="lt1"/>
                          </a:solidFill>
                        </a:rPr>
                        <a:t>Short Title</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b="1">
                          <a:solidFill>
                            <a:schemeClr val="lt1"/>
                          </a:solidFill>
                        </a:rPr>
                        <a:t>Open</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b="1">
                          <a:solidFill>
                            <a:schemeClr val="lt1"/>
                          </a:solidFill>
                        </a:rPr>
                        <a:t>Close</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b="1">
                          <a:solidFill>
                            <a:schemeClr val="lt1"/>
                          </a:solidFill>
                        </a:rPr>
                        <a:t>Target Eng</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b="1">
                          <a:solidFill>
                            <a:schemeClr val="lt1"/>
                          </a:solidFill>
                        </a:rPr>
                        <a:t>Recruit Eng</a:t>
                      </a:r>
                      <a:endParaRPr sz="12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53671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INAVO122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21/02/2024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30/09/2026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54398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TROPION-Breast04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2900">
                <a:tc>
                  <a:txBody>
                    <a:bodyPr/>
                    <a:lstStyle/>
                    <a:p>
                      <a:pPr marL="0" lvl="0" indent="0" algn="l" rtl="0">
                        <a:spcBef>
                          <a:spcPts val="0"/>
                        </a:spcBef>
                        <a:spcAft>
                          <a:spcPts val="0"/>
                        </a:spcAft>
                        <a:buNone/>
                      </a:pPr>
                      <a:r>
                        <a:rPr lang="en-GB" sz="1200"/>
                        <a:t>57964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Real-World Patient-Reported Outcomes in ER+/HER2- aBC/mBC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27/12/2024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56957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CAPI 292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09/03/2025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l" rtl="0">
                        <a:spcBef>
                          <a:spcPts val="0"/>
                        </a:spcBef>
                        <a:spcAft>
                          <a:spcPts val="0"/>
                        </a:spcAft>
                        <a:buNone/>
                      </a:pPr>
                      <a:r>
                        <a:rPr lang="en-GB" sz="1200"/>
                        <a:t>37535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BR-003 Confirmatory Study Novilase Ablation Malignant Breast Tumours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12/12/2023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2900">
                <a:tc>
                  <a:txBody>
                    <a:bodyPr/>
                    <a:lstStyle/>
                    <a:p>
                      <a:pPr marL="0" lvl="0" indent="0" algn="l" rtl="0">
                        <a:spcBef>
                          <a:spcPts val="0"/>
                        </a:spcBef>
                        <a:spcAft>
                          <a:spcPts val="0"/>
                        </a:spcAft>
                        <a:buNone/>
                      </a:pPr>
                      <a:r>
                        <a:rPr lang="en-GB" sz="1200"/>
                        <a:t>56318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CANFit: home-based exercise programme for patients with cancer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04/12/2023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18/10/2024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200"/>
                        <a:t>56064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DESTINY BREAST - RESPOND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30/05/2024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sz="1200"/>
                        <a:t>58029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Predictive value of Leukocyte Immuno Test in breast cancer metastasis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01/05/2024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70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50746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21197 OBR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18/09/2024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t>54123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TROPION-05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13/04/2029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200"/>
                        <a:t>56106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CAMBRIA-2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09/11/2023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24/03/2027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a:txBody>
                    <a:bodyPr/>
                    <a:lstStyle/>
                    <a:p>
                      <a:pPr marL="0" lvl="0" indent="0" algn="l" rtl="0">
                        <a:spcBef>
                          <a:spcPts val="0"/>
                        </a:spcBef>
                        <a:spcAft>
                          <a:spcPts val="0"/>
                        </a:spcAft>
                        <a:buNone/>
                      </a:pPr>
                      <a:r>
                        <a:rPr lang="en-GB" sz="1200"/>
                        <a:t>52963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J2J-MC-JZLH / EMBER-4 / Imlunestrant for ER+, HER2- Early Breast Cancer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02/11/2023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03/11/2024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1200"/>
                        <a:t>51185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ARV471 MetBC w 1prior line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01/11/2023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16/07/2024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1200"/>
                        <a:t>54131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CELC-G-301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27/10/2023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18/12/2024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GB" sz="1200"/>
                        <a:t>53010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PEAR-MET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13/10/2023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28/06/2024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None/>
                      </a:pPr>
                      <a:r>
                        <a:rPr lang="en-GB" sz="1200"/>
                        <a:t>56035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ELEVATE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19/09/2023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17/05/2024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34" name="Google Shape;134;p15"/>
          <p:cNvSpPr txBox="1">
            <a:spLocks noGrp="1"/>
          </p:cNvSpPr>
          <p:nvPr>
            <p:ph type="title"/>
          </p:nvPr>
        </p:nvSpPr>
        <p:spPr>
          <a:xfrm>
            <a:off x="838200" y="32376"/>
            <a:ext cx="10515600" cy="466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Studies opened in last 6 months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703550" y="71298"/>
            <a:ext cx="10515600" cy="67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Studies in set-up in SWAG region</a:t>
            </a:r>
            <a:endParaRPr>
              <a:latin typeface="Lato"/>
              <a:ea typeface="Lato"/>
              <a:cs typeface="Lato"/>
              <a:sym typeface="Lato"/>
            </a:endParaRPr>
          </a:p>
        </p:txBody>
      </p:sp>
      <p:grpSp>
        <p:nvGrpSpPr>
          <p:cNvPr id="141" name="Google Shape;141;p16"/>
          <p:cNvGrpSpPr/>
          <p:nvPr/>
        </p:nvGrpSpPr>
        <p:grpSpPr>
          <a:xfrm>
            <a:off x="10558657" y="9"/>
            <a:ext cx="1633333" cy="1638905"/>
            <a:chOff x="6437745" y="332507"/>
            <a:chExt cx="2115442" cy="2122659"/>
          </a:xfrm>
        </p:grpSpPr>
        <p:sp>
          <p:nvSpPr>
            <p:cNvPr id="142" name="Google Shape;142;p16"/>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3" name="Google Shape;143;p16"/>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 name="Google Shape;144;p16"/>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5" name="Google Shape;145;p16"/>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6" name="Google Shape;146;p16"/>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7" name="Google Shape;147;p16"/>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 name="Google Shape;148;p16"/>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9" name="Google Shape;149;p16"/>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0" name="Google Shape;150;p16"/>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1" name="Google Shape;151;p16"/>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2" name="Google Shape;152;p16"/>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3" name="Google Shape;153;p16"/>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4" name="Google Shape;154;p16"/>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 name="Google Shape;155;p16"/>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 name="Google Shape;156;p16"/>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aphicFrame>
        <p:nvGraphicFramePr>
          <p:cNvPr id="157" name="Google Shape;157;p16"/>
          <p:cNvGraphicFramePr/>
          <p:nvPr/>
        </p:nvGraphicFramePr>
        <p:xfrm>
          <a:off x="96613" y="874975"/>
          <a:ext cx="11998775" cy="5818280"/>
        </p:xfrm>
        <a:graphic>
          <a:graphicData uri="http://schemas.openxmlformats.org/drawingml/2006/table">
            <a:tbl>
              <a:tblPr>
                <a:noFill/>
                <a:tableStyleId>{DC65E210-A76E-49E1-8CF5-AB7AC6A1AD86}</a:tableStyleId>
              </a:tblPr>
              <a:tblGrid>
                <a:gridCol w="703500">
                  <a:extLst>
                    <a:ext uri="{9D8B030D-6E8A-4147-A177-3AD203B41FA5}">
                      <a16:colId xmlns:a16="http://schemas.microsoft.com/office/drawing/2014/main" val="20000"/>
                    </a:ext>
                  </a:extLst>
                </a:gridCol>
                <a:gridCol w="1082375">
                  <a:extLst>
                    <a:ext uri="{9D8B030D-6E8A-4147-A177-3AD203B41FA5}">
                      <a16:colId xmlns:a16="http://schemas.microsoft.com/office/drawing/2014/main" val="20001"/>
                    </a:ext>
                  </a:extLst>
                </a:gridCol>
                <a:gridCol w="2727425">
                  <a:extLst>
                    <a:ext uri="{9D8B030D-6E8A-4147-A177-3AD203B41FA5}">
                      <a16:colId xmlns:a16="http://schemas.microsoft.com/office/drawing/2014/main" val="20002"/>
                    </a:ext>
                  </a:extLst>
                </a:gridCol>
                <a:gridCol w="631500">
                  <a:extLst>
                    <a:ext uri="{9D8B030D-6E8A-4147-A177-3AD203B41FA5}">
                      <a16:colId xmlns:a16="http://schemas.microsoft.com/office/drawing/2014/main" val="20003"/>
                    </a:ext>
                  </a:extLst>
                </a:gridCol>
                <a:gridCol w="1000800">
                  <a:extLst>
                    <a:ext uri="{9D8B030D-6E8A-4147-A177-3AD203B41FA5}">
                      <a16:colId xmlns:a16="http://schemas.microsoft.com/office/drawing/2014/main" val="20004"/>
                    </a:ext>
                  </a:extLst>
                </a:gridCol>
                <a:gridCol w="975225">
                  <a:extLst>
                    <a:ext uri="{9D8B030D-6E8A-4147-A177-3AD203B41FA5}">
                      <a16:colId xmlns:a16="http://schemas.microsoft.com/office/drawing/2014/main" val="20005"/>
                    </a:ext>
                  </a:extLst>
                </a:gridCol>
                <a:gridCol w="688875">
                  <a:extLst>
                    <a:ext uri="{9D8B030D-6E8A-4147-A177-3AD203B41FA5}">
                      <a16:colId xmlns:a16="http://schemas.microsoft.com/office/drawing/2014/main" val="20006"/>
                    </a:ext>
                  </a:extLst>
                </a:gridCol>
                <a:gridCol w="2767125">
                  <a:extLst>
                    <a:ext uri="{9D8B030D-6E8A-4147-A177-3AD203B41FA5}">
                      <a16:colId xmlns:a16="http://schemas.microsoft.com/office/drawing/2014/main" val="20007"/>
                    </a:ext>
                  </a:extLst>
                </a:gridCol>
                <a:gridCol w="1421950">
                  <a:extLst>
                    <a:ext uri="{9D8B030D-6E8A-4147-A177-3AD203B41FA5}">
                      <a16:colId xmlns:a16="http://schemas.microsoft.com/office/drawing/2014/main" val="20008"/>
                    </a:ext>
                  </a:extLst>
                </a:gridCol>
              </a:tblGrid>
              <a:tr h="579050">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Comm Study</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Phase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Planned Opening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Planned Closure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000">
                          <a:solidFill>
                            <a:schemeClr val="lt1"/>
                          </a:solidFill>
                        </a:rPr>
                        <a:t>Sample Size Eng</a:t>
                      </a:r>
                      <a:endParaRPr sz="10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Sponsor</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200">
                          <a:solidFill>
                            <a:schemeClr val="lt1"/>
                          </a:solidFill>
                        </a:rPr>
                        <a:t>CI</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80125">
                <a:tc>
                  <a:txBody>
                    <a:bodyPr/>
                    <a:lstStyle/>
                    <a:p>
                      <a:pPr marL="0" lvl="0" indent="0" algn="l" rtl="0">
                        <a:spcBef>
                          <a:spcPts val="0"/>
                        </a:spcBef>
                        <a:spcAft>
                          <a:spcPts val="0"/>
                        </a:spcAft>
                        <a:buNone/>
                      </a:pPr>
                      <a:r>
                        <a:rPr lang="en-GB" sz="1200"/>
                        <a:t>60662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Intention CDKi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15/08/2025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UH SOUTHAMPTON NHS FT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Ellen Copson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56750">
                <a:tc>
                  <a:txBody>
                    <a:bodyPr/>
                    <a:lstStyle/>
                    <a:p>
                      <a:pPr marL="0" lvl="0" indent="0" algn="l" rtl="0">
                        <a:spcBef>
                          <a:spcPts val="0"/>
                        </a:spcBef>
                        <a:spcAft>
                          <a:spcPts val="0"/>
                        </a:spcAft>
                        <a:buNone/>
                      </a:pPr>
                      <a:r>
                        <a:rPr lang="en-GB" sz="1200"/>
                        <a:t>60451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MK2870-012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24/05/2024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25/10/2027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MERCK SHARP &amp; DOHME CORP.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56750">
                <a:tc>
                  <a:txBody>
                    <a:bodyPr/>
                    <a:lstStyle/>
                    <a:p>
                      <a:pPr marL="0" lvl="0" indent="0" algn="l" rtl="0">
                        <a:spcBef>
                          <a:spcPts val="0"/>
                        </a:spcBef>
                        <a:spcAft>
                          <a:spcPts val="0"/>
                        </a:spcAft>
                        <a:buNone/>
                      </a:pPr>
                      <a:r>
                        <a:rPr lang="en-GB" sz="1200"/>
                        <a:t>59828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FAST MRI: DYAMOND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NORTH BRISTOL NHS TRUST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Dr Lyn I Jones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56750">
                <a:tc>
                  <a:txBody>
                    <a:bodyPr/>
                    <a:lstStyle/>
                    <a:p>
                      <a:pPr marL="0" lvl="0" indent="0" algn="l" rtl="0">
                        <a:spcBef>
                          <a:spcPts val="0"/>
                        </a:spcBef>
                        <a:spcAft>
                          <a:spcPts val="0"/>
                        </a:spcAft>
                        <a:buNone/>
                      </a:pPr>
                      <a:r>
                        <a:rPr lang="en-GB" sz="1200"/>
                        <a:t>59329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Digistain Study in Solid Tumours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25/03/2024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Digistain Limited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1225">
                <a:tc>
                  <a:txBody>
                    <a:bodyPr/>
                    <a:lstStyle/>
                    <a:p>
                      <a:pPr marL="0" lvl="0" indent="0" algn="l" rtl="0">
                        <a:spcBef>
                          <a:spcPts val="0"/>
                        </a:spcBef>
                        <a:spcAft>
                          <a:spcPts val="0"/>
                        </a:spcAft>
                        <a:buNone/>
                      </a:pPr>
                      <a:r>
                        <a:rPr lang="en-GB" sz="1200"/>
                        <a:t>58079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3-Pillars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University of Liverpool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Dr Carlo Palmieri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56750">
                <a:tc>
                  <a:txBody>
                    <a:bodyPr/>
                    <a:lstStyle/>
                    <a:p>
                      <a:pPr marL="0" lvl="0" indent="0" algn="l" rtl="0">
                        <a:spcBef>
                          <a:spcPts val="0"/>
                        </a:spcBef>
                        <a:spcAft>
                          <a:spcPts val="0"/>
                        </a:spcAft>
                        <a:buNone/>
                      </a:pPr>
                      <a:r>
                        <a:rPr lang="en-GB" sz="1200"/>
                        <a:t>58021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ROSETA Optimisation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29/02/2024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University of Leeds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Dr Sam Smith</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56750">
                <a:tc>
                  <a:txBody>
                    <a:bodyPr/>
                    <a:lstStyle/>
                    <a:p>
                      <a:pPr marL="0" lvl="0" indent="0" algn="l" rtl="0">
                        <a:spcBef>
                          <a:spcPts val="0"/>
                        </a:spcBef>
                        <a:spcAft>
                          <a:spcPts val="0"/>
                        </a:spcAft>
                        <a:buNone/>
                      </a:pPr>
                      <a:r>
                        <a:rPr lang="en-GB" sz="1200"/>
                        <a:t>57385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SWEET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Newcastle upon Tyne H NHS FT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Dr Linda Sharp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56750">
                <a:tc>
                  <a:txBody>
                    <a:bodyPr/>
                    <a:lstStyle/>
                    <a:p>
                      <a:pPr marL="0" lvl="0" indent="0" algn="l" rtl="0">
                        <a:spcBef>
                          <a:spcPts val="0"/>
                        </a:spcBef>
                        <a:spcAft>
                          <a:spcPts val="0"/>
                        </a:spcAft>
                        <a:buNone/>
                      </a:pPr>
                      <a:r>
                        <a:rPr lang="en-GB" sz="1200"/>
                        <a:t>56795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BLUSH</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IV</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30/04/2024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900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University College London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Melanie Davies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56750">
                <a:tc>
                  <a:txBody>
                    <a:bodyPr/>
                    <a:lstStyle/>
                    <a:p>
                      <a:pPr marL="0" lvl="0" indent="0" algn="l" rtl="0">
                        <a:spcBef>
                          <a:spcPts val="0"/>
                        </a:spcBef>
                        <a:spcAft>
                          <a:spcPts val="0"/>
                        </a:spcAft>
                        <a:buNone/>
                      </a:pPr>
                      <a:r>
                        <a:rPr lang="en-GB" sz="1200"/>
                        <a:t>56397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BC-CDK4-Ph3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03/06/2025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Pfizer Inc.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56750">
                <a:tc>
                  <a:txBody>
                    <a:bodyPr/>
                    <a:lstStyle/>
                    <a:p>
                      <a:pPr marL="0" lvl="0" indent="0" algn="l" rtl="0">
                        <a:spcBef>
                          <a:spcPts val="0"/>
                        </a:spcBef>
                        <a:spcAft>
                          <a:spcPts val="0"/>
                        </a:spcAft>
                        <a:buNone/>
                      </a:pPr>
                      <a:r>
                        <a:rPr lang="en-GB" sz="1200"/>
                        <a:t>55892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advanced or metastatic breast cancer </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01/03/2024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Olema Pharmaceuticals, Inc.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83100">
                <a:tc>
                  <a:txBody>
                    <a:bodyPr/>
                    <a:lstStyle/>
                    <a:p>
                      <a:pPr marL="0" lvl="0" indent="0" algn="l" rtl="0">
                        <a:spcBef>
                          <a:spcPts val="0"/>
                        </a:spcBef>
                        <a:spcAft>
                          <a:spcPts val="0"/>
                        </a:spcAft>
                        <a:buNone/>
                      </a:pPr>
                      <a:r>
                        <a:rPr lang="en-GB" sz="1200"/>
                        <a:t>55251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MiRaDor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14/07/2025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Medica Scientia Innovation Research </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56750">
                <a:tc>
                  <a:txBody>
                    <a:bodyPr/>
                    <a:lstStyle/>
                    <a:p>
                      <a:pPr marL="0" lvl="0" indent="0" algn="l" rtl="0">
                        <a:spcBef>
                          <a:spcPts val="0"/>
                        </a:spcBef>
                        <a:spcAft>
                          <a:spcPts val="0"/>
                        </a:spcAft>
                        <a:buNone/>
                      </a:pPr>
                      <a:r>
                        <a:rPr lang="en-GB" sz="1200"/>
                        <a:t>54958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Commercial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PYX-106-101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01/10/2024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19/08/2025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Pyxis Oncology Inc.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56750">
                <a:tc>
                  <a:txBody>
                    <a:bodyPr/>
                    <a:lstStyle/>
                    <a:p>
                      <a:pPr marL="0" lvl="0" indent="0" algn="l" rtl="0">
                        <a:spcBef>
                          <a:spcPts val="0"/>
                        </a:spcBef>
                        <a:spcAft>
                          <a:spcPts val="0"/>
                        </a:spcAft>
                        <a:buNone/>
                      </a:pPr>
                      <a:r>
                        <a:rPr lang="en-GB" sz="1200"/>
                        <a:t>54260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LION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26/02/2024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89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Christie Nhs Foundation Trust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Anne Armstrong</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452975">
                <a:tc>
                  <a:txBody>
                    <a:bodyPr/>
                    <a:lstStyle/>
                    <a:p>
                      <a:pPr marL="0" lvl="0" indent="0" algn="l" rtl="0">
                        <a:spcBef>
                          <a:spcPts val="0"/>
                        </a:spcBef>
                        <a:spcAft>
                          <a:spcPts val="0"/>
                        </a:spcAft>
                        <a:buNone/>
                      </a:pPr>
                      <a:r>
                        <a:rPr lang="en-GB" sz="1200"/>
                        <a:t>40689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Non-Com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IMpALA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II</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31/10/2024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The Christie Nhs Foundation Trust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Anne Armstrong</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body" idx="1"/>
          </p:nvPr>
        </p:nvSpPr>
        <p:spPr>
          <a:xfrm>
            <a:off x="3586350" y="866875"/>
            <a:ext cx="8166600" cy="198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a:solidFill>
                  <a:schemeClr val="dk1"/>
                </a:solidFill>
              </a:rPr>
              <a:t>FAST MRI </a:t>
            </a:r>
            <a:endParaRPr>
              <a:solidFill>
                <a:schemeClr val="dk1"/>
              </a:solidFill>
            </a:endParaRPr>
          </a:p>
          <a:p>
            <a:pPr marL="0" lvl="0" indent="0" algn="l" rtl="0">
              <a:spcBef>
                <a:spcPts val="1000"/>
              </a:spcBef>
              <a:spcAft>
                <a:spcPts val="0"/>
              </a:spcAft>
              <a:buNone/>
            </a:pPr>
            <a:r>
              <a:rPr lang="en-GB">
                <a:solidFill>
                  <a:schemeClr val="dk1"/>
                </a:solidFill>
              </a:rPr>
              <a:t>- an abbreviated form of MRI </a:t>
            </a:r>
            <a:endParaRPr>
              <a:solidFill>
                <a:schemeClr val="dk1"/>
              </a:solidFill>
            </a:endParaRPr>
          </a:p>
          <a:p>
            <a:pPr marL="0" lvl="0" indent="0" algn="l" rtl="0">
              <a:spcBef>
                <a:spcPts val="1000"/>
              </a:spcBef>
              <a:spcAft>
                <a:spcPts val="0"/>
              </a:spcAft>
              <a:buNone/>
            </a:pPr>
            <a:r>
              <a:rPr lang="en-GB">
                <a:solidFill>
                  <a:schemeClr val="dk1"/>
                </a:solidFill>
              </a:rPr>
              <a:t>- can identify aggressive cancers irrespective of breast density – a trait found more commonly in younger women.</a:t>
            </a:r>
            <a:endParaRPr>
              <a:solidFill>
                <a:schemeClr val="dk1"/>
              </a:solidFill>
            </a:endParaRPr>
          </a:p>
          <a:p>
            <a:pPr marL="0" lvl="0" indent="0" algn="l" rtl="0">
              <a:spcBef>
                <a:spcPts val="1000"/>
              </a:spcBef>
              <a:spcAft>
                <a:spcPts val="0"/>
              </a:spcAft>
              <a:buNone/>
            </a:pPr>
            <a:r>
              <a:rPr lang="en-GB">
                <a:solidFill>
                  <a:schemeClr val="dk1"/>
                </a:solidFill>
              </a:rPr>
              <a:t> </a:t>
            </a:r>
            <a:endParaRPr>
              <a:solidFill>
                <a:schemeClr val="dk1"/>
              </a:solidFill>
            </a:endParaRPr>
          </a:p>
        </p:txBody>
      </p:sp>
      <p:pic>
        <p:nvPicPr>
          <p:cNvPr id="164" name="Google Shape;164;p17"/>
          <p:cNvPicPr preferRelativeResize="0"/>
          <p:nvPr/>
        </p:nvPicPr>
        <p:blipFill>
          <a:blip r:embed="rId3">
            <a:alphaModFix/>
          </a:blip>
          <a:stretch>
            <a:fillRect/>
          </a:stretch>
        </p:blipFill>
        <p:spPr>
          <a:xfrm>
            <a:off x="211238" y="917125"/>
            <a:ext cx="3324225" cy="1981200"/>
          </a:xfrm>
          <a:prstGeom prst="rect">
            <a:avLst/>
          </a:prstGeom>
          <a:noFill/>
          <a:ln>
            <a:noFill/>
          </a:ln>
        </p:spPr>
      </p:pic>
      <p:pic>
        <p:nvPicPr>
          <p:cNvPr id="165" name="Google Shape;165;p17"/>
          <p:cNvPicPr preferRelativeResize="0"/>
          <p:nvPr/>
        </p:nvPicPr>
        <p:blipFill>
          <a:blip r:embed="rId4">
            <a:alphaModFix/>
          </a:blip>
          <a:stretch>
            <a:fillRect/>
          </a:stretch>
        </p:blipFill>
        <p:spPr>
          <a:xfrm>
            <a:off x="528850" y="194940"/>
            <a:ext cx="9839325" cy="600075"/>
          </a:xfrm>
          <a:prstGeom prst="rect">
            <a:avLst/>
          </a:prstGeom>
          <a:noFill/>
          <a:ln>
            <a:noFill/>
          </a:ln>
        </p:spPr>
      </p:pic>
      <p:sp>
        <p:nvSpPr>
          <p:cNvPr id="166" name="Google Shape;166;p17"/>
          <p:cNvSpPr txBox="1"/>
          <p:nvPr/>
        </p:nvSpPr>
        <p:spPr>
          <a:xfrm>
            <a:off x="211250" y="2848075"/>
            <a:ext cx="112866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t>DYAMOND (Diagnostic Yield study for Average MammOgraphic screeNing Density): A multicentre study offering women a FAST MRI scan in addition to their screening mammogram, to see if FAST MRI can find cancers missed by mammography</a:t>
            </a:r>
            <a:endParaRPr sz="1800" b="1"/>
          </a:p>
          <a:p>
            <a:pPr marL="0" lvl="0" indent="0" algn="l" rtl="0">
              <a:spcBef>
                <a:spcPts val="0"/>
              </a:spcBef>
              <a:spcAft>
                <a:spcPts val="0"/>
              </a:spcAft>
              <a:buNone/>
            </a:pPr>
            <a:endParaRPr/>
          </a:p>
          <a:p>
            <a:pPr marL="0" lvl="0" indent="0" algn="l" rtl="0">
              <a:spcBef>
                <a:spcPts val="0"/>
              </a:spcBef>
              <a:spcAft>
                <a:spcPts val="0"/>
              </a:spcAft>
              <a:buNone/>
            </a:pPr>
            <a:r>
              <a:rPr lang="en-GB" sz="1600"/>
              <a:t>Aim:  To see if FAST MRI, a new imaging test, can detect cancers that have been missed by mammograms for women with average breast density at their first screening mammogram (age 50-52).</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GB" sz="1600">
                <a:solidFill>
                  <a:srgbClr val="231F20"/>
                </a:solidFill>
                <a:highlight>
                  <a:srgbClr val="FFFFFF"/>
                </a:highlight>
              </a:rPr>
              <a:t>Inviting women with breast density in category B and a normal mammogram result to have a FAST MRI scan. 1,000 women will be scanned at 4 NHS sites</a:t>
            </a:r>
            <a:endParaRPr sz="2000"/>
          </a:p>
        </p:txBody>
      </p:sp>
      <p:sp>
        <p:nvSpPr>
          <p:cNvPr id="167" name="Google Shape;167;p17"/>
          <p:cNvSpPr txBox="1"/>
          <p:nvPr/>
        </p:nvSpPr>
        <p:spPr>
          <a:xfrm>
            <a:off x="315425" y="5382625"/>
            <a:ext cx="3000000" cy="73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rgbClr val="231F20"/>
                </a:solidFill>
                <a:highlight>
                  <a:srgbClr val="FFFFFF"/>
                </a:highlight>
              </a:rPr>
              <a:t>Chief Investigator: Dr Lyn Jones</a:t>
            </a:r>
            <a:endParaRPr sz="1300">
              <a:solidFill>
                <a:srgbClr val="231F20"/>
              </a:solidFill>
              <a:highlight>
                <a:srgbClr val="FFFFFF"/>
              </a:highlight>
            </a:endParaRPr>
          </a:p>
          <a:p>
            <a:pPr marL="0" lvl="0" indent="0" algn="l" rtl="0">
              <a:lnSpc>
                <a:spcPct val="115000"/>
              </a:lnSpc>
              <a:spcBef>
                <a:spcPts val="900"/>
              </a:spcBef>
              <a:spcAft>
                <a:spcPts val="900"/>
              </a:spcAft>
              <a:buNone/>
            </a:pPr>
            <a:r>
              <a:rPr lang="en-GB" sz="1300">
                <a:solidFill>
                  <a:srgbClr val="231F20"/>
                </a:solidFill>
                <a:highlight>
                  <a:srgbClr val="FFFFFF"/>
                </a:highlight>
              </a:rPr>
              <a:t>Co-Lead: Dr Rebecca Geach</a:t>
            </a:r>
            <a:endParaRPr sz="1300">
              <a:solidFill>
                <a:srgbClr val="231F20"/>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18"/>
          <p:cNvPicPr preferRelativeResize="0"/>
          <p:nvPr/>
        </p:nvPicPr>
        <p:blipFill>
          <a:blip r:embed="rId3">
            <a:alphaModFix/>
          </a:blip>
          <a:stretch>
            <a:fillRect/>
          </a:stretch>
        </p:blipFill>
        <p:spPr>
          <a:xfrm rot="10800000" flipH="1">
            <a:off x="0" y="2"/>
            <a:ext cx="1657524" cy="1671398"/>
          </a:xfrm>
          <a:prstGeom prst="rect">
            <a:avLst/>
          </a:prstGeom>
          <a:noFill/>
          <a:ln>
            <a:noFill/>
          </a:ln>
        </p:spPr>
      </p:pic>
      <p:sp>
        <p:nvSpPr>
          <p:cNvPr id="174" name="Google Shape;174;p18"/>
          <p:cNvSpPr txBox="1"/>
          <p:nvPr/>
        </p:nvSpPr>
        <p:spPr>
          <a:xfrm>
            <a:off x="1470150" y="1527950"/>
            <a:ext cx="2497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latin typeface="Lato"/>
                <a:ea typeface="Lato"/>
                <a:cs typeface="Lato"/>
                <a:sym typeface="Lato"/>
              </a:rPr>
              <a:t>SWAG regional results</a:t>
            </a:r>
            <a:endParaRPr sz="1700">
              <a:latin typeface="Lato"/>
              <a:ea typeface="Lato"/>
              <a:cs typeface="Lato"/>
              <a:sym typeface="Lato"/>
            </a:endParaRPr>
          </a:p>
        </p:txBody>
      </p:sp>
      <p:pic>
        <p:nvPicPr>
          <p:cNvPr id="175" name="Google Shape;175;p18"/>
          <p:cNvPicPr preferRelativeResize="0"/>
          <p:nvPr/>
        </p:nvPicPr>
        <p:blipFill>
          <a:blip r:embed="rId4">
            <a:alphaModFix/>
          </a:blip>
          <a:stretch>
            <a:fillRect/>
          </a:stretch>
        </p:blipFill>
        <p:spPr>
          <a:xfrm>
            <a:off x="1073377" y="3574950"/>
            <a:ext cx="7735136" cy="2330250"/>
          </a:xfrm>
          <a:prstGeom prst="rect">
            <a:avLst/>
          </a:prstGeom>
          <a:noFill/>
          <a:ln>
            <a:noFill/>
          </a:ln>
        </p:spPr>
      </p:pic>
      <p:pic>
        <p:nvPicPr>
          <p:cNvPr id="176" name="Google Shape;176;p18"/>
          <p:cNvPicPr preferRelativeResize="0"/>
          <p:nvPr/>
        </p:nvPicPr>
        <p:blipFill>
          <a:blip r:embed="rId5">
            <a:alphaModFix/>
          </a:blip>
          <a:stretch>
            <a:fillRect/>
          </a:stretch>
        </p:blipFill>
        <p:spPr>
          <a:xfrm>
            <a:off x="5119675" y="1362075"/>
            <a:ext cx="6867525" cy="2066925"/>
          </a:xfrm>
          <a:prstGeom prst="rect">
            <a:avLst/>
          </a:prstGeom>
          <a:noFill/>
          <a:ln>
            <a:noFill/>
          </a:ln>
        </p:spPr>
      </p:pic>
      <p:sp>
        <p:nvSpPr>
          <p:cNvPr id="177" name="Google Shape;177;p18"/>
          <p:cNvSpPr/>
          <p:nvPr/>
        </p:nvSpPr>
        <p:spPr>
          <a:xfrm>
            <a:off x="5119675" y="2319625"/>
            <a:ext cx="67953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18"/>
          <p:cNvSpPr/>
          <p:nvPr/>
        </p:nvSpPr>
        <p:spPr>
          <a:xfrm>
            <a:off x="1032750" y="5091400"/>
            <a:ext cx="3183600" cy="3828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9" name="Google Shape;179;p18"/>
          <p:cNvPicPr preferRelativeResize="0"/>
          <p:nvPr/>
        </p:nvPicPr>
        <p:blipFill>
          <a:blip r:embed="rId6">
            <a:alphaModFix/>
          </a:blip>
          <a:stretch>
            <a:fillRect/>
          </a:stretch>
        </p:blipFill>
        <p:spPr>
          <a:xfrm>
            <a:off x="694200" y="2101179"/>
            <a:ext cx="3858029" cy="800725"/>
          </a:xfrm>
          <a:prstGeom prst="rect">
            <a:avLst/>
          </a:prstGeom>
          <a:noFill/>
          <a:ln>
            <a:noFill/>
          </a:ln>
        </p:spPr>
      </p:pic>
      <p:sp>
        <p:nvSpPr>
          <p:cNvPr id="180" name="Google Shape;180;p18"/>
          <p:cNvSpPr txBox="1"/>
          <p:nvPr/>
        </p:nvSpPr>
        <p:spPr>
          <a:xfrm>
            <a:off x="453850" y="31747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7"/>
              </a:rPr>
              <a:t>SWAG region results PDF</a:t>
            </a:r>
            <a:endParaRPr/>
          </a:p>
        </p:txBody>
      </p:sp>
      <p:sp>
        <p:nvSpPr>
          <p:cNvPr id="181" name="Google Shape;181;p18"/>
          <p:cNvSpPr txBox="1">
            <a:spLocks noGrp="1"/>
          </p:cNvSpPr>
          <p:nvPr>
            <p:ph type="title"/>
          </p:nvPr>
        </p:nvSpPr>
        <p:spPr>
          <a:xfrm>
            <a:off x="878550" y="1432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Cancer PES survey results 2022 - Q58 research</a:t>
            </a:r>
            <a:endParaRPr>
              <a:latin typeface="Lato"/>
              <a:ea typeface="Lato"/>
              <a:cs typeface="Lato"/>
              <a:sym typeface="Lato"/>
            </a:endParaRPr>
          </a:p>
        </p:txBody>
      </p:sp>
      <p:sp>
        <p:nvSpPr>
          <p:cNvPr id="182" name="Google Shape;182;p18"/>
          <p:cNvSpPr/>
          <p:nvPr/>
        </p:nvSpPr>
        <p:spPr>
          <a:xfrm>
            <a:off x="4552225" y="3994325"/>
            <a:ext cx="272400" cy="1986900"/>
          </a:xfrm>
          <a:prstGeom prst="ellipse">
            <a:avLst/>
          </a:prstGeom>
          <a:noFill/>
          <a:ln w="952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Google Shape;188;p19"/>
          <p:cNvPicPr preferRelativeResize="0"/>
          <p:nvPr/>
        </p:nvPicPr>
        <p:blipFill>
          <a:blip r:embed="rId3">
            <a:alphaModFix/>
          </a:blip>
          <a:stretch>
            <a:fillRect/>
          </a:stretch>
        </p:blipFill>
        <p:spPr>
          <a:xfrm>
            <a:off x="1437325" y="0"/>
            <a:ext cx="9010988" cy="6617801"/>
          </a:xfrm>
          <a:prstGeom prst="rect">
            <a:avLst/>
          </a:prstGeom>
          <a:noFill/>
          <a:ln>
            <a:noFill/>
          </a:ln>
        </p:spPr>
      </p:pic>
      <p:sp>
        <p:nvSpPr>
          <p:cNvPr id="189" name="Google Shape;189;p19"/>
          <p:cNvSpPr txBox="1"/>
          <p:nvPr/>
        </p:nvSpPr>
        <p:spPr>
          <a:xfrm>
            <a:off x="4982900" y="818400"/>
            <a:ext cx="4029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u="sng">
                <a:solidFill>
                  <a:schemeClr val="hlink"/>
                </a:solidFill>
                <a:hlinkClick r:id="rId4"/>
              </a:rPr>
              <a:t>https://bepartofresearch.nihr.ac.uk/</a:t>
            </a:r>
            <a:endParaRPr sz="1800" b="1"/>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1934</Words>
  <Application>Microsoft Office PowerPoint</Application>
  <PresentationFormat>Widescreen</PresentationFormat>
  <Paragraphs>404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Calibri</vt:lpstr>
      <vt:lpstr>Custom Design</vt:lpstr>
      <vt:lpstr>PowerPoint Presentation</vt:lpstr>
      <vt:lpstr>National Upper GI Cancer Research Recruitment</vt:lpstr>
      <vt:lpstr>PowerPoint Presentation</vt:lpstr>
      <vt:lpstr>Open studies</vt:lpstr>
      <vt:lpstr>Studies opened in last 6 months</vt:lpstr>
      <vt:lpstr>Studies in set-up in SWAG region</vt:lpstr>
      <vt:lpstr>PowerPoint Presentation</vt:lpstr>
      <vt:lpstr>Cancer PES survey results 2022 - Q58 research</vt:lpstr>
      <vt:lpstr>PowerPoint Presentation</vt:lpstr>
      <vt:lpstr>Resources and materials</vt:lpstr>
      <vt:lpstr>PowerPoint Presentation</vt:lpstr>
      <vt:lpstr>What was positive about your research experience?</vt:lpstr>
      <vt:lpstr>What would have made your research experience better?</vt:lpstr>
      <vt:lpstr>Next steps</vt:lpstr>
      <vt:lpstr>Associate PI Scheme</vt:lpstr>
      <vt:lpstr>Principal Investigator Pipeline Programme (PIPP)</vt:lpstr>
      <vt:lpstr>Clinical Research Network Transition to Research Delivery Network</vt:lpstr>
      <vt:lpstr>PowerPoint Presentation</vt:lpstr>
      <vt:lpstr>PowerPoint Presentation</vt:lpstr>
      <vt:lpstr>DETERMINE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Dunderdale, Helen</dc:creator>
  <cp:lastModifiedBy>Helen Dunderdale</cp:lastModifiedBy>
  <cp:revision>2</cp:revision>
  <dcterms:modified xsi:type="dcterms:W3CDTF">2024-03-15T10:36:36Z</dcterms:modified>
</cp:coreProperties>
</file>