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AC9B"/>
    <a:srgbClr val="9CC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E20FFF-74D6-0D8A-26A9-CDF2112BFC61}" v="323" dt="2024-03-01T10:54:47.148"/>
    <p1510:client id="{FA35B921-1288-A061-DEBE-CDBB5660B734}" v="580" dt="2024-03-01T10:36:21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AB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black background&#10;&#10;Description automatically generated">
            <a:extLst>
              <a:ext uri="{FF2B5EF4-FFF2-40B4-BE49-F238E27FC236}">
                <a16:creationId xmlns:a16="http://schemas.microsoft.com/office/drawing/2014/main" id="{1639AC40-38F7-15BD-6FBE-371C5223E3F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1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447" y="0"/>
            <a:ext cx="12173102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379122B-FBB0-6AD5-E916-5D4865D269AB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>
                <a:solidFill>
                  <a:schemeClr val="bg1"/>
                </a:solidFill>
                <a:latin typeface="Calibri Light"/>
                <a:ea typeface="Calibri"/>
                <a:cs typeface="Calibri"/>
              </a:rPr>
              <a:t>Neuroendocrine Cancer</a:t>
            </a:r>
            <a:br>
              <a:rPr lang="en-GB" sz="6600">
                <a:solidFill>
                  <a:schemeClr val="bg1"/>
                </a:solidFill>
                <a:latin typeface="Calibri Light"/>
              </a:rPr>
            </a:br>
            <a:r>
              <a:rPr lang="en-GB" sz="6600">
                <a:solidFill>
                  <a:schemeClr val="bg1"/>
                </a:solidFill>
                <a:latin typeface="Calibri Light"/>
                <a:ea typeface="Calibri"/>
                <a:cs typeface="Calibri"/>
              </a:rPr>
              <a:t>Ideal Cancer Pathway</a:t>
            </a:r>
            <a:endParaRPr lang="en-US" sz="6600">
              <a:solidFill>
                <a:schemeClr val="bg1"/>
              </a:solidFill>
              <a:latin typeface="Calibri Light"/>
              <a:ea typeface="Calibri"/>
              <a:cs typeface="Calibri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CEB00C30-748E-B1C7-1AB6-B1B0EC0BE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403" y="459164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Rachael </a:t>
            </a:r>
            <a:r>
              <a:rPr lang="en-GB" sz="3200" err="1">
                <a:solidFill>
                  <a:schemeClr val="bg1"/>
                </a:solidFill>
              </a:rPr>
              <a:t>Delderfield</a:t>
            </a:r>
            <a:endParaRPr lang="en-GB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2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FD948-8978-881F-7BC5-98DAA9031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latin typeface="Calibri Light"/>
                <a:cs typeface="Calibri Light"/>
              </a:rPr>
              <a:t>Day 0 Point of suspicion 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rgbClr val="9CCEC6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A diagram of a patient&amp;#39;s path&#10;&#10;Description automatically generated">
            <a:extLst>
              <a:ext uri="{FF2B5EF4-FFF2-40B4-BE49-F238E27FC236}">
                <a16:creationId xmlns:a16="http://schemas.microsoft.com/office/drawing/2014/main" id="{C14F79ED-D00A-B70C-6E71-EEB295199FD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r="106" b="2761"/>
          <a:stretch/>
        </p:blipFill>
        <p:spPr>
          <a:xfrm>
            <a:off x="694021" y="659147"/>
            <a:ext cx="7003031" cy="234968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EFE2CF-8434-3BF4-00FA-0B430FB67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0835" y="3426519"/>
            <a:ext cx="6382966" cy="27880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Calibri Light"/>
                <a:cs typeface="Calibri Light"/>
              </a:rPr>
              <a:t>What can we do about this?</a:t>
            </a:r>
          </a:p>
          <a:p>
            <a:r>
              <a:rPr lang="en-US">
                <a:latin typeface="Calibri Light"/>
                <a:cs typeface="Calibri Light"/>
              </a:rPr>
              <a:t>NSSP paused for now – from GP</a:t>
            </a:r>
          </a:p>
          <a:p>
            <a:r>
              <a:rPr lang="en-US">
                <a:latin typeface="Calibri Light"/>
                <a:cs typeface="Calibri Light"/>
              </a:rPr>
              <a:t>ED incidental findings</a:t>
            </a:r>
          </a:p>
          <a:p>
            <a:r>
              <a:rPr lang="en-US">
                <a:latin typeface="Calibri Light"/>
                <a:cs typeface="Calibri Light"/>
              </a:rPr>
              <a:t>Bowel screening program</a:t>
            </a:r>
            <a:endParaRPr lang="en-US">
              <a:latin typeface="Calibri Light"/>
              <a:ea typeface="Calibri Light"/>
              <a:cs typeface="Calibri Light"/>
            </a:endParaRPr>
          </a:p>
          <a:p>
            <a:pPr marL="0" indent="0">
              <a:buNone/>
            </a:pPr>
            <a:r>
              <a:rPr lang="en-US">
                <a:latin typeface="Calibri Light"/>
                <a:cs typeface="Calibri Light"/>
              </a:rPr>
              <a:t>Referral to </a:t>
            </a:r>
            <a:r>
              <a:rPr lang="en-US" err="1">
                <a:latin typeface="Calibri Light"/>
                <a:cs typeface="Calibri Light"/>
              </a:rPr>
              <a:t>tumour</a:t>
            </a:r>
            <a:r>
              <a:rPr lang="en-US">
                <a:latin typeface="Calibri Light"/>
                <a:cs typeface="Calibri Light"/>
              </a:rPr>
              <a:t> site specific team</a:t>
            </a:r>
          </a:p>
        </p:txBody>
      </p:sp>
    </p:spTree>
    <p:extLst>
      <p:ext uri="{BB962C8B-B14F-4D97-AF65-F5344CB8AC3E}">
        <p14:creationId xmlns:p14="http://schemas.microsoft.com/office/powerpoint/2010/main" val="385000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684E9C-683A-2FC1-5DA7-AA6BD120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latin typeface="Calibri Light"/>
                <a:cs typeface="Calibri Light"/>
              </a:rPr>
              <a:t>Day 28 Testing, diagnosis and grading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rgbClr val="9CCEC6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screenshot of a medical report&#10;&#10;Description automatically generated">
            <a:extLst>
              <a:ext uri="{FF2B5EF4-FFF2-40B4-BE49-F238E27FC236}">
                <a16:creationId xmlns:a16="http://schemas.microsoft.com/office/drawing/2014/main" id="{0472530D-B817-9773-758D-D4EE0D4E89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336" t="669" r="1904" b="3010"/>
          <a:stretch/>
        </p:blipFill>
        <p:spPr>
          <a:xfrm>
            <a:off x="524017" y="457102"/>
            <a:ext cx="7650854" cy="2522102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E755C1-D19A-5071-DFB6-68F21788F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2088" y="3125514"/>
            <a:ext cx="6382966" cy="263379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000">
                <a:latin typeface="Calibri Light"/>
                <a:cs typeface="Calibri Light"/>
              </a:rPr>
              <a:t>Requesting functioning bloods and urine 5hiaa at baseline – the results take 2 weeks to get back.</a:t>
            </a:r>
          </a:p>
          <a:p>
            <a:r>
              <a:rPr lang="en-US" sz="3000">
                <a:latin typeface="Calibri Light"/>
                <a:cs typeface="Calibri Light"/>
              </a:rPr>
              <a:t>Requesting functional scan</a:t>
            </a:r>
          </a:p>
          <a:p>
            <a:r>
              <a:rPr lang="en-US" sz="3000">
                <a:latin typeface="Calibri Light"/>
                <a:cs typeface="Calibri Light"/>
              </a:rPr>
              <a:t>Patients need to be informed about the diagnosis and why they need specific tests</a:t>
            </a:r>
          </a:p>
        </p:txBody>
      </p:sp>
    </p:spTree>
    <p:extLst>
      <p:ext uri="{BB962C8B-B14F-4D97-AF65-F5344CB8AC3E}">
        <p14:creationId xmlns:p14="http://schemas.microsoft.com/office/powerpoint/2010/main" val="2972971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98D5CA-78B2-118F-24D5-6D9B83CEE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latin typeface="Calibri Light"/>
                <a:cs typeface="Calibri Light"/>
              </a:rPr>
              <a:t>Day</a:t>
            </a:r>
            <a:r>
              <a:rPr lang="en-US" sz="4000" kern="1200">
                <a:latin typeface="Calibri Light"/>
                <a:cs typeface="Calibri Light"/>
              </a:rPr>
              <a:t> 62 Referral to a specialist MDT and treatment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rgbClr val="9CCEC6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close-up of a medical chart&#10;&#10;Description automatically generated">
            <a:extLst>
              <a:ext uri="{FF2B5EF4-FFF2-40B4-BE49-F238E27FC236}">
                <a16:creationId xmlns:a16="http://schemas.microsoft.com/office/drawing/2014/main" id="{1BEFAC87-16E4-8057-E755-306C7F4DFFE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58175" y="585751"/>
            <a:ext cx="7538586" cy="2719966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B7FFB-9E2C-33DB-3BBC-93226C432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9192" y="3463629"/>
            <a:ext cx="6382966" cy="26428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latin typeface="Calibri Light"/>
                <a:ea typeface="+mn-lt"/>
                <a:cs typeface="Calibri Light"/>
              </a:rPr>
              <a:t>All patient with confirmed histology of NET need to be discussed at the NET MDT.</a:t>
            </a:r>
          </a:p>
          <a:p>
            <a:r>
              <a:rPr lang="en-US">
                <a:latin typeface="Calibri Light"/>
                <a:ea typeface="+mn-lt"/>
                <a:cs typeface="Calibri Light"/>
              </a:rPr>
              <a:t>Endocrinologist input needed. </a:t>
            </a:r>
          </a:p>
          <a:p>
            <a:r>
              <a:rPr lang="en-US">
                <a:latin typeface="Calibri Light"/>
                <a:ea typeface="+mn-lt"/>
                <a:cs typeface="Calibri Light"/>
              </a:rPr>
              <a:t>Usually, patients will be rolled and rediscussed as relevant tests have not been done.</a:t>
            </a:r>
          </a:p>
        </p:txBody>
      </p:sp>
    </p:spTree>
    <p:extLst>
      <p:ext uri="{BB962C8B-B14F-4D97-AF65-F5344CB8AC3E}">
        <p14:creationId xmlns:p14="http://schemas.microsoft.com/office/powerpoint/2010/main" val="4075940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5B05B5-8F62-958E-64A6-D8C5EC17B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344" y="3462804"/>
            <a:ext cx="3981854" cy="221651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kern="1200">
                <a:latin typeface="Calibri Light"/>
                <a:cs typeface="Calibri Light"/>
              </a:rPr>
              <a:t>From </a:t>
            </a:r>
            <a:r>
              <a:rPr lang="en-US">
                <a:latin typeface="Calibri Light"/>
                <a:cs typeface="Calibri Light"/>
              </a:rPr>
              <a:t>Day</a:t>
            </a:r>
            <a:r>
              <a:rPr lang="en-US" kern="1200">
                <a:latin typeface="Calibri Light"/>
                <a:cs typeface="Calibri Light"/>
              </a:rPr>
              <a:t> 62 - Follow up care and ongoing treatment</a:t>
            </a:r>
            <a:r>
              <a:rPr lang="en-US" sz="3700" kern="1200">
                <a:latin typeface="Calibri Light"/>
                <a:cs typeface="Calibri Light"/>
              </a:rPr>
              <a:t>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rgbClr val="9CCEC6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DA8444-DB84-0914-EAAA-E3E434FB1E1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9913" y="646222"/>
            <a:ext cx="8012199" cy="2163592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C7039-89E1-55B8-F22C-16298F723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6406" y="3580733"/>
            <a:ext cx="6382966" cy="22165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Calibri Light"/>
                <a:cs typeface="Calibri Light"/>
              </a:rPr>
              <a:t>Could PIFU be used for surveillance and pre-operative surveillance.</a:t>
            </a:r>
          </a:p>
          <a:p>
            <a:r>
              <a:rPr lang="en-US">
                <a:latin typeface="Calibri Light"/>
                <a:cs typeface="Calibri Light"/>
              </a:rPr>
              <a:t>Guidance to be written on recommended surgical surveillance.</a:t>
            </a:r>
          </a:p>
        </p:txBody>
      </p:sp>
    </p:spTree>
    <p:extLst>
      <p:ext uri="{BB962C8B-B14F-4D97-AF65-F5344CB8AC3E}">
        <p14:creationId xmlns:p14="http://schemas.microsoft.com/office/powerpoint/2010/main" val="324161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3CACB-A374-D99F-F207-4D5416713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 Light"/>
                <a:cs typeface="Calibri"/>
              </a:rPr>
              <a:t>What can we do about this?</a:t>
            </a: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3EC6CC8D-FA2D-DF32-169E-8D60C0988E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rgbClr val="9CCEC6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528A9-680C-F8FB-02F5-4BEA5CACDC17}"/>
              </a:ext>
            </a:extLst>
          </p:cNvPr>
          <p:cNvSpPr txBox="1"/>
          <p:nvPr/>
        </p:nvSpPr>
        <p:spPr>
          <a:xfrm>
            <a:off x="564077" y="672934"/>
            <a:ext cx="3366323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4400">
                <a:solidFill>
                  <a:srgbClr val="3EAC9B"/>
                </a:solidFill>
                <a:latin typeface="Calibri Light"/>
                <a:cs typeface="Calibri Light"/>
              </a:rPr>
              <a:t>Communicate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2FE51E-873B-F015-27AF-4D4E4BBF938B}"/>
              </a:ext>
            </a:extLst>
          </p:cNvPr>
          <p:cNvSpPr txBox="1"/>
          <p:nvPr/>
        </p:nvSpPr>
        <p:spPr>
          <a:xfrm>
            <a:off x="834569" y="4967018"/>
            <a:ext cx="470312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>
                <a:solidFill>
                  <a:srgbClr val="3EAC9B"/>
                </a:solidFill>
                <a:latin typeface="Calibri Light"/>
                <a:cs typeface="Calibri Light"/>
              </a:rPr>
              <a:t>Let's make patients feel they're in safe hands.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DE236A-2D02-0D3E-4F9B-C1AEFA47C863}"/>
              </a:ext>
            </a:extLst>
          </p:cNvPr>
          <p:cNvSpPr txBox="1"/>
          <p:nvPr/>
        </p:nvSpPr>
        <p:spPr>
          <a:xfrm>
            <a:off x="6100947" y="733959"/>
            <a:ext cx="572736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>
                <a:solidFill>
                  <a:srgbClr val="3EAC9B"/>
                </a:solidFill>
                <a:latin typeface="Calibri Light"/>
                <a:cs typeface="Calibri Light"/>
              </a:rPr>
              <a:t>Save patients an extra journey and wait by getting bloods and urine test when seen in clinic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832141-3E46-BD72-38A2-FD432A534213}"/>
              </a:ext>
            </a:extLst>
          </p:cNvPr>
          <p:cNvSpPr txBox="1"/>
          <p:nvPr/>
        </p:nvSpPr>
        <p:spPr>
          <a:xfrm>
            <a:off x="2793175" y="2378362"/>
            <a:ext cx="2822038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>
                <a:solidFill>
                  <a:srgbClr val="3EAC9B"/>
                </a:solidFill>
                <a:latin typeface="Calibri Light"/>
                <a:cs typeface="Calibri Light"/>
              </a:rPr>
              <a:t>Add patients to the NET MDT</a:t>
            </a:r>
          </a:p>
        </p:txBody>
      </p:sp>
    </p:spTree>
    <p:extLst>
      <p:ext uri="{BB962C8B-B14F-4D97-AF65-F5344CB8AC3E}">
        <p14:creationId xmlns:p14="http://schemas.microsoft.com/office/powerpoint/2010/main" val="368743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Calibri Light</vt:lpstr>
      <vt:lpstr>office theme</vt:lpstr>
      <vt:lpstr>PowerPoint Presentation</vt:lpstr>
      <vt:lpstr>Day 0 Point of suspicion </vt:lpstr>
      <vt:lpstr>Day 28 Testing, diagnosis and grading </vt:lpstr>
      <vt:lpstr>Day 62 Referral to a specialist MDT and treatment </vt:lpstr>
      <vt:lpstr>From Day 62 - Follow up care and ongoing treatment </vt:lpstr>
      <vt:lpstr>What can we do about this?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Dunderdale, Helen</dc:creator>
  <cp:lastModifiedBy>Helen Dunderdale</cp:lastModifiedBy>
  <cp:revision>2</cp:revision>
  <dcterms:created xsi:type="dcterms:W3CDTF">2024-02-26T10:11:12Z</dcterms:created>
  <dcterms:modified xsi:type="dcterms:W3CDTF">2024-03-01T10:58:31Z</dcterms:modified>
</cp:coreProperties>
</file>