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98" r:id="rId10"/>
    <p:sldId id="271" r:id="rId11"/>
    <p:sldId id="273" r:id="rId12"/>
    <p:sldId id="272" r:id="rId13"/>
    <p:sldId id="295" r:id="rId14"/>
    <p:sldId id="274" r:id="rId15"/>
    <p:sldId id="291" r:id="rId16"/>
    <p:sldId id="296" r:id="rId17"/>
    <p:sldId id="292" r:id="rId18"/>
    <p:sldId id="287" r:id="rId19"/>
    <p:sldId id="297" r:id="rId20"/>
    <p:sldId id="293" r:id="rId21"/>
    <p:sldId id="288" r:id="rId22"/>
    <p:sldId id="294" r:id="rId23"/>
    <p:sldId id="299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88FD0-8AF0-4F9C-8951-0F9D7B7615D7}" v="5" dt="2024-02-21T10:47:17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Proforma</a:t>
            </a: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36956325969075338"/>
          <c:y val="1.49944933608633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Proforma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1-4061-A6FE-AB2CE3C2092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Stent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Stent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Metal</c:v>
                </c:pt>
                <c:pt idx="1">
                  <c:v>Plastic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F-42C7-8064-E3F75A68894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POPF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3-41E7-8F64-16EA020A5FA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106A-E8CC-1196-2DA2-D9CA4B783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31400-5D02-D05F-AFA5-3915679C5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630C7-B7AB-AF78-49C0-04DD75AD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C409-BCD2-46B3-9F0B-D5B957E106E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CA57B-A8F4-2705-8620-04D96EF6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28D70-D7F3-EC68-86C7-7DC75472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2F2D-CBC7-4BA6-8287-B479BE3BE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43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1A66-4FD2-D3C4-ADA3-36D07CF9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21DF2-A897-FCA6-62B0-931D9140E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446CE-8E36-38F9-59D7-40C0C634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C409-BCD2-46B3-9F0B-D5B957E106E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B8CEC-E0EC-A1BA-D4B7-6C68471A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9D49B-36A9-F3BD-AA22-9500CEAA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2F2D-CBC7-4BA6-8287-B479BE3BE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2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B5F8B-7FEB-DB13-6D42-D17BF31B8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4A50C-216E-16CE-6300-FDFC32225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8ECF8-83E3-43DF-AAC9-B325C92B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C409-BCD2-46B3-9F0B-D5B957E106E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FB6EE-49B1-E61E-B613-13FCA8F6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CD235-0FA9-7830-2B3A-A127E1C8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2F2D-CBC7-4BA6-8287-B479BE3BE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8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DD98-E988-7D96-25AD-E48160CD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5D078-3691-4653-4915-7B9C1EF5A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165A7-7EB4-4B7B-7A70-AD720101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C409-BCD2-46B3-9F0B-D5B957E106E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25AC0-6739-485B-BEF7-C4C88B0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E48D-EA3B-4D04-692D-D0AF2C54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2F2D-CBC7-4BA6-8287-B479BE3BE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5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AFB8-17E1-C68A-E879-6497BD4D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7D692-5E9D-754A-58A8-00ADA925D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137E1-04BE-615B-3CD5-D396AC4A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C409-BCD2-46B3-9F0B-D5B957E106E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0A286-B702-F016-65BF-D3AF39FE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3E215-8B59-D0B9-2509-368FC383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2F2D-CBC7-4BA6-8287-B479BE3BE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15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33FB-EE0A-0189-CCAD-BC081624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2BD87-3597-835D-5097-9B9542F3E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266CF-C47B-FAFD-6034-08E282A86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CA002-E693-51A4-42CA-8B378D90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C409-BCD2-46B3-9F0B-D5B957E106E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62DF3-021A-44B5-B59B-40EF3D14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95A34-F1C6-34C3-A5BB-5691D4B1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2F2D-CBC7-4BA6-8287-B479BE3BE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1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4225-9EF8-732C-9A87-313D86D7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FE681-F491-054E-E8B6-4F3FA65AE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59B84-C51F-89CF-9170-54E9AA98E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B2911-184C-F2DC-8283-5F6163659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22BA1-57E1-9233-461F-F491E438F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16BBA-F463-0C84-EB5B-AAB68BF5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C409-BCD2-46B3-9F0B-D5B957E106E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4D1CA-2C39-F2CA-4F86-BFF8FE5C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03C00-C1B5-A58D-D841-77F1657C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2F2D-CBC7-4BA6-8287-B479BE3BE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3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B988A-8808-B18C-F134-B479D498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B24A8-213C-8027-7713-CF4F5602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C409-BCD2-46B3-9F0B-D5B957E106E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E055E-470C-FB0A-8AB5-9E7AEC5E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D2F42-A953-98D3-066A-A97FAD9D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2F2D-CBC7-4BA6-8287-B479BE3BE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0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8470E5-55D2-C055-ED28-680EC8C2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C409-BCD2-46B3-9F0B-D5B957E106E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682FC-2D4E-CD16-D45F-7A3DABC8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F0097-2858-21F5-B03F-1883D9EC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2F2D-CBC7-4BA6-8287-B479BE3BE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5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8F5B-41BC-43D5-FC23-AD59325A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33D1-3217-E58B-DB64-3C22B5104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4EAFB-2603-A43D-C5C1-DAA51DFA7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F7270-C6A3-D178-712F-3DBAFB40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C409-BCD2-46B3-9F0B-D5B957E106E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DF51B-D5AB-C718-76C9-358F9EB7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AF43-876C-1A56-03B0-DF1EA269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2F2D-CBC7-4BA6-8287-B479BE3BE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8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B847-F69D-93D3-9248-D0224659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20398-C2A7-EDF8-9F3A-4E1DCFFAA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EA4F5-EDC9-9345-B817-723C87958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4976A-6447-8296-19A4-DFFF05BE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C409-BCD2-46B3-9F0B-D5B957E106E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E7E3B-92B6-6AAF-EAFC-BBA8F52C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26684-054F-C56B-EF6F-9891CFF8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2F2D-CBC7-4BA6-8287-B479BE3BE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5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3F6FA-95ED-4D90-152D-84D49F5A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B5F05-4B66-D28A-0DE2-3891C3919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5D315-12BC-ABC2-67DD-3B40EC1F1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C409-BCD2-46B3-9F0B-D5B957E106E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BA1E6-EE7A-B0FC-88F7-6E458231A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F3EC8-4539-8081-DF21-108022A55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2F2D-CBC7-4BA6-8287-B479BE3BE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59BD-1298-C94C-BE45-DE9AF44C3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QPIs and audit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C88D0-87AF-C864-1949-9895FFC87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Daniel Raison</a:t>
            </a:r>
          </a:p>
          <a:p>
            <a:r>
              <a:rPr lang="en-GB" dirty="0"/>
              <a:t>Hedvig Karteszi</a:t>
            </a:r>
          </a:p>
          <a:p>
            <a:r>
              <a:rPr lang="en-GB" dirty="0"/>
              <a:t>James Skipworth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94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4FD0-685C-DCDA-2D25-912B760B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Template reporting</a:t>
            </a:r>
          </a:p>
        </p:txBody>
      </p:sp>
    </p:spTree>
    <p:extLst>
      <p:ext uri="{BB962C8B-B14F-4D97-AF65-F5344CB8AC3E}">
        <p14:creationId xmlns:p14="http://schemas.microsoft.com/office/powerpoint/2010/main" val="34827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E2D2A-A906-6B57-06A9-2951E85C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184558"/>
            <a:ext cx="11120535" cy="6308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-Accurate radiological staging (and re-staging) of HPB cancers is key element of patient pathway.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-Proforma reporting of pancreatic cancer is supported by multiple organizations.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E915D-ABA5-FE87-468B-BA9253CE7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3" t="10748" r="10163" b="2041"/>
          <a:stretch/>
        </p:blipFill>
        <p:spPr>
          <a:xfrm>
            <a:off x="463620" y="1093689"/>
            <a:ext cx="3487595" cy="2664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AE9172-AF79-8F82-F29C-52C5B00EC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45" t="19626" r="-30" b="30884"/>
          <a:stretch/>
        </p:blipFill>
        <p:spPr>
          <a:xfrm>
            <a:off x="233266" y="4217437"/>
            <a:ext cx="4998814" cy="1950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A6AC3E-6A54-5029-CBC8-8BE4D3D71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121" y="2063093"/>
            <a:ext cx="5471679" cy="25512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22C41A-1D92-172D-67EC-859AB9F1017E}"/>
              </a:ext>
            </a:extLst>
          </p:cNvPr>
          <p:cNvSpPr/>
          <p:nvPr/>
        </p:nvSpPr>
        <p:spPr>
          <a:xfrm>
            <a:off x="5793532" y="1931437"/>
            <a:ext cx="5683121" cy="2771192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444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662A9C-0C86-2F87-4DBA-CDD8E0AB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95" y="219179"/>
            <a:ext cx="7834407" cy="49034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F3BF47-CE89-E594-C69B-80BC623A38F9}"/>
              </a:ext>
            </a:extLst>
          </p:cNvPr>
          <p:cNvSpPr/>
          <p:nvPr/>
        </p:nvSpPr>
        <p:spPr>
          <a:xfrm>
            <a:off x="230155" y="5598367"/>
            <a:ext cx="11731690" cy="67656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“PACT-UK proforma will be completed if patient is fit for active treatment except in metastatic cancer or localized disease with extensive multi-vessel invasion.”</a:t>
            </a:r>
          </a:p>
        </p:txBody>
      </p:sp>
    </p:spTree>
    <p:extLst>
      <p:ext uri="{BB962C8B-B14F-4D97-AF65-F5344CB8AC3E}">
        <p14:creationId xmlns:p14="http://schemas.microsoft.com/office/powerpoint/2010/main" val="365493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4FD0-685C-DCDA-2D25-912B760BAEDE}"/>
              </a:ext>
            </a:extLst>
          </p:cNvPr>
          <p:cNvSpPr txBox="1">
            <a:spLocks/>
          </p:cNvSpPr>
          <p:nvPr/>
        </p:nvSpPr>
        <p:spPr>
          <a:xfrm>
            <a:off x="645238" y="664709"/>
            <a:ext cx="10515600" cy="28527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Template reporting 2022</a:t>
            </a:r>
          </a:p>
          <a:p>
            <a:endParaRPr lang="en-GB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n-GB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C5AD-4128-BCA9-190A-CF087914F196}"/>
              </a:ext>
            </a:extLst>
          </p:cNvPr>
          <p:cNvSpPr txBox="1">
            <a:spLocks/>
          </p:cNvSpPr>
          <p:nvPr/>
        </p:nvSpPr>
        <p:spPr>
          <a:xfrm>
            <a:off x="149290" y="1371600"/>
            <a:ext cx="11204510" cy="4805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26 pts with </a:t>
            </a:r>
            <a:r>
              <a:rPr lang="en-GB" dirty="0" err="1"/>
              <a:t>periampullary</a:t>
            </a:r>
            <a:r>
              <a:rPr lang="en-GB" dirty="0"/>
              <a:t> or pancreatic mass (preoperative diagnosis of PDAC, CCA or ampullary ca)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12 with radiology PACT-UK proforma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14 without radiology PACT-UK proforma 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80798756"/>
              </p:ext>
            </p:extLst>
          </p:nvPr>
        </p:nvGraphicFramePr>
        <p:xfrm>
          <a:off x="7636328" y="2258008"/>
          <a:ext cx="4408455" cy="423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343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6531-6E38-B9D2-6C14-012A2E55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Adequate stenting</a:t>
            </a:r>
          </a:p>
        </p:txBody>
      </p:sp>
    </p:spTree>
    <p:extLst>
      <p:ext uri="{BB962C8B-B14F-4D97-AF65-F5344CB8AC3E}">
        <p14:creationId xmlns:p14="http://schemas.microsoft.com/office/powerpoint/2010/main" val="341536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5CB100-90DB-5691-18DB-39B28E262F04}"/>
              </a:ext>
            </a:extLst>
          </p:cNvPr>
          <p:cNvSpPr/>
          <p:nvPr/>
        </p:nvSpPr>
        <p:spPr>
          <a:xfrm>
            <a:off x="6610525" y="1602297"/>
            <a:ext cx="4832058" cy="418610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ERCP is recommended as the preferred route of drainage.</a:t>
            </a:r>
          </a:p>
          <a:p>
            <a:pPr algn="just"/>
            <a:endParaRPr lang="en-GB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ERCP fails proceeding with EUS-BD or PTC depends on patient preference and local expertise. Recent data demonstrated the safety and efficacy of EUS-BD as the better option than PTC. </a:t>
            </a:r>
          </a:p>
          <a:p>
            <a:pPr algn="just"/>
            <a:endParaRPr lang="en-GB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Several studies showed higher patency rates and a cost-effectiveness advantage of SEMS compared to plastic biliary stents</a:t>
            </a:r>
            <a:r>
              <a:rPr lang="en-GB" b="0" i="0" dirty="0">
                <a:solidFill>
                  <a:srgbClr val="1C1D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85D4A-934F-9739-E785-5F5D56143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27" t="11157" r="24087" b="11836"/>
          <a:stretch/>
        </p:blipFill>
        <p:spPr>
          <a:xfrm>
            <a:off x="569167" y="307910"/>
            <a:ext cx="4632617" cy="60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4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6531-6E38-B9D2-6C14-012A2E5556F2}"/>
              </a:ext>
            </a:extLst>
          </p:cNvPr>
          <p:cNvSpPr txBox="1">
            <a:spLocks/>
          </p:cNvSpPr>
          <p:nvPr/>
        </p:nvSpPr>
        <p:spPr>
          <a:xfrm>
            <a:off x="149290" y="607704"/>
            <a:ext cx="11814822" cy="28527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Adequate stenting of periampullary  and pancreatic tumours </a:t>
            </a:r>
          </a:p>
          <a:p>
            <a:endParaRPr lang="en-GB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C5AD-4128-BCA9-190A-CF087914F196}"/>
              </a:ext>
            </a:extLst>
          </p:cNvPr>
          <p:cNvSpPr txBox="1">
            <a:spLocks/>
          </p:cNvSpPr>
          <p:nvPr/>
        </p:nvSpPr>
        <p:spPr>
          <a:xfrm>
            <a:off x="149290" y="1548882"/>
            <a:ext cx="7023297" cy="4628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CCA  4 pts 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-all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stented  </a:t>
            </a: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PDAC  17 pts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-8 pts stented 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-9 pts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unstented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 (6 un-stented Whipple’s, 3 tumours didn’t involve CBD)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Ampullary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 ca  5 pts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the ampullary carcinomas were stented prior to surgery. </a:t>
            </a:r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63188372"/>
              </p:ext>
            </p:extLst>
          </p:nvPr>
        </p:nvGraphicFramePr>
        <p:xfrm>
          <a:off x="5913911" y="2034072"/>
          <a:ext cx="6804347" cy="489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060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4BE7-7FA8-4572-3FB1-3C038937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R0 resection rate </a:t>
            </a:r>
          </a:p>
        </p:txBody>
      </p:sp>
    </p:spTree>
    <p:extLst>
      <p:ext uri="{BB962C8B-B14F-4D97-AF65-F5344CB8AC3E}">
        <p14:creationId xmlns:p14="http://schemas.microsoft.com/office/powerpoint/2010/main" val="1226533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01A33-F55F-2423-6EEF-EEEB490F6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37" t="10341" r="25661" b="-1"/>
          <a:stretch/>
        </p:blipFill>
        <p:spPr>
          <a:xfrm>
            <a:off x="354563" y="457201"/>
            <a:ext cx="4413378" cy="6148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B252C1-0461-A661-00E5-978CE2B630A8}"/>
              </a:ext>
            </a:extLst>
          </p:cNvPr>
          <p:cNvSpPr/>
          <p:nvPr/>
        </p:nvSpPr>
        <p:spPr>
          <a:xfrm>
            <a:off x="5934270" y="2369975"/>
            <a:ext cx="5542384" cy="2276669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resection margin status is an important independent determinant of postresection survival. 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93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4BE7-7FA8-4572-3FB1-3C038937F3C6}"/>
              </a:ext>
            </a:extLst>
          </p:cNvPr>
          <p:cNvSpPr txBox="1">
            <a:spLocks/>
          </p:cNvSpPr>
          <p:nvPr/>
        </p:nvSpPr>
        <p:spPr>
          <a:xfrm>
            <a:off x="831850" y="981950"/>
            <a:ext cx="10515600" cy="28527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 status based on post-op histology 2022</a:t>
            </a:r>
          </a:p>
          <a:p>
            <a:endParaRPr lang="en-GB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D2C5AD-4128-BCA9-190A-CF087914F196}"/>
              </a:ext>
            </a:extLst>
          </p:cNvPr>
          <p:cNvSpPr txBox="1">
            <a:spLocks/>
          </p:cNvSpPr>
          <p:nvPr/>
        </p:nvSpPr>
        <p:spPr>
          <a:xfrm>
            <a:off x="149290" y="1548882"/>
            <a:ext cx="11661710" cy="4628081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[PDAC (18 patients; 1 pt: small focus of invasive cancer in IPMN)]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- R0 9 patients (50%)</a:t>
            </a:r>
          </a:p>
          <a:p>
            <a:pPr>
              <a:buFontTx/>
              <a:buChar char="-"/>
            </a:pPr>
            <a:r>
              <a:rPr lang="en-GB" dirty="0"/>
              <a:t>R1 9 patients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[CCA (4 patients)]</a:t>
            </a:r>
          </a:p>
          <a:p>
            <a:pPr>
              <a:buFontTx/>
              <a:buChar char="-"/>
            </a:pPr>
            <a:r>
              <a:rPr lang="en-GB" dirty="0"/>
              <a:t>R0 3 patients (75%)</a:t>
            </a:r>
          </a:p>
          <a:p>
            <a:pPr>
              <a:buFontTx/>
              <a:buChar char="-"/>
            </a:pPr>
            <a:r>
              <a:rPr lang="en-GB" dirty="0"/>
              <a:t>R1 1 patient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[</a:t>
            </a:r>
            <a:r>
              <a:rPr lang="en-GB" dirty="0" err="1"/>
              <a:t>Ampullary</a:t>
            </a:r>
            <a:r>
              <a:rPr lang="en-GB" dirty="0"/>
              <a:t> ca (5 patients)]</a:t>
            </a:r>
          </a:p>
          <a:p>
            <a:pPr>
              <a:buFontTx/>
              <a:buChar char="-"/>
            </a:pPr>
            <a:r>
              <a:rPr lang="en-GB" dirty="0"/>
              <a:t>R0 3 patients (60%)</a:t>
            </a:r>
          </a:p>
          <a:p>
            <a:pPr>
              <a:buFontTx/>
              <a:buChar char="-"/>
            </a:pPr>
            <a:r>
              <a:rPr lang="en-GB" dirty="0"/>
              <a:t>R1 2 patients</a:t>
            </a:r>
          </a:p>
        </p:txBody>
      </p:sp>
    </p:spTree>
    <p:extLst>
      <p:ext uri="{BB962C8B-B14F-4D97-AF65-F5344CB8AC3E}">
        <p14:creationId xmlns:p14="http://schemas.microsoft.com/office/powerpoint/2010/main" val="360266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D18E23-42D5-480B-5397-157B700EF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6" y="325449"/>
            <a:ext cx="4371834" cy="47037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8DD896-550C-B364-18F9-2087D7855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774" y="437416"/>
            <a:ext cx="3061551" cy="4358519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0ABD42-9BE1-8E97-0EB0-6D170D4B1DC8}"/>
              </a:ext>
            </a:extLst>
          </p:cNvPr>
          <p:cNvSpPr/>
          <p:nvPr/>
        </p:nvSpPr>
        <p:spPr>
          <a:xfrm>
            <a:off x="746449" y="5029201"/>
            <a:ext cx="10580914" cy="1623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Aim:</a:t>
            </a:r>
          </a:p>
          <a:p>
            <a:r>
              <a:rPr lang="en-GB" sz="2400" dirty="0">
                <a:solidFill>
                  <a:schemeClr val="tx1"/>
                </a:solidFill>
              </a:rPr>
              <a:t>-to measure quality of care </a:t>
            </a:r>
          </a:p>
          <a:p>
            <a:r>
              <a:rPr lang="en-GB" sz="2400" dirty="0">
                <a:solidFill>
                  <a:schemeClr val="tx1"/>
                </a:solidFill>
              </a:rPr>
              <a:t>-to help drive continuous improvement </a:t>
            </a:r>
          </a:p>
        </p:txBody>
      </p:sp>
    </p:spTree>
    <p:extLst>
      <p:ext uri="{BB962C8B-B14F-4D97-AF65-F5344CB8AC3E}">
        <p14:creationId xmlns:p14="http://schemas.microsoft.com/office/powerpoint/2010/main" val="146470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FA50-678D-FD8F-525D-D0E34ACB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POPF rate</a:t>
            </a:r>
          </a:p>
        </p:txBody>
      </p:sp>
    </p:spTree>
    <p:extLst>
      <p:ext uri="{BB962C8B-B14F-4D97-AF65-F5344CB8AC3E}">
        <p14:creationId xmlns:p14="http://schemas.microsoft.com/office/powerpoint/2010/main" val="3236527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8E254-FC6C-5168-E65B-930F68913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02" t="10278" r="26565" b="2500"/>
          <a:stretch/>
        </p:blipFill>
        <p:spPr>
          <a:xfrm>
            <a:off x="638175" y="371475"/>
            <a:ext cx="4124326" cy="5981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14E8EA-F00E-16C0-9024-90685EDDE92D}"/>
              </a:ext>
            </a:extLst>
          </p:cNvPr>
          <p:cNvSpPr/>
          <p:nvPr/>
        </p:nvSpPr>
        <p:spPr>
          <a:xfrm>
            <a:off x="6266576" y="2323322"/>
            <a:ext cx="5070118" cy="249127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</a:t>
            </a:r>
            <a:r>
              <a:rPr lang="en-GB" b="0" i="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linically relevant POPF after surgery for PDAC seems to be significantly associated with shorter disease-free and overall survival.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5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9FCFA50-678D-FD8F-525D-D0E34ACB3A2D}"/>
              </a:ext>
            </a:extLst>
          </p:cNvPr>
          <p:cNvSpPr txBox="1">
            <a:spLocks/>
          </p:cNvSpPr>
          <p:nvPr/>
        </p:nvSpPr>
        <p:spPr>
          <a:xfrm>
            <a:off x="831850" y="963289"/>
            <a:ext cx="10515600" cy="28527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POPF rate 2022</a:t>
            </a:r>
          </a:p>
          <a:p>
            <a:endParaRPr lang="en-GB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D2C5AD-4128-BCA9-190A-CF087914F196}"/>
              </a:ext>
            </a:extLst>
          </p:cNvPr>
          <p:cNvSpPr txBox="1">
            <a:spLocks/>
          </p:cNvSpPr>
          <p:nvPr/>
        </p:nvSpPr>
        <p:spPr>
          <a:xfrm>
            <a:off x="429209" y="1772817"/>
            <a:ext cx="5915607" cy="4628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44 patients total (includes Whipple’s for duodenal masses)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12 patients with POPF (4 grade C, 8 grade B)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32 patients with no POPF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52561222"/>
              </p:ext>
            </p:extLst>
          </p:nvPr>
        </p:nvGraphicFramePr>
        <p:xfrm>
          <a:off x="6508620" y="1228504"/>
          <a:ext cx="5216849" cy="517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546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2FD36-EC20-7CC9-B67A-04221C512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1" y="1040235"/>
            <a:ext cx="11110519" cy="513672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Only two patients with PDAC had neoadjuvant chemotherapy.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3660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B71A-D73C-53FD-92C2-2DD79323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Thank you.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79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1E43-606D-9D5B-8B21-984804B1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2" y="125835"/>
            <a:ext cx="11202798" cy="89762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Proposal for QPI development process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FC4B-59CF-6741-8AD7-B0BC7E4D9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2" y="1384183"/>
            <a:ext cx="11202798" cy="4792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Aim: - to measure quality of care and monitor change over time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-QPI development group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-identify QPIs of “local” clinical relevance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-personnel that deals with data collection, validation and analysis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-regular publication and review of the data 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41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BFE2-26F0-59CB-9ADF-F72274AC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" y="121299"/>
            <a:ext cx="11139196" cy="559738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Potential QPIs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C2F0F-B66E-14E4-C9B4-98E5DD893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4" y="774440"/>
            <a:ext cx="11139196" cy="6083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Screening, early detection, tertiary referral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GB" sz="2400" dirty="0"/>
              <a:t>	1. Proportion of patients with HCC diagnosed in screening program.</a:t>
            </a:r>
          </a:p>
          <a:p>
            <a:pPr marL="0" indent="0">
              <a:buNone/>
            </a:pPr>
            <a:r>
              <a:rPr lang="en-GB" sz="2400" dirty="0"/>
              <a:t>	2. Time from onset of symptoms to first MDT discussion.</a:t>
            </a:r>
          </a:p>
          <a:p>
            <a:pPr marL="0" indent="0">
              <a:buNone/>
            </a:pPr>
            <a:r>
              <a:rPr lang="en-GB" sz="2400" dirty="0"/>
              <a:t>	3. Proportion of patients who underwent biliary intervention prior to referral to 	    HPB Team.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Radiology:</a:t>
            </a:r>
          </a:p>
          <a:p>
            <a:pPr marL="0" indent="0">
              <a:buNone/>
            </a:pPr>
            <a:r>
              <a:rPr lang="en-GB" sz="2400" dirty="0"/>
              <a:t>	1. Appropriate scanning protocols used for staging of HPB cancers.</a:t>
            </a:r>
          </a:p>
          <a:p>
            <a:pPr marL="0" indent="0">
              <a:buNone/>
            </a:pPr>
            <a:r>
              <a:rPr lang="en-GB" sz="2400" dirty="0"/>
              <a:t>	2. Template reporting.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MDT meeting:</a:t>
            </a:r>
          </a:p>
          <a:p>
            <a:pPr marL="0" indent="0">
              <a:buNone/>
            </a:pPr>
            <a:r>
              <a:rPr lang="en-GB" sz="2400" dirty="0"/>
              <a:t>	1. Number of discussions per patient prior to treatment decision.</a:t>
            </a:r>
          </a:p>
          <a:p>
            <a:pPr marL="0" indent="0">
              <a:buNone/>
            </a:pPr>
            <a:r>
              <a:rPr lang="en-GB" sz="2400" dirty="0"/>
              <a:t>	2. Proportion of cases rolled due to lack of clinical information, pathology report 	or relevant imaging.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718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9AEB-EABE-31B0-55F5-143F3BD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2" y="365125"/>
            <a:ext cx="11176518" cy="521283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Potential QPIs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E97-219F-7B0F-6D70-17B9039E0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82" y="1166327"/>
            <a:ext cx="11176518" cy="549573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Surgery:</a:t>
            </a:r>
          </a:p>
          <a:p>
            <a:pPr marL="0" indent="0">
              <a:buNone/>
            </a:pPr>
            <a:r>
              <a:rPr lang="en-GB" dirty="0"/>
              <a:t>	1. </a:t>
            </a:r>
            <a:r>
              <a:rPr lang="en-GB" sz="2400" dirty="0"/>
              <a:t>Annual volume of cases per surgeon.</a:t>
            </a:r>
          </a:p>
          <a:p>
            <a:pPr marL="0" indent="0">
              <a:buNone/>
            </a:pPr>
            <a:r>
              <a:rPr lang="en-GB" sz="2400" dirty="0"/>
              <a:t>	2. 30 and 90-day mortality following surgical resection of HPB cancers.</a:t>
            </a:r>
          </a:p>
          <a:p>
            <a:pPr marL="0" indent="0">
              <a:buNone/>
            </a:pPr>
            <a:r>
              <a:rPr lang="en-GB" sz="2400" dirty="0"/>
              <a:t>	3. R0 resection rate.</a:t>
            </a:r>
          </a:p>
          <a:p>
            <a:pPr marL="0" indent="0">
              <a:buNone/>
            </a:pPr>
            <a:r>
              <a:rPr lang="en-GB" sz="2400" dirty="0"/>
              <a:t>	4. POPF rate.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Endoscopy:</a:t>
            </a:r>
          </a:p>
          <a:p>
            <a:pPr marL="0" indent="0">
              <a:buNone/>
            </a:pPr>
            <a:r>
              <a:rPr lang="en-GB" sz="2400" dirty="0"/>
              <a:t>	1. Annual volume of cases per endoscopist.</a:t>
            </a:r>
          </a:p>
          <a:p>
            <a:pPr marL="0" indent="0">
              <a:buNone/>
            </a:pPr>
            <a:r>
              <a:rPr lang="en-GB" sz="2400" dirty="0"/>
              <a:t>	2. Adequate stenting.</a:t>
            </a:r>
          </a:p>
          <a:p>
            <a:pPr marL="0" indent="0">
              <a:buNone/>
            </a:pPr>
            <a:r>
              <a:rPr lang="en-GB" sz="2400" dirty="0"/>
              <a:t>	3. Success rate of ERCP stenting in pancreatic and distal biliary cancers.</a:t>
            </a:r>
          </a:p>
          <a:p>
            <a:pPr marL="0" indent="0">
              <a:buNone/>
            </a:pPr>
            <a:r>
              <a:rPr lang="en-GB" sz="2400" dirty="0"/>
              <a:t>	4. Proportion of cases when EUS was performed prior to stenting.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33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DE202-4B94-8002-A09F-2C1C1C3A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65126"/>
            <a:ext cx="11092543" cy="66124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Potential QPIs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6F1F-54EA-3B94-7A6A-F180F7867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59632"/>
            <a:ext cx="11092543" cy="542108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Pathology:</a:t>
            </a:r>
          </a:p>
          <a:p>
            <a:pPr marL="0" indent="0">
              <a:buNone/>
            </a:pPr>
            <a:r>
              <a:rPr lang="en-GB" sz="2400" dirty="0"/>
              <a:t>	1. Number of lymph nodes examined in the surgical specimen.</a:t>
            </a:r>
          </a:p>
          <a:p>
            <a:pPr marL="0" indent="0">
              <a:buNone/>
            </a:pPr>
            <a:r>
              <a:rPr lang="en-GB" sz="2400" dirty="0"/>
              <a:t>	2. Pathology turnaround time.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Oncology:</a:t>
            </a:r>
          </a:p>
          <a:p>
            <a:pPr marL="0" indent="0">
              <a:buNone/>
            </a:pPr>
            <a:r>
              <a:rPr lang="en-GB" sz="2400" dirty="0"/>
              <a:t>	1. Clinical trials and research study access.</a:t>
            </a:r>
          </a:p>
          <a:p>
            <a:pPr marL="0" indent="0">
              <a:buNone/>
            </a:pPr>
            <a:r>
              <a:rPr lang="en-GB" sz="2400" dirty="0"/>
              <a:t>	2. 30-day mortality following systemic anti-cancer therapy.</a:t>
            </a:r>
          </a:p>
          <a:p>
            <a:pPr marL="0" indent="0">
              <a:buNone/>
            </a:pPr>
            <a:r>
              <a:rPr lang="en-GB" sz="2400" dirty="0"/>
              <a:t>	3. Access to Oncology Services for inoperable HPB cancer.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Supportive care:</a:t>
            </a:r>
          </a:p>
          <a:p>
            <a:pPr marL="0" indent="0">
              <a:buNone/>
            </a:pPr>
            <a:r>
              <a:rPr lang="en-GB" sz="2400" dirty="0"/>
              <a:t>	1. Access to nutrition &amp; dietetic services .</a:t>
            </a:r>
          </a:p>
          <a:p>
            <a:pPr marL="0" indent="0">
              <a:buNone/>
            </a:pPr>
            <a:r>
              <a:rPr lang="en-GB" sz="2400" dirty="0"/>
              <a:t>	2. Access to high quality supportive care.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94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B883-AE83-D197-58FB-59752D33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365126"/>
            <a:ext cx="11185849" cy="71722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Patient cohort,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ECFF-545B-2796-C173-2997A12C1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343608"/>
            <a:ext cx="11092543" cy="530911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Somerset Cancer Registry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No personnel that deals with data collection, validation and analysis.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Large patient cohort (258 pts were diagnosed with ampullary or pancreatic cancers between January 2022 and August 2023.)</a:t>
            </a:r>
          </a:p>
        </p:txBody>
      </p:sp>
    </p:spTree>
    <p:extLst>
      <p:ext uri="{BB962C8B-B14F-4D97-AF65-F5344CB8AC3E}">
        <p14:creationId xmlns:p14="http://schemas.microsoft.com/office/powerpoint/2010/main" val="235346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24CE-1483-443F-0C58-1EFE8A7C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0" y="365126"/>
            <a:ext cx="11204510" cy="89450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Audit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C5AD-4128-BCA9-190A-CF087914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0" y="1371600"/>
            <a:ext cx="11204510" cy="48053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Cohort: </a:t>
            </a:r>
          </a:p>
          <a:p>
            <a:pPr marL="0" indent="0">
              <a:buNone/>
            </a:pPr>
            <a:r>
              <a:rPr lang="en-GB" dirty="0"/>
              <a:t>Patients who underwent Whipple’s procedure in 2022 (44 pts)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-template reporting </a:t>
            </a:r>
          </a:p>
          <a:p>
            <a:pPr marL="0" indent="0">
              <a:buNone/>
            </a:pPr>
            <a:r>
              <a:rPr lang="en-GB" dirty="0"/>
              <a:t>-adequate stenting </a:t>
            </a:r>
          </a:p>
          <a:p>
            <a:pPr marL="0" indent="0">
              <a:buNone/>
            </a:pPr>
            <a:r>
              <a:rPr lang="en-GB" dirty="0"/>
              <a:t>-R0 resection rate</a:t>
            </a:r>
          </a:p>
          <a:p>
            <a:pPr marL="0" indent="0">
              <a:buNone/>
            </a:pPr>
            <a:r>
              <a:rPr lang="en-GB" dirty="0"/>
              <a:t>-POPF rate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12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97DF-F57C-0E7A-E721-5D08BB64D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365126"/>
            <a:ext cx="11093741" cy="74222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Post-op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047EF-F69D-BB54-57F9-7DA7D9034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048624"/>
            <a:ext cx="11093741" cy="51283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44 pts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Benign pathology: 6 (benign polyps/adenomas)</a:t>
            </a:r>
          </a:p>
          <a:p>
            <a:pPr marL="0" indent="0">
              <a:buNone/>
            </a:pPr>
            <a:r>
              <a:rPr lang="en-GB" sz="2400" dirty="0"/>
              <a:t>IPMN: 6 (1 contained small focus of invasive cancer)</a:t>
            </a:r>
          </a:p>
          <a:p>
            <a:pPr marL="0" indent="0">
              <a:buNone/>
            </a:pPr>
            <a:r>
              <a:rPr lang="en-GB" sz="2400" dirty="0"/>
              <a:t>SCA: 1 (pre-op diagnosis: IPMN)</a:t>
            </a:r>
          </a:p>
          <a:p>
            <a:pPr marL="0" indent="0">
              <a:buNone/>
            </a:pPr>
            <a:r>
              <a:rPr lang="en-GB" sz="2400" dirty="0"/>
              <a:t>PNET: 2</a:t>
            </a:r>
          </a:p>
          <a:p>
            <a:pPr marL="0" indent="0">
              <a:buNone/>
            </a:pPr>
            <a:r>
              <a:rPr lang="en-GB" sz="2400" dirty="0"/>
              <a:t>Metastasis: 1</a:t>
            </a:r>
          </a:p>
          <a:p>
            <a:pPr marL="0" indent="0">
              <a:buNone/>
            </a:pPr>
            <a:r>
              <a:rPr lang="en-GB" sz="2400" dirty="0"/>
              <a:t>PDAC: 17</a:t>
            </a:r>
          </a:p>
          <a:p>
            <a:pPr marL="0" indent="0">
              <a:buNone/>
            </a:pPr>
            <a:r>
              <a:rPr lang="en-GB" sz="2400" dirty="0"/>
              <a:t>CCA: 4</a:t>
            </a:r>
          </a:p>
          <a:p>
            <a:pPr marL="0" indent="0">
              <a:buNone/>
            </a:pPr>
            <a:r>
              <a:rPr lang="en-GB" sz="2400" dirty="0"/>
              <a:t>Ampullary ca: 5</a:t>
            </a:r>
          </a:p>
          <a:p>
            <a:pPr marL="0" indent="0">
              <a:buNone/>
            </a:pPr>
            <a:r>
              <a:rPr lang="en-GB" sz="2400" dirty="0"/>
              <a:t>Duodenal ca: 2</a:t>
            </a:r>
          </a:p>
        </p:txBody>
      </p:sp>
    </p:spTree>
    <p:extLst>
      <p:ext uri="{BB962C8B-B14F-4D97-AF65-F5344CB8AC3E}">
        <p14:creationId xmlns:p14="http://schemas.microsoft.com/office/powerpoint/2010/main" val="78633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830</Words>
  <Application>Microsoft Office PowerPoint</Application>
  <PresentationFormat>Widescreen</PresentationFormat>
  <Paragraphs>141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Times New Roman</vt:lpstr>
      <vt:lpstr>Office Theme</vt:lpstr>
      <vt:lpstr>QPIs and audit 2022</vt:lpstr>
      <vt:lpstr>PowerPoint Presentation</vt:lpstr>
      <vt:lpstr>Proposal for QPI development process  </vt:lpstr>
      <vt:lpstr>Potential QPIs</vt:lpstr>
      <vt:lpstr>Potential QPIs</vt:lpstr>
      <vt:lpstr>Potential QPIs</vt:lpstr>
      <vt:lpstr>Patient cohort, data analysis</vt:lpstr>
      <vt:lpstr>Audit 2022</vt:lpstr>
      <vt:lpstr>Post-op pathology</vt:lpstr>
      <vt:lpstr>Template reporting</vt:lpstr>
      <vt:lpstr>PowerPoint Presentation</vt:lpstr>
      <vt:lpstr>PowerPoint Presentation</vt:lpstr>
      <vt:lpstr>PowerPoint Presentation</vt:lpstr>
      <vt:lpstr>Adequate stenting</vt:lpstr>
      <vt:lpstr>PowerPoint Presentation</vt:lpstr>
      <vt:lpstr>PowerPoint Presentation</vt:lpstr>
      <vt:lpstr>R0 resection rate </vt:lpstr>
      <vt:lpstr>PowerPoint Presentation</vt:lpstr>
      <vt:lpstr>PowerPoint Presentation</vt:lpstr>
      <vt:lpstr>POPF rate</vt:lpstr>
      <vt:lpstr>PowerPoint Presentation</vt:lpstr>
      <vt:lpstr>PowerPoint Presentation</vt:lpstr>
      <vt:lpstr>PowerPoint Presentation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QPIs and audit 2022-2023</dc:title>
  <dc:creator>Hedvig Karteszi</dc:creator>
  <cp:lastModifiedBy>Helen Dunderdale</cp:lastModifiedBy>
  <cp:revision>13</cp:revision>
  <dcterms:created xsi:type="dcterms:W3CDTF">2024-01-09T17:01:11Z</dcterms:created>
  <dcterms:modified xsi:type="dcterms:W3CDTF">2024-03-01T11:06:27Z</dcterms:modified>
</cp:coreProperties>
</file>