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Total</c:v>
                </c:pt>
                <c:pt idx="1">
                  <c:v>BRI</c:v>
                </c:pt>
                <c:pt idx="2">
                  <c:v>NBT</c:v>
                </c:pt>
                <c:pt idx="3">
                  <c:v>MPH</c:v>
                </c:pt>
                <c:pt idx="4">
                  <c:v>RUH</c:v>
                </c:pt>
                <c:pt idx="5">
                  <c:v>WGH</c:v>
                </c:pt>
                <c:pt idx="6">
                  <c:v>YDH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2896</c:v>
                </c:pt>
                <c:pt idx="1">
                  <c:v>689</c:v>
                </c:pt>
                <c:pt idx="2">
                  <c:v>668</c:v>
                </c:pt>
                <c:pt idx="3">
                  <c:v>514</c:v>
                </c:pt>
                <c:pt idx="4">
                  <c:v>513</c:v>
                </c:pt>
                <c:pt idx="5">
                  <c:v>272</c:v>
                </c:pt>
                <c:pt idx="6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85-48E3-9FC8-9B6BED442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667008"/>
        <c:axId val="188668544"/>
      </c:barChart>
      <c:catAx>
        <c:axId val="188667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8668544"/>
        <c:crosses val="autoZero"/>
        <c:auto val="1"/>
        <c:lblAlgn val="ctr"/>
        <c:lblOffset val="100"/>
        <c:noMultiLvlLbl val="0"/>
      </c:catAx>
      <c:valAx>
        <c:axId val="188668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667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No.</a:t>
            </a:r>
            <a:r>
              <a:rPr lang="en-US" baseline="0" dirty="0"/>
              <a:t> with 5/More Pt Discussions- 19%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63</c:v>
                </c:pt>
                <c:pt idx="1">
                  <c:v>44</c:v>
                </c:pt>
                <c:pt idx="2">
                  <c:v>24</c:v>
                </c:pt>
                <c:pt idx="3">
                  <c:v>20</c:v>
                </c:pt>
                <c:pt idx="4">
                  <c:v>11</c:v>
                </c:pt>
                <c:pt idx="5">
                  <c:v>3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B5-40FB-98E8-AB4D5760C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435456"/>
        <c:axId val="188637952"/>
      </c:barChart>
      <c:catAx>
        <c:axId val="18843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637952"/>
        <c:crosses val="autoZero"/>
        <c:auto val="1"/>
        <c:lblAlgn val="ctr"/>
        <c:lblOffset val="100"/>
        <c:noMultiLvlLbl val="0"/>
      </c:catAx>
      <c:valAx>
        <c:axId val="18863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435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Panc Bil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18-4D3B-904A-E4CC719593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Palliative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Panc Bil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18-4D3B-904A-E4CC719593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Radical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Panc Bil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18-4D3B-904A-E4CC719593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Surveillance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Panc Bil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18-4D3B-904A-E4CC71959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842240"/>
        <c:axId val="136856320"/>
      </c:barChart>
      <c:catAx>
        <c:axId val="13684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6856320"/>
        <c:crosses val="autoZero"/>
        <c:auto val="1"/>
        <c:lblAlgn val="ctr"/>
        <c:lblOffset val="100"/>
        <c:noMultiLvlLbl val="0"/>
      </c:catAx>
      <c:valAx>
        <c:axId val="136856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842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49236900942939E-2"/>
          <c:y val="4.4861391929187228E-2"/>
          <c:w val="0.53576613687177987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Liver</c:v>
                </c:pt>
                <c:pt idx="1">
                  <c:v>GB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116</c:v>
                </c:pt>
                <c:pt idx="1">
                  <c:v>12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3-4C9C-82AF-9DD342D963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Palliative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Liver</c:v>
                </c:pt>
                <c:pt idx="1">
                  <c:v>GB</c:v>
                </c:pt>
                <c:pt idx="2">
                  <c:v>Other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E3-4C9C-82AF-9DD342D963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MWA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Liver</c:v>
                </c:pt>
                <c:pt idx="1">
                  <c:v>GB</c:v>
                </c:pt>
                <c:pt idx="2">
                  <c:v>Other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E3-4C9C-82AF-9DD342D963F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Operative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Liver</c:v>
                </c:pt>
                <c:pt idx="1">
                  <c:v>GB</c:v>
                </c:pt>
                <c:pt idx="2">
                  <c:v>Other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E3-4C9C-82AF-9DD342D963F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SABR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Liver</c:v>
                </c:pt>
                <c:pt idx="1">
                  <c:v>GB</c:v>
                </c:pt>
                <c:pt idx="2">
                  <c:v>Other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E3-4C9C-82AF-9DD342D963F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TACE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Liver</c:v>
                </c:pt>
                <c:pt idx="1">
                  <c:v>GB</c:v>
                </c:pt>
                <c:pt idx="2">
                  <c:v>Other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E3-4C9C-82AF-9DD342D963F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SIRT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Liver</c:v>
                </c:pt>
                <c:pt idx="1">
                  <c:v>GB</c:v>
                </c:pt>
                <c:pt idx="2">
                  <c:v>Other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E3-4C9C-82AF-9DD342D96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994304"/>
        <c:axId val="149066880"/>
      </c:barChart>
      <c:catAx>
        <c:axId val="148994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9066880"/>
        <c:crosses val="autoZero"/>
        <c:auto val="1"/>
        <c:lblAlgn val="ctr"/>
        <c:lblOffset val="100"/>
        <c:noMultiLvlLbl val="0"/>
      </c:catAx>
      <c:valAx>
        <c:axId val="14906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9943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15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3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77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7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54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2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84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95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61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12FD2-BE53-49A1-8300-B603ADC26E2F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0546-BA61-482A-B051-A0AA4880B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61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HPB MDT Data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08912" cy="1752600"/>
          </a:xfrm>
        </p:spPr>
        <p:txBody>
          <a:bodyPr>
            <a:normAutofit fontScale="925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James Skipworth</a:t>
            </a:r>
          </a:p>
          <a:p>
            <a:r>
              <a:rPr lang="en-GB" dirty="0">
                <a:solidFill>
                  <a:schemeClr val="tx1"/>
                </a:solidFill>
              </a:rPr>
              <a:t>Clinical Lead and MDT Lead, </a:t>
            </a:r>
            <a:r>
              <a:rPr lang="en-GB" dirty="0" err="1">
                <a:solidFill>
                  <a:schemeClr val="tx1"/>
                </a:solidFill>
              </a:rPr>
              <a:t>Dept</a:t>
            </a:r>
            <a:r>
              <a:rPr lang="en-GB" dirty="0">
                <a:solidFill>
                  <a:schemeClr val="tx1"/>
                </a:solidFill>
              </a:rPr>
              <a:t> of HPB Surgery</a:t>
            </a:r>
          </a:p>
          <a:p>
            <a:r>
              <a:rPr lang="en-GB" dirty="0">
                <a:solidFill>
                  <a:schemeClr val="tx1"/>
                </a:solidFill>
              </a:rPr>
              <a:t>UHBW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3" y="21358"/>
            <a:ext cx="1871997" cy="1929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5888"/>
            <a:ext cx="144617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73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en-GB" sz="1800" b="1" dirty="0"/>
              <a:t>Last year</a:t>
            </a:r>
          </a:p>
          <a:p>
            <a:pPr lvl="1"/>
            <a:r>
              <a:rPr lang="en-GB" sz="1800" dirty="0"/>
              <a:t>Manual collation and assessment of MDT lists</a:t>
            </a:r>
          </a:p>
          <a:p>
            <a:pPr lvl="1"/>
            <a:r>
              <a:rPr lang="en-GB" sz="1800" dirty="0"/>
              <a:t>Work intensive</a:t>
            </a:r>
          </a:p>
          <a:p>
            <a:endParaRPr lang="en-GB" sz="1800" dirty="0"/>
          </a:p>
          <a:p>
            <a:r>
              <a:rPr lang="en-GB" sz="1800" b="1" dirty="0"/>
              <a:t>SCR Report</a:t>
            </a:r>
          </a:p>
          <a:p>
            <a:pPr lvl="1"/>
            <a:r>
              <a:rPr lang="en-GB" sz="1800" dirty="0"/>
              <a:t>4893 MDT discussions</a:t>
            </a:r>
          </a:p>
          <a:p>
            <a:pPr lvl="1"/>
            <a:r>
              <a:rPr lang="en-GB" sz="1800" dirty="0"/>
              <a:t>Mixed MDTs</a:t>
            </a:r>
          </a:p>
          <a:p>
            <a:pPr lvl="2"/>
            <a:r>
              <a:rPr lang="en-GB" sz="1800" dirty="0"/>
              <a:t>Includes OG/HPB/NBT/WGH MDTs</a:t>
            </a:r>
          </a:p>
          <a:p>
            <a:pPr lvl="2"/>
            <a:r>
              <a:rPr lang="en-GB" sz="1800" dirty="0"/>
              <a:t>NET MDT</a:t>
            </a:r>
          </a:p>
          <a:p>
            <a:pPr lvl="2"/>
            <a:r>
              <a:rPr lang="en-GB" sz="1800" dirty="0"/>
              <a:t>CUP MDT</a:t>
            </a:r>
          </a:p>
          <a:p>
            <a:pPr lvl="1"/>
            <a:r>
              <a:rPr lang="en-GB" sz="1800" dirty="0"/>
              <a:t>Listed by Discussion rather than </a:t>
            </a:r>
            <a:r>
              <a:rPr lang="en-GB" sz="1800" dirty="0" err="1"/>
              <a:t>pt</a:t>
            </a:r>
            <a:endParaRPr lang="en-GB" sz="1800" dirty="0"/>
          </a:p>
          <a:p>
            <a:endParaRPr lang="en-GB" sz="1800" dirty="0"/>
          </a:p>
          <a:p>
            <a:r>
              <a:rPr lang="en-GB" sz="1800" b="1" dirty="0"/>
              <a:t>SCR Data</a:t>
            </a:r>
          </a:p>
          <a:p>
            <a:pPr lvl="1"/>
            <a:r>
              <a:rPr lang="en-GB" sz="1800" dirty="0"/>
              <a:t>Difficult and time-consuming to manage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5888"/>
            <a:ext cx="144617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84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Referral Centre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829009"/>
              </p:ext>
            </p:extLst>
          </p:nvPr>
        </p:nvGraphicFramePr>
        <p:xfrm>
          <a:off x="1331640" y="1600200"/>
          <a:ext cx="73551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5888"/>
            <a:ext cx="144617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614" y="335699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No. MDT Discussions</a:t>
            </a:r>
          </a:p>
        </p:txBody>
      </p:sp>
    </p:spTree>
    <p:extLst>
      <p:ext uri="{BB962C8B-B14F-4D97-AF65-F5344CB8AC3E}">
        <p14:creationId xmlns:p14="http://schemas.microsoft.com/office/powerpoint/2010/main" val="196404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Repeat Discussions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209218"/>
              </p:ext>
            </p:extLst>
          </p:nvPr>
        </p:nvGraphicFramePr>
        <p:xfrm>
          <a:off x="971600" y="1556792"/>
          <a:ext cx="74991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5888"/>
            <a:ext cx="144617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29" y="3541658"/>
            <a:ext cx="104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No. Pts</a:t>
            </a:r>
          </a:p>
        </p:txBody>
      </p:sp>
    </p:spTree>
    <p:extLst>
      <p:ext uri="{BB962C8B-B14F-4D97-AF65-F5344CB8AC3E}">
        <p14:creationId xmlns:p14="http://schemas.microsoft.com/office/powerpoint/2010/main" val="352673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3/12 Sub-Group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3/12 period (Oct-Dec 2023)</a:t>
            </a:r>
          </a:p>
          <a:p>
            <a:pPr lvl="1"/>
            <a:r>
              <a:rPr lang="en-GB" dirty="0"/>
              <a:t>367 discussions</a:t>
            </a:r>
          </a:p>
          <a:p>
            <a:pPr lvl="1"/>
            <a:r>
              <a:rPr lang="en-GB" dirty="0"/>
              <a:t>133 patients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5888"/>
            <a:ext cx="144617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20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C00000"/>
                </a:solidFill>
              </a:rPr>
              <a:t>Pancreatico</a:t>
            </a:r>
            <a:r>
              <a:rPr lang="en-GB" b="1" dirty="0">
                <a:solidFill>
                  <a:srgbClr val="C00000"/>
                </a:solidFill>
              </a:rPr>
              <a:t>-Biliary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796668"/>
              </p:ext>
            </p:extLst>
          </p:nvPr>
        </p:nvGraphicFramePr>
        <p:xfrm>
          <a:off x="1439766" y="1600200"/>
          <a:ext cx="723669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5888"/>
            <a:ext cx="144617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614" y="335699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No. MDT Discussions</a:t>
            </a:r>
          </a:p>
        </p:txBody>
      </p:sp>
    </p:spTree>
    <p:extLst>
      <p:ext uri="{BB962C8B-B14F-4D97-AF65-F5344CB8AC3E}">
        <p14:creationId xmlns:p14="http://schemas.microsoft.com/office/powerpoint/2010/main" val="3060175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Liver and GB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28858"/>
              </p:ext>
            </p:extLst>
          </p:nvPr>
        </p:nvGraphicFramePr>
        <p:xfrm>
          <a:off x="1259632" y="2060848"/>
          <a:ext cx="77152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5888"/>
            <a:ext cx="144617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4993" y="336366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No. MDT Discussions</a:t>
            </a:r>
          </a:p>
        </p:txBody>
      </p:sp>
    </p:spTree>
    <p:extLst>
      <p:ext uri="{BB962C8B-B14F-4D97-AF65-F5344CB8AC3E}">
        <p14:creationId xmlns:p14="http://schemas.microsoft.com/office/powerpoint/2010/main" val="132667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V difficult to get useful data about HPB MDT/Service</a:t>
            </a:r>
          </a:p>
          <a:p>
            <a:pPr lvl="1"/>
            <a:r>
              <a:rPr lang="en-GB" sz="2400" dirty="0"/>
              <a:t>Individual-assessed/Time-consuming</a:t>
            </a:r>
          </a:p>
          <a:p>
            <a:pPr lvl="1"/>
            <a:r>
              <a:rPr lang="en-GB" sz="2400"/>
              <a:t>Data Manager would help</a:t>
            </a:r>
            <a:endParaRPr lang="en-GB" sz="2400" dirty="0"/>
          </a:p>
          <a:p>
            <a:pPr lvl="1"/>
            <a:r>
              <a:rPr lang="en-GB" sz="2400" dirty="0"/>
              <a:t>V little clinical utility</a:t>
            </a:r>
          </a:p>
          <a:p>
            <a:pPr lvl="2"/>
            <a:r>
              <a:rPr lang="en-GB" dirty="0" err="1"/>
              <a:t>Panc</a:t>
            </a:r>
            <a:r>
              <a:rPr lang="en-GB" dirty="0"/>
              <a:t> Ca Audit may help</a:t>
            </a:r>
          </a:p>
          <a:p>
            <a:pPr lvl="2"/>
            <a:r>
              <a:rPr lang="en-GB" dirty="0"/>
              <a:t>Low liver numbers overall</a:t>
            </a:r>
          </a:p>
          <a:p>
            <a:endParaRPr lang="en-GB" sz="2400" dirty="0"/>
          </a:p>
          <a:p>
            <a:r>
              <a:rPr lang="en-GB" sz="2400" b="1" dirty="0"/>
              <a:t>Closer look into multiple discussion pts</a:t>
            </a:r>
          </a:p>
          <a:p>
            <a:pPr lvl="1"/>
            <a:r>
              <a:rPr lang="en-GB" sz="2400" dirty="0"/>
              <a:t>Next meeting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5888"/>
            <a:ext cx="1446170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29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148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HPB MDT Data 2023</vt:lpstr>
      <vt:lpstr>Methods</vt:lpstr>
      <vt:lpstr>Referral Centre</vt:lpstr>
      <vt:lpstr>Repeat Discussions</vt:lpstr>
      <vt:lpstr>3/12 Sub-Group Analysis</vt:lpstr>
      <vt:lpstr>Pancreatico-Biliary</vt:lpstr>
      <vt:lpstr>Liver and GB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Skipworth, James</dc:creator>
  <cp:lastModifiedBy>Helen Dunderdale</cp:lastModifiedBy>
  <cp:revision>47</cp:revision>
  <dcterms:created xsi:type="dcterms:W3CDTF">2024-02-29T19:34:55Z</dcterms:created>
  <dcterms:modified xsi:type="dcterms:W3CDTF">2024-03-01T10:28:28Z</dcterms:modified>
</cp:coreProperties>
</file>