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2"/>
  </p:notesMasterIdLst>
  <p:sldIdLst>
    <p:sldId id="256" r:id="rId2"/>
    <p:sldId id="257" r:id="rId3"/>
    <p:sldId id="258" r:id="rId4"/>
    <p:sldId id="259" r:id="rId5"/>
    <p:sldId id="282" r:id="rId6"/>
    <p:sldId id="260" r:id="rId7"/>
    <p:sldId id="261" r:id="rId8"/>
    <p:sldId id="278" r:id="rId9"/>
    <p:sldId id="276" r:id="rId10"/>
    <p:sldId id="283" r:id="rId11"/>
    <p:sldId id="284" r:id="rId12"/>
    <p:sldId id="279" r:id="rId13"/>
    <p:sldId id="280" r:id="rId14"/>
    <p:sldId id="281" r:id="rId15"/>
    <p:sldId id="285" r:id="rId16"/>
    <p:sldId id="286"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Lst>
  <p:sldSz cx="12192000" cy="6858000"/>
  <p:notesSz cx="6858000" cy="9144000"/>
  <p:embeddedFontLst>
    <p:embeddedFont>
      <p:font typeface="Lato" panose="020F0502020204030203" pitchFamily="34" charset="0"/>
      <p:regular r:id="rId33"/>
      <p:bold r:id="rId34"/>
      <p:italic r:id="rId35"/>
      <p:boldItalic r:id="rId36"/>
    </p:embeddedFont>
    <p:embeddedFont>
      <p:font typeface="Segoe UI" panose="020B0502040204020203"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DA901B-FF43-49C8-9F39-1663B1B7F64E}">
  <a:tblStyle styleId="{4DDA901B-FF43-49C8-9F39-1663B1B7F64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0"/>
  </p:normalViewPr>
  <p:slideViewPr>
    <p:cSldViewPr snapToGrid="0">
      <p:cViewPr varScale="1">
        <p:scale>
          <a:sx n="62" d="100"/>
          <a:sy n="62" d="100"/>
        </p:scale>
        <p:origin x="48"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 name="Google Shape;9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b32ed94e6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b32ed94e60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2b32ed94e60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a5fadd2b8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a5fadd2b84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2a5fadd2b84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a5fadd2b84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a5fadd2b84_0_2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The same themes were identified in the 2021/22 PRES report, suggesting the positive aspects of taking part in research have remained the same. Comments related to good communication have increased from 21% to 25%, suggesting that studies may have improved how they communicate with participants.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a5fadd2b84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a5fadd2b84_0_3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Although fewer participants (23%) left comments about what would have made their experience better (compared to 32% in 2021/22), the themes identified are broadly the same as last year. </a:t>
            </a:r>
            <a:endParaRPr/>
          </a:p>
          <a:p>
            <a:pPr marL="0" lvl="0" indent="0" algn="l" rtl="0">
              <a:spcBef>
                <a:spcPts val="0"/>
              </a:spcBef>
              <a:spcAft>
                <a:spcPts val="0"/>
              </a:spcAft>
              <a:buNone/>
            </a:pPr>
            <a:endParaRPr/>
          </a:p>
          <a:p>
            <a:pPr marL="0" lvl="0" indent="0" algn="l" rtl="0">
              <a:spcBef>
                <a:spcPts val="0"/>
              </a:spcBef>
              <a:spcAft>
                <a:spcPts val="0"/>
              </a:spcAft>
              <a:buNone/>
            </a:pPr>
            <a:r>
              <a:rPr lang="en-GB"/>
              <a:t>Whilst comments about participant communication remain the most common, these have decreased since last year (from 64% to 51%). This also aligns with an increase in positive comments around communication, indicating that studies have improved how they communicate with participants. There has also been a large decrease in the number of comments around appointments (from 27% to 11%), this is likely due to study teams being able to offer more flexibility around appointment times and methods.</a:t>
            </a:r>
            <a:endParaRPr/>
          </a:p>
          <a:p>
            <a:pPr marL="0" lvl="0" indent="0" algn="l" rtl="0">
              <a:spcBef>
                <a:spcPts val="0"/>
              </a:spcBef>
              <a:spcAft>
                <a:spcPts val="0"/>
              </a:spcAft>
              <a:buNone/>
            </a:pPr>
            <a:endParaRPr/>
          </a:p>
          <a:p>
            <a:pPr marL="0" lvl="0" indent="0" algn="l" rtl="0">
              <a:spcBef>
                <a:spcPts val="0"/>
              </a:spcBef>
              <a:spcAft>
                <a:spcPts val="0"/>
              </a:spcAft>
              <a:buNone/>
            </a:pPr>
            <a:r>
              <a:rPr lang="en-GB"/>
              <a:t>Participant communication: Information about the study results/updates, general information about the study or condition, personal results, more contact from the study team, method of communication, information about side effects, internal communication, receiving incorrect information, information about what was required, information about expenses, design of communication, fewer emails.</a:t>
            </a:r>
            <a:endParaRPr/>
          </a:p>
          <a:p>
            <a:pPr marL="0" lvl="0" indent="0" algn="l" rtl="0">
              <a:spcBef>
                <a:spcPts val="0"/>
              </a:spcBef>
              <a:spcAft>
                <a:spcPts val="0"/>
              </a:spcAft>
              <a:buNone/>
            </a:pPr>
            <a:endParaRPr/>
          </a:p>
          <a:p>
            <a:pPr marL="0" lvl="0" indent="0" algn="l" rtl="0">
              <a:spcBef>
                <a:spcPts val="0"/>
              </a:spcBef>
              <a:spcAft>
                <a:spcPts val="0"/>
              </a:spcAft>
              <a:buNone/>
            </a:pPr>
            <a:r>
              <a:rPr lang="en-GB"/>
              <a:t>Procedures and materials: Issues with questionnaires, technical issues with apps/equipment, method of procedures, more explanation about tests or how to use equipment, more or fewer tests</a:t>
            </a:r>
            <a:endParaRPr/>
          </a:p>
          <a:p>
            <a:pPr marL="0" lvl="0" indent="0" algn="l" rtl="0">
              <a:spcBef>
                <a:spcPts val="0"/>
              </a:spcBef>
              <a:spcAft>
                <a:spcPts val="0"/>
              </a:spcAft>
              <a:buNone/>
            </a:pPr>
            <a:endParaRPr/>
          </a:p>
          <a:p>
            <a:pPr marL="0" lvl="0" indent="0" algn="l" rtl="0">
              <a:spcBef>
                <a:spcPts val="0"/>
              </a:spcBef>
              <a:spcAft>
                <a:spcPts val="0"/>
              </a:spcAft>
              <a:buNone/>
            </a:pPr>
            <a:r>
              <a:rPr lang="en-GB"/>
              <a:t>Appointments: Location, method, delays and waiting times, more time during appointments, flexibility over appointment times, issues with appointments, reminders, shorter appointments, booking of appointments</a:t>
            </a:r>
            <a:endParaRPr/>
          </a:p>
          <a:p>
            <a:pPr marL="0" lvl="0" indent="0" algn="l" rtl="0">
              <a:spcBef>
                <a:spcPts val="0"/>
              </a:spcBef>
              <a:spcAft>
                <a:spcPts val="0"/>
              </a:spcAft>
              <a:buNone/>
            </a:pPr>
            <a:endParaRPr/>
          </a:p>
          <a:p>
            <a:pPr marL="0" lvl="0" indent="0" algn="l" rtl="0">
              <a:spcBef>
                <a:spcPts val="0"/>
              </a:spcBef>
              <a:spcAft>
                <a:spcPts val="0"/>
              </a:spcAft>
              <a:buNone/>
            </a:pPr>
            <a:r>
              <a:rPr lang="en-GB"/>
              <a:t>Travel: Less travel less for appointments, free or better parking, better travel information</a:t>
            </a:r>
            <a:endParaRPr/>
          </a:p>
          <a:p>
            <a:pPr marL="0" lvl="0" indent="0" algn="l" rtl="0">
              <a:spcBef>
                <a:spcPts val="0"/>
              </a:spcBef>
              <a:spcAft>
                <a:spcPts val="0"/>
              </a:spcAft>
              <a:buNone/>
            </a:pPr>
            <a:endParaRPr/>
          </a:p>
          <a:p>
            <a:pPr marL="0" lvl="0" indent="0" algn="l" rtl="0">
              <a:spcBef>
                <a:spcPts val="0"/>
              </a:spcBef>
              <a:spcAft>
                <a:spcPts val="0"/>
              </a:spcAft>
              <a:buNone/>
            </a:pPr>
            <a:r>
              <a:rPr lang="en-GB"/>
              <a:t>COVID-19: Issues with travel/vaccine passports, restrictions, more information/updates, study interruptions, unblinding process</a:t>
            </a:r>
            <a:endParaRPr/>
          </a:p>
          <a:p>
            <a:pPr marL="0" lvl="0" indent="0" algn="l" rtl="0">
              <a:spcBef>
                <a:spcPts val="0"/>
              </a:spcBef>
              <a:spcAft>
                <a:spcPts val="0"/>
              </a:spcAft>
              <a:buNone/>
            </a:pPr>
            <a:endParaRPr/>
          </a:p>
          <a:p>
            <a:pPr marL="0" lvl="0" indent="0" algn="l" rtl="0">
              <a:spcBef>
                <a:spcPts val="0"/>
              </a:spcBef>
              <a:spcAft>
                <a:spcPts val="0"/>
              </a:spcAft>
              <a:buNone/>
            </a:pPr>
            <a:r>
              <a:rPr lang="en-GB"/>
              <a:t>Payments and expenses: Wanting payment or to receive more money, time it took to receive payments, method of recognition</a:t>
            </a:r>
            <a:endParaRPr/>
          </a:p>
          <a:p>
            <a:pPr marL="0" lvl="0" indent="0" algn="l" rtl="0">
              <a:spcBef>
                <a:spcPts val="0"/>
              </a:spcBef>
              <a:spcAft>
                <a:spcPts val="0"/>
              </a:spcAft>
              <a:buNone/>
            </a:pPr>
            <a:endParaRPr/>
          </a:p>
          <a:p>
            <a:pPr marL="0" lvl="0" indent="0" algn="l" rtl="0">
              <a:spcBef>
                <a:spcPts val="0"/>
              </a:spcBef>
              <a:spcAft>
                <a:spcPts val="0"/>
              </a:spcAft>
              <a:buNone/>
            </a:pPr>
            <a:r>
              <a:rPr lang="en-GB"/>
              <a:t>Study related: Wanting longer or shorter study, being in the control arm, side effects</a:t>
            </a:r>
            <a:endParaRPr/>
          </a:p>
          <a:p>
            <a:pPr marL="0" lvl="0" indent="0" algn="l" rtl="0">
              <a:spcBef>
                <a:spcPts val="0"/>
              </a:spcBef>
              <a:spcAft>
                <a:spcPts val="0"/>
              </a:spcAft>
              <a:buNone/>
            </a:pPr>
            <a:endParaRPr/>
          </a:p>
          <a:p>
            <a:pPr marL="0" lvl="0" indent="0" algn="l" rtl="0">
              <a:spcBef>
                <a:spcPts val="0"/>
              </a:spcBef>
              <a:spcAft>
                <a:spcPts val="0"/>
              </a:spcAft>
              <a:buNone/>
            </a:pPr>
            <a:r>
              <a:rPr lang="en-GB"/>
              <a:t>Knowledge and experience: When people were approached about taking part in research, feeling like staff didn’t have the knowledge to answer questions or use required equipment. Comments under this theme also relate to awareness of Equity, Diversity, and Inclusion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a5fadd2b84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a5fadd2b84_0_4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a5fadd2b84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a5fadd2b84_0_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2a5fadd2b84_0_1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b01155e67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b01155e678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2b01155e678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a5fadd2b84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a5fadd2b84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2a5fadd2b84_0_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f5adc10df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gf5adc10d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b01155e678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2b01155e678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5e914741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5e9147415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g15e9147415d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a5fadd2b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a5fadd2b8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2a5fadd2b84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a2760499f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a2760499ff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2a2760499ff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b01155e67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b01155e678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2b01155e678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445a33b7a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445a33b7a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2445a33b7ac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a5fadd2b8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a5fadd2b84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2a5fadd2b84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a5fadd2b8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a5fadd2b84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2a5fadd2b84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a5fadd2b8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a5fadd2b84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g2a5fadd2b84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b32ed94e6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b32ed94e6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2b32ed94e60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
          <p:cNvPicPr preferRelativeResize="0"/>
          <p:nvPr/>
        </p:nvPicPr>
        <p:blipFill rotWithShape="1">
          <a:blip r:embed="rId3">
            <a:alphaModFix/>
          </a:blip>
          <a:srcRect t="3" r="6600" b="-36684"/>
          <a:stretch/>
        </p:blipFill>
        <p:spPr>
          <a:xfrm>
            <a:off x="436034" y="858109"/>
            <a:ext cx="11387159" cy="45719"/>
          </a:xfrm>
          <a:prstGeom prst="rect">
            <a:avLst/>
          </a:prstGeom>
          <a:noFill/>
          <a:ln>
            <a:noFill/>
          </a:ln>
        </p:spPr>
      </p:pic>
      <p:pic>
        <p:nvPicPr>
          <p:cNvPr id="18" name="Google Shape;18;p2"/>
          <p:cNvPicPr preferRelativeResize="0"/>
          <p:nvPr/>
        </p:nvPicPr>
        <p:blipFill rotWithShape="1">
          <a:blip r:embed="rId4">
            <a:alphaModFix/>
          </a:blip>
          <a:srcRect l="35446" b="23513"/>
          <a:stretch/>
        </p:blipFill>
        <p:spPr>
          <a:xfrm>
            <a:off x="0" y="4799507"/>
            <a:ext cx="1737360" cy="2058494"/>
          </a:xfrm>
          <a:prstGeom prst="rect">
            <a:avLst/>
          </a:prstGeom>
          <a:noFill/>
          <a:ln>
            <a:noFill/>
          </a:ln>
        </p:spPr>
      </p:pic>
      <p:pic>
        <p:nvPicPr>
          <p:cNvPr id="19" name="Google Shape;19;p2"/>
          <p:cNvPicPr preferRelativeResize="0"/>
          <p:nvPr/>
        </p:nvPicPr>
        <p:blipFill rotWithShape="1">
          <a:blip r:embed="rId5">
            <a:alphaModFix/>
          </a:blip>
          <a:srcRect/>
          <a:stretch/>
        </p:blipFill>
        <p:spPr>
          <a:xfrm rot="-5400000">
            <a:off x="10239223" y="1795994"/>
            <a:ext cx="1579199" cy="1184400"/>
          </a:xfrm>
          <a:prstGeom prst="rect">
            <a:avLst/>
          </a:prstGeom>
          <a:noFill/>
          <a:ln>
            <a:noFill/>
          </a:ln>
        </p:spPr>
      </p:pic>
      <p:sp>
        <p:nvSpPr>
          <p:cNvPr id="20" name="Google Shape;20;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1524000" y="3986194"/>
            <a:ext cx="9144000" cy="1271606"/>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3" name="Google Shape;23;p2"/>
          <p:cNvSpPr txBox="1"/>
          <p:nvPr/>
        </p:nvSpPr>
        <p:spPr>
          <a:xfrm>
            <a:off x="873760" y="-538480"/>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4" name="Google Shape;24;p2"/>
          <p:cNvPicPr preferRelativeResize="0"/>
          <p:nvPr/>
        </p:nvPicPr>
        <p:blipFill rotWithShape="1">
          <a:blip r:embed="rId6">
            <a:alphaModFix/>
          </a:blip>
          <a:srcRect/>
          <a:stretch/>
        </p:blipFill>
        <p:spPr>
          <a:xfrm>
            <a:off x="238501" y="102202"/>
            <a:ext cx="4209297" cy="8016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7" name="Google Shape;27;p3"/>
          <p:cNvPicPr preferRelativeResize="0"/>
          <p:nvPr/>
        </p:nvPicPr>
        <p:blipFill rotWithShape="1">
          <a:blip r:embed="rId3">
            <a:alphaModFix/>
          </a:blip>
          <a:srcRect t="3" r="6600" b="-36684"/>
          <a:stretch/>
        </p:blipFill>
        <p:spPr>
          <a:xfrm>
            <a:off x="402422" y="868933"/>
            <a:ext cx="11387159" cy="45719"/>
          </a:xfrm>
          <a:prstGeom prst="rect">
            <a:avLst/>
          </a:prstGeom>
          <a:noFill/>
          <a:ln>
            <a:noFill/>
          </a:ln>
        </p:spPr>
      </p:pic>
      <p:pic>
        <p:nvPicPr>
          <p:cNvPr id="28" name="Google Shape;28;p3"/>
          <p:cNvPicPr preferRelativeResize="0"/>
          <p:nvPr/>
        </p:nvPicPr>
        <p:blipFill rotWithShape="1">
          <a:blip r:embed="rId4">
            <a:alphaModFix/>
          </a:blip>
          <a:srcRect l="8151" b="33143"/>
          <a:stretch/>
        </p:blipFill>
        <p:spPr>
          <a:xfrm>
            <a:off x="1" y="4480660"/>
            <a:ext cx="3091180" cy="2377341"/>
          </a:xfrm>
          <a:prstGeom prst="rect">
            <a:avLst/>
          </a:prstGeom>
          <a:noFill/>
          <a:ln>
            <a:noFill/>
          </a:ln>
        </p:spPr>
      </p:pic>
      <p:pic>
        <p:nvPicPr>
          <p:cNvPr id="29" name="Google Shape;29;p3"/>
          <p:cNvPicPr preferRelativeResize="0"/>
          <p:nvPr/>
        </p:nvPicPr>
        <p:blipFill rotWithShape="1">
          <a:blip r:embed="rId5">
            <a:alphaModFix/>
          </a:blip>
          <a:srcRect/>
          <a:stretch/>
        </p:blipFill>
        <p:spPr>
          <a:xfrm>
            <a:off x="10445751" y="1519647"/>
            <a:ext cx="1155700" cy="927100"/>
          </a:xfrm>
          <a:prstGeom prst="rect">
            <a:avLst/>
          </a:prstGeom>
          <a:noFill/>
          <a:ln>
            <a:noFill/>
          </a:ln>
        </p:spPr>
      </p:pic>
      <p:sp>
        <p:nvSpPr>
          <p:cNvPr id="30" name="Google Shape;30;p3"/>
          <p:cNvSpPr txBox="1">
            <a:spLocks noGrp="1"/>
          </p:cNvSpPr>
          <p:nvPr>
            <p:ph type="title"/>
          </p:nvPr>
        </p:nvSpPr>
        <p:spPr>
          <a:xfrm>
            <a:off x="838200" y="2488688"/>
            <a:ext cx="9403080" cy="113347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93E72"/>
              </a:buClr>
              <a:buSzPts val="4800"/>
              <a:buFont typeface="Arial"/>
              <a:buNone/>
              <a:defRPr sz="48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32" name="Google Shape;32;p3"/>
          <p:cNvPicPr preferRelativeResize="0"/>
          <p:nvPr/>
        </p:nvPicPr>
        <p:blipFill rotWithShape="1">
          <a:blip r:embed="rId6">
            <a:alphaModFix/>
          </a:blip>
          <a:srcRect/>
          <a:stretch/>
        </p:blipFill>
        <p:spPr>
          <a:xfrm>
            <a:off x="209926" y="113026"/>
            <a:ext cx="4209297" cy="8016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3"/>
        <p:cNvGrpSpPr/>
        <p:nvPr/>
      </p:nvGrpSpPr>
      <p:grpSpPr>
        <a:xfrm>
          <a:off x="0" y="0"/>
          <a:ext cx="0" cy="0"/>
          <a:chOff x="0" y="0"/>
          <a:chExt cx="0" cy="0"/>
        </a:xfrm>
      </p:grpSpPr>
      <p:pic>
        <p:nvPicPr>
          <p:cNvPr id="34" name="Google Shape;34;p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4"/>
          <p:cNvPicPr preferRelativeResize="0"/>
          <p:nvPr/>
        </p:nvPicPr>
        <p:blipFill rotWithShape="1">
          <a:blip r:embed="rId3">
            <a:alphaModFix/>
          </a:blip>
          <a:srcRect t="3" r="6600" b="-36684"/>
          <a:stretch/>
        </p:blipFill>
        <p:spPr>
          <a:xfrm>
            <a:off x="402422" y="868933"/>
            <a:ext cx="11387159" cy="45719"/>
          </a:xfrm>
          <a:prstGeom prst="rect">
            <a:avLst/>
          </a:prstGeom>
          <a:noFill/>
          <a:ln>
            <a:noFill/>
          </a:ln>
        </p:spPr>
      </p:pic>
      <p:sp>
        <p:nvSpPr>
          <p:cNvPr id="36" name="Google Shape;36;p4"/>
          <p:cNvSpPr txBox="1">
            <a:spLocks noGrp="1"/>
          </p:cNvSpPr>
          <p:nvPr>
            <p:ph type="title"/>
          </p:nvPr>
        </p:nvSpPr>
        <p:spPr>
          <a:xfrm>
            <a:off x="838200" y="2488688"/>
            <a:ext cx="9403080" cy="113347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93E72"/>
              </a:buClr>
              <a:buSzPts val="4800"/>
              <a:buFont typeface="Arial"/>
              <a:buNone/>
              <a:defRPr sz="48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38" name="Google Shape;38;p4"/>
          <p:cNvPicPr preferRelativeResize="0"/>
          <p:nvPr/>
        </p:nvPicPr>
        <p:blipFill rotWithShape="1">
          <a:blip r:embed="rId4">
            <a:alphaModFix/>
          </a:blip>
          <a:srcRect l="34054" b="22345"/>
          <a:stretch/>
        </p:blipFill>
        <p:spPr>
          <a:xfrm>
            <a:off x="0" y="4812138"/>
            <a:ext cx="1737360" cy="2045862"/>
          </a:xfrm>
          <a:prstGeom prst="rect">
            <a:avLst/>
          </a:prstGeom>
          <a:noFill/>
          <a:ln>
            <a:noFill/>
          </a:ln>
        </p:spPr>
      </p:pic>
      <p:pic>
        <p:nvPicPr>
          <p:cNvPr id="39" name="Google Shape;39;p4"/>
          <p:cNvPicPr preferRelativeResize="0"/>
          <p:nvPr/>
        </p:nvPicPr>
        <p:blipFill rotWithShape="1">
          <a:blip r:embed="rId5">
            <a:alphaModFix/>
          </a:blip>
          <a:srcRect/>
          <a:stretch/>
        </p:blipFill>
        <p:spPr>
          <a:xfrm rot="-5400000">
            <a:off x="10129459" y="1714918"/>
            <a:ext cx="1579205" cy="1184404"/>
          </a:xfrm>
          <a:prstGeom prst="rect">
            <a:avLst/>
          </a:prstGeom>
          <a:noFill/>
          <a:ln>
            <a:noFill/>
          </a:ln>
        </p:spPr>
      </p:pic>
      <p:pic>
        <p:nvPicPr>
          <p:cNvPr id="40" name="Google Shape;40;p4"/>
          <p:cNvPicPr preferRelativeResize="0"/>
          <p:nvPr/>
        </p:nvPicPr>
        <p:blipFill rotWithShape="1">
          <a:blip r:embed="rId6">
            <a:alphaModFix/>
          </a:blip>
          <a:srcRect/>
          <a:stretch/>
        </p:blipFill>
        <p:spPr>
          <a:xfrm>
            <a:off x="209926" y="113026"/>
            <a:ext cx="4209297" cy="8016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838200" y="365127"/>
            <a:ext cx="10515600" cy="86546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93E72"/>
              </a:buClr>
              <a:buSzPts val="3200"/>
              <a:buFont typeface="Arial"/>
              <a:buNone/>
              <a:defRPr sz="32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body" idx="1"/>
          </p:nvPr>
        </p:nvSpPr>
        <p:spPr>
          <a:xfrm>
            <a:off x="838200" y="1535065"/>
            <a:ext cx="10515600" cy="4256453"/>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193E72"/>
              </a:buClr>
              <a:buSzPts val="2400"/>
              <a:buChar char="•"/>
              <a:defRPr sz="2400">
                <a:solidFill>
                  <a:srgbClr val="193E7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45" name="Google Shape;45;p5"/>
          <p:cNvPicPr preferRelativeResize="0"/>
          <p:nvPr/>
        </p:nvPicPr>
        <p:blipFill rotWithShape="1">
          <a:blip r:embed="rId2">
            <a:alphaModFix/>
          </a:blip>
          <a:srcRect/>
          <a:stretch/>
        </p:blipFill>
        <p:spPr>
          <a:xfrm>
            <a:off x="400051" y="6030393"/>
            <a:ext cx="3628846" cy="691084"/>
          </a:xfrm>
          <a:prstGeom prst="rect">
            <a:avLst/>
          </a:prstGeom>
          <a:noFill/>
          <a:ln>
            <a:noFill/>
          </a:ln>
        </p:spPr>
      </p:pic>
      <p:pic>
        <p:nvPicPr>
          <p:cNvPr id="46" name="Google Shape;46;p5"/>
          <p:cNvPicPr preferRelativeResize="0"/>
          <p:nvPr/>
        </p:nvPicPr>
        <p:blipFill rotWithShape="1">
          <a:blip r:embed="rId3">
            <a:alphaModFix/>
          </a:blip>
          <a:srcRect t="5" r="8043" b="-142996"/>
          <a:stretch/>
        </p:blipFill>
        <p:spPr>
          <a:xfrm>
            <a:off x="400051" y="6070928"/>
            <a:ext cx="11056823" cy="6011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7"/>
        <p:cNvGrpSpPr/>
        <p:nvPr/>
      </p:nvGrpSpPr>
      <p:grpSpPr>
        <a:xfrm>
          <a:off x="0" y="0"/>
          <a:ext cx="0" cy="0"/>
          <a:chOff x="0" y="0"/>
          <a:chExt cx="0" cy="0"/>
        </a:xfrm>
      </p:grpSpPr>
      <p:pic>
        <p:nvPicPr>
          <p:cNvPr id="48" name="Google Shape;48;p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9" name="Google Shape;49;p6"/>
          <p:cNvPicPr preferRelativeResize="0"/>
          <p:nvPr/>
        </p:nvPicPr>
        <p:blipFill rotWithShape="1">
          <a:blip r:embed="rId3">
            <a:alphaModFix/>
          </a:blip>
          <a:srcRect t="3" r="6600" b="-36684"/>
          <a:stretch/>
        </p:blipFill>
        <p:spPr>
          <a:xfrm>
            <a:off x="402422" y="868933"/>
            <a:ext cx="11387159" cy="45719"/>
          </a:xfrm>
          <a:prstGeom prst="rect">
            <a:avLst/>
          </a:prstGeom>
          <a:noFill/>
          <a:ln>
            <a:noFill/>
          </a:ln>
        </p:spPr>
      </p:pic>
      <p:pic>
        <p:nvPicPr>
          <p:cNvPr id="50" name="Google Shape;50;p6"/>
          <p:cNvPicPr preferRelativeResize="0"/>
          <p:nvPr/>
        </p:nvPicPr>
        <p:blipFill rotWithShape="1">
          <a:blip r:embed="rId4">
            <a:alphaModFix/>
          </a:blip>
          <a:srcRect/>
          <a:stretch/>
        </p:blipFill>
        <p:spPr>
          <a:xfrm>
            <a:off x="402422" y="318527"/>
            <a:ext cx="3196167" cy="368789"/>
          </a:xfrm>
          <a:prstGeom prst="rect">
            <a:avLst/>
          </a:prstGeom>
          <a:noFill/>
          <a:ln>
            <a:noFill/>
          </a:ln>
        </p:spPr>
      </p:pic>
      <p:sp>
        <p:nvSpPr>
          <p:cNvPr id="51" name="Google Shape;51;p6"/>
          <p:cNvSpPr txBox="1">
            <a:spLocks noGrp="1"/>
          </p:cNvSpPr>
          <p:nvPr>
            <p:ph type="title"/>
          </p:nvPr>
        </p:nvSpPr>
        <p:spPr>
          <a:xfrm>
            <a:off x="838200" y="2562303"/>
            <a:ext cx="915924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93E72"/>
              </a:buClr>
              <a:buSzPts val="4800"/>
              <a:buFont typeface="Arial"/>
              <a:buNone/>
              <a:defRPr sz="48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53" name="Google Shape;53;p6"/>
          <p:cNvPicPr preferRelativeResize="0"/>
          <p:nvPr/>
        </p:nvPicPr>
        <p:blipFill rotWithShape="1">
          <a:blip r:embed="rId5">
            <a:alphaModFix/>
          </a:blip>
          <a:srcRect/>
          <a:stretch/>
        </p:blipFill>
        <p:spPr>
          <a:xfrm rot="-9311719">
            <a:off x="10164502" y="1227960"/>
            <a:ext cx="1342276" cy="1285674"/>
          </a:xfrm>
          <a:prstGeom prst="rect">
            <a:avLst/>
          </a:prstGeom>
          <a:noFill/>
          <a:ln>
            <a:noFill/>
          </a:ln>
        </p:spPr>
      </p:pic>
      <p:pic>
        <p:nvPicPr>
          <p:cNvPr id="54" name="Google Shape;54;p6"/>
          <p:cNvPicPr preferRelativeResize="0"/>
          <p:nvPr/>
        </p:nvPicPr>
        <p:blipFill rotWithShape="1">
          <a:blip r:embed="rId6">
            <a:alphaModFix/>
          </a:blip>
          <a:srcRect l="8151" b="33143"/>
          <a:stretch/>
        </p:blipFill>
        <p:spPr>
          <a:xfrm>
            <a:off x="1" y="4480660"/>
            <a:ext cx="3091180" cy="237734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5"/>
        <p:cNvGrpSpPr/>
        <p:nvPr/>
      </p:nvGrpSpPr>
      <p:grpSpPr>
        <a:xfrm>
          <a:off x="0" y="0"/>
          <a:ext cx="0" cy="0"/>
          <a:chOff x="0" y="0"/>
          <a:chExt cx="0" cy="0"/>
        </a:xfrm>
      </p:grpSpPr>
      <p:pic>
        <p:nvPicPr>
          <p:cNvPr id="56" name="Google Shape;56;p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7" name="Google Shape;57;p7"/>
          <p:cNvPicPr preferRelativeResize="0"/>
          <p:nvPr/>
        </p:nvPicPr>
        <p:blipFill rotWithShape="1">
          <a:blip r:embed="rId3">
            <a:alphaModFix/>
          </a:blip>
          <a:srcRect t="3" r="6600" b="-36684"/>
          <a:stretch/>
        </p:blipFill>
        <p:spPr>
          <a:xfrm>
            <a:off x="402422" y="868933"/>
            <a:ext cx="11387159" cy="45719"/>
          </a:xfrm>
          <a:prstGeom prst="rect">
            <a:avLst/>
          </a:prstGeom>
          <a:noFill/>
          <a:ln>
            <a:noFill/>
          </a:ln>
        </p:spPr>
      </p:pic>
      <p:pic>
        <p:nvPicPr>
          <p:cNvPr id="58" name="Google Shape;58;p7"/>
          <p:cNvPicPr preferRelativeResize="0"/>
          <p:nvPr/>
        </p:nvPicPr>
        <p:blipFill rotWithShape="1">
          <a:blip r:embed="rId4">
            <a:alphaModFix/>
          </a:blip>
          <a:srcRect l="24255" b="21459"/>
          <a:stretch/>
        </p:blipFill>
        <p:spPr>
          <a:xfrm>
            <a:off x="0" y="4015298"/>
            <a:ext cx="2780030" cy="2842702"/>
          </a:xfrm>
          <a:prstGeom prst="rect">
            <a:avLst/>
          </a:prstGeom>
          <a:noFill/>
          <a:ln>
            <a:noFill/>
          </a:ln>
        </p:spPr>
      </p:pic>
      <p:pic>
        <p:nvPicPr>
          <p:cNvPr id="59" name="Google Shape;59;p7"/>
          <p:cNvPicPr preferRelativeResize="0"/>
          <p:nvPr/>
        </p:nvPicPr>
        <p:blipFill rotWithShape="1">
          <a:blip r:embed="rId5">
            <a:alphaModFix/>
          </a:blip>
          <a:srcRect/>
          <a:stretch/>
        </p:blipFill>
        <p:spPr>
          <a:xfrm rot="1782855">
            <a:off x="10190480" y="1552292"/>
            <a:ext cx="1351280" cy="675640"/>
          </a:xfrm>
          <a:prstGeom prst="rect">
            <a:avLst/>
          </a:prstGeom>
          <a:noFill/>
          <a:ln>
            <a:noFill/>
          </a:ln>
        </p:spPr>
      </p:pic>
      <p:sp>
        <p:nvSpPr>
          <p:cNvPr id="60" name="Google Shape;60;p7"/>
          <p:cNvSpPr txBox="1">
            <a:spLocks noGrp="1"/>
          </p:cNvSpPr>
          <p:nvPr>
            <p:ph type="title"/>
          </p:nvPr>
        </p:nvSpPr>
        <p:spPr>
          <a:xfrm>
            <a:off x="838200" y="2555273"/>
            <a:ext cx="915924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93E72"/>
              </a:buClr>
              <a:buSzPts val="4800"/>
              <a:buFont typeface="Arial"/>
              <a:buNone/>
              <a:defRPr sz="48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62" name="Google Shape;62;p7"/>
          <p:cNvPicPr preferRelativeResize="0"/>
          <p:nvPr/>
        </p:nvPicPr>
        <p:blipFill rotWithShape="1">
          <a:blip r:embed="rId6">
            <a:alphaModFix/>
          </a:blip>
          <a:srcRect/>
          <a:stretch/>
        </p:blipFill>
        <p:spPr>
          <a:xfrm>
            <a:off x="209926" y="113026"/>
            <a:ext cx="4209297" cy="8016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3"/>
        <p:cNvGrpSpPr/>
        <p:nvPr/>
      </p:nvGrpSpPr>
      <p:grpSpPr>
        <a:xfrm>
          <a:off x="0" y="0"/>
          <a:ext cx="0" cy="0"/>
          <a:chOff x="0" y="0"/>
          <a:chExt cx="0" cy="0"/>
        </a:xfrm>
      </p:grpSpPr>
      <p:pic>
        <p:nvPicPr>
          <p:cNvPr id="64" name="Google Shape;64;p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5" name="Google Shape;65;p8"/>
          <p:cNvSpPr txBox="1">
            <a:spLocks noGrp="1"/>
          </p:cNvSpPr>
          <p:nvPr>
            <p:ph type="title"/>
          </p:nvPr>
        </p:nvSpPr>
        <p:spPr>
          <a:xfrm>
            <a:off x="838200" y="365127"/>
            <a:ext cx="10515600" cy="86546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
          <p:cNvSpPr txBox="1">
            <a:spLocks noGrp="1"/>
          </p:cNvSpPr>
          <p:nvPr>
            <p:ph type="body" idx="1"/>
          </p:nvPr>
        </p:nvSpPr>
        <p:spPr>
          <a:xfrm>
            <a:off x="838200" y="1535065"/>
            <a:ext cx="10515600" cy="4256453"/>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68" name="Google Shape;68;p8"/>
          <p:cNvPicPr preferRelativeResize="0"/>
          <p:nvPr/>
        </p:nvPicPr>
        <p:blipFill rotWithShape="1">
          <a:blip r:embed="rId3">
            <a:alphaModFix/>
          </a:blip>
          <a:srcRect t="5" r="8043" b="-142996"/>
          <a:stretch/>
        </p:blipFill>
        <p:spPr>
          <a:xfrm>
            <a:off x="400051" y="6070928"/>
            <a:ext cx="11056823" cy="60118"/>
          </a:xfrm>
          <a:prstGeom prst="rect">
            <a:avLst/>
          </a:prstGeom>
          <a:noFill/>
          <a:ln>
            <a:noFill/>
          </a:ln>
        </p:spPr>
      </p:pic>
      <p:pic>
        <p:nvPicPr>
          <p:cNvPr id="69" name="Google Shape;69;p8"/>
          <p:cNvPicPr preferRelativeResize="0"/>
          <p:nvPr/>
        </p:nvPicPr>
        <p:blipFill rotWithShape="1">
          <a:blip r:embed="rId4">
            <a:alphaModFix/>
          </a:blip>
          <a:srcRect/>
          <a:stretch/>
        </p:blipFill>
        <p:spPr>
          <a:xfrm>
            <a:off x="190875" y="6016955"/>
            <a:ext cx="4209297" cy="80162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70"/>
        <p:cNvGrpSpPr/>
        <p:nvPr/>
      </p:nvGrpSpPr>
      <p:grpSpPr>
        <a:xfrm>
          <a:off x="0" y="0"/>
          <a:ext cx="0" cy="0"/>
          <a:chOff x="0" y="0"/>
          <a:chExt cx="0" cy="0"/>
        </a:xfrm>
      </p:grpSpPr>
      <p:pic>
        <p:nvPicPr>
          <p:cNvPr id="71" name="Google Shape;71;p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2" name="Google Shape;72;p9"/>
          <p:cNvPicPr preferRelativeResize="0"/>
          <p:nvPr/>
        </p:nvPicPr>
        <p:blipFill rotWithShape="1">
          <a:blip r:embed="rId3">
            <a:alphaModFix/>
          </a:blip>
          <a:srcRect t="3" r="6600" b="-36684"/>
          <a:stretch/>
        </p:blipFill>
        <p:spPr>
          <a:xfrm>
            <a:off x="402422" y="868933"/>
            <a:ext cx="11387159" cy="45719"/>
          </a:xfrm>
          <a:prstGeom prst="rect">
            <a:avLst/>
          </a:prstGeom>
          <a:noFill/>
          <a:ln>
            <a:noFill/>
          </a:ln>
        </p:spPr>
      </p:pic>
      <p:sp>
        <p:nvSpPr>
          <p:cNvPr id="73" name="Google Shape;73;p9"/>
          <p:cNvSpPr txBox="1">
            <a:spLocks noGrp="1"/>
          </p:cNvSpPr>
          <p:nvPr>
            <p:ph type="title"/>
          </p:nvPr>
        </p:nvSpPr>
        <p:spPr>
          <a:xfrm>
            <a:off x="838200" y="2488688"/>
            <a:ext cx="9403080" cy="113347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93E72"/>
              </a:buClr>
              <a:buSzPts val="4800"/>
              <a:buFont typeface="Arial"/>
              <a:buNone/>
              <a:defRPr sz="48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75" name="Google Shape;75;p9"/>
          <p:cNvPicPr preferRelativeResize="0"/>
          <p:nvPr/>
        </p:nvPicPr>
        <p:blipFill rotWithShape="1">
          <a:blip r:embed="rId4">
            <a:alphaModFix/>
          </a:blip>
          <a:srcRect/>
          <a:stretch/>
        </p:blipFill>
        <p:spPr>
          <a:xfrm>
            <a:off x="402422" y="318527"/>
            <a:ext cx="3196167" cy="368789"/>
          </a:xfrm>
          <a:prstGeom prst="rect">
            <a:avLst/>
          </a:prstGeom>
          <a:noFill/>
          <a:ln>
            <a:noFill/>
          </a:ln>
        </p:spPr>
      </p:pic>
      <p:pic>
        <p:nvPicPr>
          <p:cNvPr id="76" name="Google Shape;76;p9"/>
          <p:cNvPicPr preferRelativeResize="0"/>
          <p:nvPr/>
        </p:nvPicPr>
        <p:blipFill rotWithShape="1">
          <a:blip r:embed="rId5">
            <a:alphaModFix/>
          </a:blip>
          <a:srcRect/>
          <a:stretch/>
        </p:blipFill>
        <p:spPr>
          <a:xfrm rot="1927307">
            <a:off x="10464018" y="1601144"/>
            <a:ext cx="1081455" cy="540728"/>
          </a:xfrm>
          <a:prstGeom prst="rect">
            <a:avLst/>
          </a:prstGeom>
          <a:noFill/>
          <a:ln>
            <a:noFill/>
          </a:ln>
        </p:spPr>
      </p:pic>
      <p:pic>
        <p:nvPicPr>
          <p:cNvPr id="77" name="Google Shape;77;p9"/>
          <p:cNvPicPr preferRelativeResize="0"/>
          <p:nvPr/>
        </p:nvPicPr>
        <p:blipFill rotWithShape="1">
          <a:blip r:embed="rId6">
            <a:alphaModFix/>
          </a:blip>
          <a:srcRect/>
          <a:stretch/>
        </p:blipFill>
        <p:spPr>
          <a:xfrm>
            <a:off x="0" y="5141460"/>
            <a:ext cx="2582984" cy="171654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8"/>
        <p:cNvGrpSpPr/>
        <p:nvPr/>
      </p:nvGrpSpPr>
      <p:grpSpPr>
        <a:xfrm>
          <a:off x="0" y="0"/>
          <a:ext cx="0" cy="0"/>
          <a:chOff x="0" y="0"/>
          <a:chExt cx="0" cy="0"/>
        </a:xfrm>
      </p:grpSpPr>
      <p:pic>
        <p:nvPicPr>
          <p:cNvPr id="79" name="Google Shape;79;p1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0" name="Google Shape;80;p10"/>
          <p:cNvPicPr preferRelativeResize="0"/>
          <p:nvPr/>
        </p:nvPicPr>
        <p:blipFill rotWithShape="1">
          <a:blip r:embed="rId3">
            <a:alphaModFix/>
          </a:blip>
          <a:srcRect t="3" r="6600" b="-36684"/>
          <a:stretch/>
        </p:blipFill>
        <p:spPr>
          <a:xfrm>
            <a:off x="436034" y="858109"/>
            <a:ext cx="11387159" cy="45719"/>
          </a:xfrm>
          <a:prstGeom prst="rect">
            <a:avLst/>
          </a:prstGeom>
          <a:noFill/>
          <a:ln>
            <a:noFill/>
          </a:ln>
        </p:spPr>
      </p:pic>
      <p:pic>
        <p:nvPicPr>
          <p:cNvPr id="81" name="Google Shape;81;p10"/>
          <p:cNvPicPr preferRelativeResize="0"/>
          <p:nvPr/>
        </p:nvPicPr>
        <p:blipFill rotWithShape="1">
          <a:blip r:embed="rId4">
            <a:alphaModFix/>
          </a:blip>
          <a:srcRect l="35446" b="23513"/>
          <a:stretch/>
        </p:blipFill>
        <p:spPr>
          <a:xfrm>
            <a:off x="0" y="4799507"/>
            <a:ext cx="1737360" cy="2058494"/>
          </a:xfrm>
          <a:prstGeom prst="rect">
            <a:avLst/>
          </a:prstGeom>
          <a:noFill/>
          <a:ln>
            <a:noFill/>
          </a:ln>
        </p:spPr>
      </p:pic>
      <p:pic>
        <p:nvPicPr>
          <p:cNvPr id="82" name="Google Shape;82;p10"/>
          <p:cNvPicPr preferRelativeResize="0"/>
          <p:nvPr/>
        </p:nvPicPr>
        <p:blipFill rotWithShape="1">
          <a:blip r:embed="rId5">
            <a:alphaModFix/>
          </a:blip>
          <a:srcRect/>
          <a:stretch/>
        </p:blipFill>
        <p:spPr>
          <a:xfrm rot="-5400000">
            <a:off x="10239223" y="1795994"/>
            <a:ext cx="1579199" cy="1184400"/>
          </a:xfrm>
          <a:prstGeom prst="rect">
            <a:avLst/>
          </a:prstGeom>
          <a:noFill/>
          <a:ln>
            <a:noFill/>
          </a:ln>
        </p:spPr>
      </p:pic>
      <p:sp>
        <p:nvSpPr>
          <p:cNvPr id="83" name="Google Shape;83;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4" name="Google Shape;84;p10"/>
          <p:cNvSpPr txBox="1"/>
          <p:nvPr/>
        </p:nvSpPr>
        <p:spPr>
          <a:xfrm>
            <a:off x="873760" y="-538480"/>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5" name="Google Shape;85;p10"/>
          <p:cNvSpPr txBox="1">
            <a:spLocks noGrp="1"/>
          </p:cNvSpPr>
          <p:nvPr>
            <p:ph type="title"/>
          </p:nvPr>
        </p:nvSpPr>
        <p:spPr>
          <a:xfrm>
            <a:off x="838200" y="2488688"/>
            <a:ext cx="9403080" cy="113347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0"/>
          <p:cNvPicPr preferRelativeResize="0"/>
          <p:nvPr/>
        </p:nvPicPr>
        <p:blipFill rotWithShape="1">
          <a:blip r:embed="rId6">
            <a:alphaModFix/>
          </a:blip>
          <a:srcRect/>
          <a:stretch/>
        </p:blipFill>
        <p:spPr>
          <a:xfrm>
            <a:off x="238501" y="102202"/>
            <a:ext cx="4209297" cy="8016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ncpes.co.uk/latest-local-results/?search_word=&amp;organisation_type=allianc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bepartofresearch.nihr.ac.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bepartofresearch.nihr.ac.uk/promote-research/Resourc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local.nihr.ac.uk/images/lcrn/west-of-england/PRES%202022-23%20report_final.pdf"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nihr.ac.uk/health-and-care-professionals/career-development/associate-principal-investigator-scheme.ht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hyperlink" Target="https://www.nihr.ac.uk/documents/principal-investigator-pipeline-programme-pipp/33803"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odp.nihr.ac.uk/" TargetMode="External"/><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public-odp.nihr.ac.uk/" TargetMode="External"/><Relationship Id="rId5" Type="http://schemas.openxmlformats.org/officeDocument/2006/relationships/hyperlink" Target="http://csg.ncri.org.uk/portfolio/portfolio-maps/" TargetMode="External"/><Relationship Id="rId4" Type="http://schemas.openxmlformats.org/officeDocument/2006/relationships/hyperlink" Target="https://bepartofresearch.nihr.ac.u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1"/>
        <p:cNvGrpSpPr/>
        <p:nvPr/>
      </p:nvGrpSpPr>
      <p:grpSpPr>
        <a:xfrm>
          <a:off x="0" y="0"/>
          <a:ext cx="0" cy="0"/>
          <a:chOff x="0" y="0"/>
          <a:chExt cx="0" cy="0"/>
        </a:xfrm>
      </p:grpSpPr>
      <p:sp>
        <p:nvSpPr>
          <p:cNvPr id="92" name="Google Shape;92;p11"/>
          <p:cNvSpPr txBox="1">
            <a:spLocks noGrp="1"/>
          </p:cNvSpPr>
          <p:nvPr>
            <p:ph type="subTitle" idx="1"/>
          </p:nvPr>
        </p:nvSpPr>
        <p:spPr>
          <a:xfrm>
            <a:off x="1649575" y="4555975"/>
            <a:ext cx="9650400" cy="465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lt1"/>
              </a:buClr>
              <a:buSzPts val="2220"/>
              <a:buNone/>
            </a:pPr>
            <a:r>
              <a:rPr lang="en-GB" sz="2920">
                <a:latin typeface="Lato"/>
                <a:ea typeface="Lato"/>
                <a:cs typeface="Lato"/>
                <a:sym typeface="Lato"/>
              </a:rPr>
              <a:t>Research Update - Claire Matthews &amp; Sharath Gangadhara</a:t>
            </a:r>
            <a:endParaRPr sz="3100">
              <a:latin typeface="Lato"/>
              <a:ea typeface="Lato"/>
              <a:cs typeface="Lato"/>
              <a:sym typeface="Lato"/>
            </a:endParaRPr>
          </a:p>
          <a:p>
            <a:pPr marL="0" lvl="0" indent="0" algn="l" rtl="0">
              <a:lnSpc>
                <a:spcPct val="80000"/>
              </a:lnSpc>
              <a:spcBef>
                <a:spcPts val="444"/>
              </a:spcBef>
              <a:spcAft>
                <a:spcPts val="0"/>
              </a:spcAft>
              <a:buClr>
                <a:schemeClr val="lt1"/>
              </a:buClr>
              <a:buSzPts val="2220"/>
              <a:buNone/>
            </a:pPr>
            <a:r>
              <a:rPr lang="en-GB" sz="2220"/>
              <a:t> </a:t>
            </a:r>
            <a:endParaRPr/>
          </a:p>
        </p:txBody>
      </p:sp>
      <p:sp>
        <p:nvSpPr>
          <p:cNvPr id="93" name="Google Shape;93;p11"/>
          <p:cNvSpPr txBox="1"/>
          <p:nvPr/>
        </p:nvSpPr>
        <p:spPr>
          <a:xfrm>
            <a:off x="9180875" y="5585950"/>
            <a:ext cx="2018700" cy="6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GB" sz="2100">
                <a:solidFill>
                  <a:schemeClr val="lt1"/>
                </a:solidFill>
                <a:latin typeface="Lato"/>
                <a:ea typeface="Lato"/>
                <a:cs typeface="Lato"/>
                <a:sym typeface="Lato"/>
              </a:rPr>
              <a:t>01/03/2024</a:t>
            </a:r>
            <a:endParaRPr sz="2100" b="0" i="0" u="none" strike="noStrike" cap="none">
              <a:solidFill>
                <a:schemeClr val="lt1"/>
              </a:solidFill>
              <a:latin typeface="Lato"/>
              <a:ea typeface="Lato"/>
              <a:cs typeface="Lato"/>
              <a:sym typeface="Lato"/>
            </a:endParaRPr>
          </a:p>
        </p:txBody>
      </p:sp>
      <p:sp>
        <p:nvSpPr>
          <p:cNvPr id="94" name="Google Shape;94;p11"/>
          <p:cNvSpPr txBox="1"/>
          <p:nvPr/>
        </p:nvSpPr>
        <p:spPr>
          <a:xfrm>
            <a:off x="704475" y="1131550"/>
            <a:ext cx="9650400" cy="3026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200"/>
              </a:spcBef>
              <a:spcAft>
                <a:spcPts val="0"/>
              </a:spcAft>
              <a:buNone/>
            </a:pPr>
            <a:r>
              <a:rPr lang="en-GB" sz="4500">
                <a:solidFill>
                  <a:schemeClr val="lt1"/>
                </a:solidFill>
                <a:latin typeface="Lato"/>
                <a:ea typeface="Lato"/>
                <a:cs typeface="Lato"/>
                <a:sym typeface="Lato"/>
              </a:rPr>
              <a:t>SWAG Network Hepato-pancreato-biliary (HPB) cancer</a:t>
            </a:r>
            <a:endParaRPr sz="4500">
              <a:solidFill>
                <a:schemeClr val="lt1"/>
              </a:solidFill>
              <a:latin typeface="Lato"/>
              <a:ea typeface="Lato"/>
              <a:cs typeface="Lato"/>
              <a:sym typeface="Lato"/>
            </a:endParaRPr>
          </a:p>
          <a:p>
            <a:pPr marL="0" lvl="0" indent="0" algn="ctr" rtl="0">
              <a:lnSpc>
                <a:spcPct val="90000"/>
              </a:lnSpc>
              <a:spcBef>
                <a:spcPts val="1200"/>
              </a:spcBef>
              <a:spcAft>
                <a:spcPts val="0"/>
              </a:spcAft>
              <a:buNone/>
            </a:pPr>
            <a:r>
              <a:rPr lang="en-GB" sz="4500">
                <a:solidFill>
                  <a:schemeClr val="lt1"/>
                </a:solidFill>
                <a:latin typeface="Lato"/>
                <a:ea typeface="Lato"/>
                <a:cs typeface="Lato"/>
                <a:sym typeface="Lato"/>
              </a:rPr>
              <a:t>Clinical Advisory Group</a:t>
            </a:r>
            <a:br>
              <a:rPr lang="en-GB" sz="4500">
                <a:solidFill>
                  <a:schemeClr val="lt1"/>
                </a:solidFill>
                <a:latin typeface="Lato"/>
                <a:ea typeface="Lato"/>
                <a:cs typeface="Lato"/>
                <a:sym typeface="Lato"/>
              </a:rPr>
            </a:b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802280" y="196510"/>
            <a:ext cx="10587441" cy="5859716"/>
          </a:xfrm>
          <a:prstGeom prst="rect">
            <a:avLst/>
          </a:prstGeom>
        </p:spPr>
      </p:pic>
    </p:spTree>
    <p:extLst>
      <p:ext uri="{BB962C8B-B14F-4D97-AF65-F5344CB8AC3E}">
        <p14:creationId xmlns:p14="http://schemas.microsoft.com/office/powerpoint/2010/main" val="4197784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000" dirty="0"/>
              <a:t>Dual blockade of TIGIT and PD-1 has synergistic effects on intra-</a:t>
            </a:r>
            <a:r>
              <a:rPr lang="en-GB" sz="2000" dirty="0" err="1"/>
              <a:t>tumoral</a:t>
            </a:r>
            <a:r>
              <a:rPr lang="en-GB" sz="2000" dirty="0"/>
              <a:t> CD8+ T cells. </a:t>
            </a:r>
          </a:p>
        </p:txBody>
      </p:sp>
      <p:pic>
        <p:nvPicPr>
          <p:cNvPr id="4" name="Picture 3"/>
          <p:cNvPicPr>
            <a:picLocks noChangeAspect="1"/>
          </p:cNvPicPr>
          <p:nvPr/>
        </p:nvPicPr>
        <p:blipFill>
          <a:blip r:embed="rId2"/>
          <a:stretch>
            <a:fillRect/>
          </a:stretch>
        </p:blipFill>
        <p:spPr>
          <a:xfrm>
            <a:off x="1945299" y="1016781"/>
            <a:ext cx="8301403" cy="3975143"/>
          </a:xfrm>
          <a:prstGeom prst="rect">
            <a:avLst/>
          </a:prstGeom>
        </p:spPr>
      </p:pic>
      <p:sp>
        <p:nvSpPr>
          <p:cNvPr id="5" name="Rectangle 4"/>
          <p:cNvSpPr/>
          <p:nvPr/>
        </p:nvSpPr>
        <p:spPr>
          <a:xfrm>
            <a:off x="1759561" y="5166524"/>
            <a:ext cx="8672879" cy="738664"/>
          </a:xfrm>
          <a:prstGeom prst="rect">
            <a:avLst/>
          </a:prstGeom>
        </p:spPr>
        <p:txBody>
          <a:bodyPr wrap="square">
            <a:spAutoFit/>
          </a:bodyPr>
          <a:lstStyle/>
          <a:p>
            <a:r>
              <a:rPr lang="en-GB" dirty="0"/>
              <a:t>Dual blockade of TIGIT and PD-1 has synergistic effects on intra-</a:t>
            </a:r>
            <a:r>
              <a:rPr lang="en-GB" dirty="0" err="1"/>
              <a:t>tumoral</a:t>
            </a:r>
            <a:r>
              <a:rPr lang="en-GB" dirty="0"/>
              <a:t> CD8+ T cells. </a:t>
            </a:r>
            <a:r>
              <a:rPr lang="en-GB" b="1" dirty="0"/>
              <a:t>(A)</a:t>
            </a:r>
            <a:r>
              <a:rPr lang="en-GB" dirty="0"/>
              <a:t> CD226 co-stimulatory </a:t>
            </a:r>
            <a:r>
              <a:rPr lang="en-GB" dirty="0" err="1"/>
              <a:t>signaling</a:t>
            </a:r>
            <a:r>
              <a:rPr lang="en-GB" dirty="0"/>
              <a:t> is suppressed by both TIGIT and PD-1 </a:t>
            </a:r>
            <a:r>
              <a:rPr lang="en-GB" dirty="0" err="1"/>
              <a:t>signaling</a:t>
            </a:r>
            <a:r>
              <a:rPr lang="en-GB" dirty="0"/>
              <a:t>. </a:t>
            </a:r>
            <a:r>
              <a:rPr lang="en-GB" b="1" dirty="0"/>
              <a:t>(B)</a:t>
            </a:r>
            <a:r>
              <a:rPr lang="en-GB" dirty="0"/>
              <a:t> Co-blockade of PD-1 and TIGIT synergizes to restore CD226 co-stimulatory </a:t>
            </a:r>
            <a:r>
              <a:rPr lang="en-GB" dirty="0" err="1"/>
              <a:t>signaling</a:t>
            </a:r>
            <a:endParaRPr lang="en-GB" dirty="0"/>
          </a:p>
        </p:txBody>
      </p:sp>
    </p:spTree>
    <p:extLst>
      <p:ext uri="{BB962C8B-B14F-4D97-AF65-F5344CB8AC3E}">
        <p14:creationId xmlns:p14="http://schemas.microsoft.com/office/powerpoint/2010/main" val="2493908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224754-59CE-B9E0-B03C-7D8B1C870BEB}"/>
              </a:ext>
            </a:extLst>
          </p:cNvPr>
          <p:cNvPicPr>
            <a:picLocks noChangeAspect="1"/>
          </p:cNvPicPr>
          <p:nvPr/>
        </p:nvPicPr>
        <p:blipFill>
          <a:blip r:embed="rId2"/>
          <a:stretch>
            <a:fillRect/>
          </a:stretch>
        </p:blipFill>
        <p:spPr>
          <a:xfrm>
            <a:off x="1277004" y="494987"/>
            <a:ext cx="9637992" cy="5450881"/>
          </a:xfrm>
          <a:prstGeom prst="rect">
            <a:avLst/>
          </a:prstGeom>
        </p:spPr>
      </p:pic>
    </p:spTree>
    <p:extLst>
      <p:ext uri="{BB962C8B-B14F-4D97-AF65-F5344CB8AC3E}">
        <p14:creationId xmlns:p14="http://schemas.microsoft.com/office/powerpoint/2010/main" val="2287461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C3BA0D-66E3-37F5-BD43-0E913AFA9CDB}"/>
              </a:ext>
            </a:extLst>
          </p:cNvPr>
          <p:cNvPicPr>
            <a:picLocks noChangeAspect="1"/>
          </p:cNvPicPr>
          <p:nvPr/>
        </p:nvPicPr>
        <p:blipFill>
          <a:blip r:embed="rId2"/>
          <a:stretch>
            <a:fillRect/>
          </a:stretch>
        </p:blipFill>
        <p:spPr>
          <a:xfrm>
            <a:off x="933855" y="1212112"/>
            <a:ext cx="10324290" cy="4231758"/>
          </a:xfrm>
          <a:prstGeom prst="rect">
            <a:avLst/>
          </a:prstGeom>
        </p:spPr>
      </p:pic>
      <p:sp>
        <p:nvSpPr>
          <p:cNvPr id="2" name="Title 1"/>
          <p:cNvSpPr>
            <a:spLocks noGrp="1"/>
          </p:cNvSpPr>
          <p:nvPr>
            <p:ph type="title"/>
          </p:nvPr>
        </p:nvSpPr>
        <p:spPr/>
        <p:txBody>
          <a:bodyPr/>
          <a:lstStyle/>
          <a:p>
            <a:pPr algn="ctr"/>
            <a:r>
              <a:rPr lang="en-GB" dirty="0"/>
              <a:t>Phase 3 Randomized Clinical </a:t>
            </a:r>
            <a:r>
              <a:rPr lang="en-GB" dirty="0" err="1"/>
              <a:t>ClarIDHy</a:t>
            </a:r>
            <a:r>
              <a:rPr lang="en-GB" dirty="0"/>
              <a:t> Trial</a:t>
            </a:r>
          </a:p>
        </p:txBody>
      </p:sp>
    </p:spTree>
    <p:extLst>
      <p:ext uri="{BB962C8B-B14F-4D97-AF65-F5344CB8AC3E}">
        <p14:creationId xmlns:p14="http://schemas.microsoft.com/office/powerpoint/2010/main" val="2742139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0154-8D01-15F8-AE3A-1C8184610FA6}"/>
              </a:ext>
            </a:extLst>
          </p:cNvPr>
          <p:cNvSpPr>
            <a:spLocks noGrp="1"/>
          </p:cNvSpPr>
          <p:nvPr>
            <p:ph type="title"/>
          </p:nvPr>
        </p:nvSpPr>
        <p:spPr/>
        <p:txBody>
          <a:bodyPr/>
          <a:lstStyle/>
          <a:p>
            <a:pPr algn="ctr"/>
            <a:r>
              <a:rPr lang="en-GB" dirty="0"/>
              <a:t>Phase 3 Randomized Clinical </a:t>
            </a:r>
            <a:r>
              <a:rPr lang="en-GB" dirty="0" err="1"/>
              <a:t>ClarIDHy</a:t>
            </a:r>
            <a:r>
              <a:rPr lang="en-GB" dirty="0"/>
              <a:t> Trial</a:t>
            </a:r>
            <a:endParaRPr lang="en-US" dirty="0"/>
          </a:p>
        </p:txBody>
      </p:sp>
      <p:pic>
        <p:nvPicPr>
          <p:cNvPr id="4" name="Picture 3">
            <a:extLst>
              <a:ext uri="{FF2B5EF4-FFF2-40B4-BE49-F238E27FC236}">
                <a16:creationId xmlns:a16="http://schemas.microsoft.com/office/drawing/2014/main" id="{7DC338D6-9624-ECEE-EAC4-D07CC053B0F6}"/>
              </a:ext>
            </a:extLst>
          </p:cNvPr>
          <p:cNvPicPr>
            <a:picLocks noChangeAspect="1"/>
          </p:cNvPicPr>
          <p:nvPr/>
        </p:nvPicPr>
        <p:blipFill>
          <a:blip r:embed="rId2"/>
          <a:stretch>
            <a:fillRect/>
          </a:stretch>
        </p:blipFill>
        <p:spPr>
          <a:xfrm>
            <a:off x="1370653" y="1153508"/>
            <a:ext cx="9450694" cy="4650014"/>
          </a:xfrm>
          <a:prstGeom prst="rect">
            <a:avLst/>
          </a:prstGeom>
        </p:spPr>
      </p:pic>
    </p:spTree>
    <p:extLst>
      <p:ext uri="{BB962C8B-B14F-4D97-AF65-F5344CB8AC3E}">
        <p14:creationId xmlns:p14="http://schemas.microsoft.com/office/powerpoint/2010/main" val="1093578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863694" y="215853"/>
            <a:ext cx="10464612" cy="5737272"/>
          </a:xfrm>
          <a:prstGeom prst="rect">
            <a:avLst/>
          </a:prstGeom>
        </p:spPr>
      </p:pic>
    </p:spTree>
    <p:extLst>
      <p:ext uri="{BB962C8B-B14F-4D97-AF65-F5344CB8AC3E}">
        <p14:creationId xmlns:p14="http://schemas.microsoft.com/office/powerpoint/2010/main" val="2383853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2941" y="108810"/>
            <a:ext cx="8606118" cy="6013525"/>
          </a:xfrm>
          <a:prstGeom prst="rect">
            <a:avLst/>
          </a:prstGeom>
        </p:spPr>
      </p:pic>
    </p:spTree>
    <p:extLst>
      <p:ext uri="{BB962C8B-B14F-4D97-AF65-F5344CB8AC3E}">
        <p14:creationId xmlns:p14="http://schemas.microsoft.com/office/powerpoint/2010/main" val="3860450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17"/>
          <p:cNvSpPr txBox="1">
            <a:spLocks noGrp="1"/>
          </p:cNvSpPr>
          <p:nvPr>
            <p:ph type="title"/>
          </p:nvPr>
        </p:nvSpPr>
        <p:spPr>
          <a:xfrm>
            <a:off x="878550" y="143252"/>
            <a:ext cx="10515600" cy="865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latin typeface="Lato"/>
                <a:ea typeface="Lato"/>
                <a:cs typeface="Lato"/>
                <a:sym typeface="Lato"/>
              </a:rPr>
              <a:t>Cancer PES survey results 2022 - Q58 research</a:t>
            </a:r>
            <a:endParaRPr>
              <a:latin typeface="Lato"/>
              <a:ea typeface="Lato"/>
              <a:cs typeface="Lato"/>
              <a:sym typeface="Lato"/>
            </a:endParaRPr>
          </a:p>
        </p:txBody>
      </p:sp>
      <p:pic>
        <p:nvPicPr>
          <p:cNvPr id="166" name="Google Shape;166;p17"/>
          <p:cNvPicPr preferRelativeResize="0"/>
          <p:nvPr/>
        </p:nvPicPr>
        <p:blipFill>
          <a:blip r:embed="rId3">
            <a:alphaModFix/>
          </a:blip>
          <a:stretch>
            <a:fillRect/>
          </a:stretch>
        </p:blipFill>
        <p:spPr>
          <a:xfrm>
            <a:off x="3456650" y="2642350"/>
            <a:ext cx="5801350" cy="1745325"/>
          </a:xfrm>
          <a:prstGeom prst="rect">
            <a:avLst/>
          </a:prstGeom>
          <a:noFill/>
          <a:ln>
            <a:noFill/>
          </a:ln>
        </p:spPr>
      </p:pic>
      <p:pic>
        <p:nvPicPr>
          <p:cNvPr id="167" name="Google Shape;167;p17"/>
          <p:cNvPicPr preferRelativeResize="0"/>
          <p:nvPr/>
        </p:nvPicPr>
        <p:blipFill>
          <a:blip r:embed="rId4">
            <a:alphaModFix/>
          </a:blip>
          <a:stretch>
            <a:fillRect/>
          </a:stretch>
        </p:blipFill>
        <p:spPr>
          <a:xfrm>
            <a:off x="3853700" y="1423677"/>
            <a:ext cx="3985125" cy="1218675"/>
          </a:xfrm>
          <a:prstGeom prst="rect">
            <a:avLst/>
          </a:prstGeom>
          <a:noFill/>
          <a:ln>
            <a:noFill/>
          </a:ln>
        </p:spPr>
      </p:pic>
      <p:sp>
        <p:nvSpPr>
          <p:cNvPr id="168" name="Google Shape;168;p17"/>
          <p:cNvSpPr txBox="1"/>
          <p:nvPr/>
        </p:nvSpPr>
        <p:spPr>
          <a:xfrm>
            <a:off x="626400" y="2392850"/>
            <a:ext cx="209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latin typeface="Lato"/>
                <a:ea typeface="Lato"/>
                <a:cs typeface="Lato"/>
                <a:sym typeface="Lato"/>
              </a:rPr>
              <a:t>National Results</a:t>
            </a:r>
            <a:endParaRPr sz="1800">
              <a:latin typeface="Lato"/>
              <a:ea typeface="Lato"/>
              <a:cs typeface="Lato"/>
              <a:sym typeface="Lato"/>
            </a:endParaRPr>
          </a:p>
        </p:txBody>
      </p:sp>
      <p:pic>
        <p:nvPicPr>
          <p:cNvPr id="169" name="Google Shape;169;p17"/>
          <p:cNvPicPr preferRelativeResize="0"/>
          <p:nvPr/>
        </p:nvPicPr>
        <p:blipFill>
          <a:blip r:embed="rId5">
            <a:alphaModFix/>
          </a:blip>
          <a:stretch>
            <a:fillRect/>
          </a:stretch>
        </p:blipFill>
        <p:spPr>
          <a:xfrm>
            <a:off x="10470602" y="4561875"/>
            <a:ext cx="1366250" cy="2130249"/>
          </a:xfrm>
          <a:prstGeom prst="rect">
            <a:avLst/>
          </a:prstGeom>
          <a:noFill/>
          <a:ln>
            <a:noFill/>
          </a:ln>
        </p:spPr>
      </p:pic>
      <p:sp>
        <p:nvSpPr>
          <p:cNvPr id="170" name="Google Shape;170;p17"/>
          <p:cNvSpPr txBox="1"/>
          <p:nvPr/>
        </p:nvSpPr>
        <p:spPr>
          <a:xfrm>
            <a:off x="1046300" y="4589275"/>
            <a:ext cx="9085200" cy="12006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chemeClr val="dk1"/>
              </a:buClr>
              <a:buSzPts val="2200"/>
              <a:buChar char="●"/>
            </a:pPr>
            <a:r>
              <a:rPr lang="en-GB" sz="2200">
                <a:solidFill>
                  <a:schemeClr val="dk1"/>
                </a:solidFill>
              </a:rPr>
              <a:t>There are potential issues with the wording of the question which may skew results e.g. research vs trial</a:t>
            </a:r>
            <a:endParaRPr sz="2200">
              <a:solidFill>
                <a:schemeClr val="dk1"/>
              </a:solidFill>
            </a:endParaRPr>
          </a:p>
          <a:p>
            <a:pPr marL="457200" lvl="0" indent="-368300" algn="l" rtl="0">
              <a:spcBef>
                <a:spcPts val="0"/>
              </a:spcBef>
              <a:spcAft>
                <a:spcPts val="0"/>
              </a:spcAft>
              <a:buClr>
                <a:schemeClr val="dk1"/>
              </a:buClr>
              <a:buSzPts val="2200"/>
              <a:buChar char="●"/>
            </a:pPr>
            <a:r>
              <a:rPr lang="en-GB" sz="2200">
                <a:solidFill>
                  <a:schemeClr val="dk1"/>
                </a:solidFill>
              </a:rPr>
              <a:t>Patient recall may also be limited at a time of high stress</a:t>
            </a:r>
            <a:endParaRPr sz="22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pic>
        <p:nvPicPr>
          <p:cNvPr id="176" name="Google Shape;176;p18"/>
          <p:cNvPicPr preferRelativeResize="0"/>
          <p:nvPr/>
        </p:nvPicPr>
        <p:blipFill>
          <a:blip r:embed="rId3">
            <a:alphaModFix/>
          </a:blip>
          <a:stretch>
            <a:fillRect/>
          </a:stretch>
        </p:blipFill>
        <p:spPr>
          <a:xfrm rot="10800000" flipH="1">
            <a:off x="0" y="2"/>
            <a:ext cx="1657524" cy="1671398"/>
          </a:xfrm>
          <a:prstGeom prst="rect">
            <a:avLst/>
          </a:prstGeom>
          <a:noFill/>
          <a:ln>
            <a:noFill/>
          </a:ln>
        </p:spPr>
      </p:pic>
      <p:sp>
        <p:nvSpPr>
          <p:cNvPr id="177" name="Google Shape;177;p18"/>
          <p:cNvSpPr txBox="1"/>
          <p:nvPr/>
        </p:nvSpPr>
        <p:spPr>
          <a:xfrm>
            <a:off x="1470150" y="1527950"/>
            <a:ext cx="2497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latin typeface="Lato"/>
                <a:ea typeface="Lato"/>
                <a:cs typeface="Lato"/>
                <a:sym typeface="Lato"/>
              </a:rPr>
              <a:t>SWAG regional results</a:t>
            </a:r>
            <a:endParaRPr sz="1700">
              <a:latin typeface="Lato"/>
              <a:ea typeface="Lato"/>
              <a:cs typeface="Lato"/>
              <a:sym typeface="Lato"/>
            </a:endParaRPr>
          </a:p>
        </p:txBody>
      </p:sp>
      <p:pic>
        <p:nvPicPr>
          <p:cNvPr id="178" name="Google Shape;178;p18"/>
          <p:cNvPicPr preferRelativeResize="0"/>
          <p:nvPr/>
        </p:nvPicPr>
        <p:blipFill>
          <a:blip r:embed="rId4">
            <a:alphaModFix/>
          </a:blip>
          <a:stretch>
            <a:fillRect/>
          </a:stretch>
        </p:blipFill>
        <p:spPr>
          <a:xfrm>
            <a:off x="1073377" y="3574950"/>
            <a:ext cx="7735136" cy="2330250"/>
          </a:xfrm>
          <a:prstGeom prst="rect">
            <a:avLst/>
          </a:prstGeom>
          <a:noFill/>
          <a:ln>
            <a:noFill/>
          </a:ln>
        </p:spPr>
      </p:pic>
      <p:pic>
        <p:nvPicPr>
          <p:cNvPr id="179" name="Google Shape;179;p18"/>
          <p:cNvPicPr preferRelativeResize="0"/>
          <p:nvPr/>
        </p:nvPicPr>
        <p:blipFill>
          <a:blip r:embed="rId5">
            <a:alphaModFix/>
          </a:blip>
          <a:stretch>
            <a:fillRect/>
          </a:stretch>
        </p:blipFill>
        <p:spPr>
          <a:xfrm>
            <a:off x="5119675" y="1362075"/>
            <a:ext cx="6867525" cy="2066925"/>
          </a:xfrm>
          <a:prstGeom prst="rect">
            <a:avLst/>
          </a:prstGeom>
          <a:noFill/>
          <a:ln>
            <a:noFill/>
          </a:ln>
        </p:spPr>
      </p:pic>
      <p:sp>
        <p:nvSpPr>
          <p:cNvPr id="180" name="Google Shape;180;p18"/>
          <p:cNvSpPr/>
          <p:nvPr/>
        </p:nvSpPr>
        <p:spPr>
          <a:xfrm>
            <a:off x="5119675" y="2319625"/>
            <a:ext cx="6795300" cy="382800"/>
          </a:xfrm>
          <a:prstGeom prst="ellipse">
            <a:avLst/>
          </a:prstGeom>
          <a:noFill/>
          <a:ln w="9525" cap="flat" cmpd="sng">
            <a:solidFill>
              <a:srgbClr val="E65E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 name="Google Shape;181;p18"/>
          <p:cNvSpPr/>
          <p:nvPr/>
        </p:nvSpPr>
        <p:spPr>
          <a:xfrm>
            <a:off x="1032750" y="5091400"/>
            <a:ext cx="3183600" cy="382800"/>
          </a:xfrm>
          <a:prstGeom prst="ellipse">
            <a:avLst/>
          </a:prstGeom>
          <a:noFill/>
          <a:ln w="9525" cap="flat" cmpd="sng">
            <a:solidFill>
              <a:srgbClr val="E65E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2" name="Google Shape;182;p18"/>
          <p:cNvPicPr preferRelativeResize="0"/>
          <p:nvPr/>
        </p:nvPicPr>
        <p:blipFill>
          <a:blip r:embed="rId6">
            <a:alphaModFix/>
          </a:blip>
          <a:stretch>
            <a:fillRect/>
          </a:stretch>
        </p:blipFill>
        <p:spPr>
          <a:xfrm>
            <a:off x="694200" y="2101179"/>
            <a:ext cx="3858029" cy="800725"/>
          </a:xfrm>
          <a:prstGeom prst="rect">
            <a:avLst/>
          </a:prstGeom>
          <a:noFill/>
          <a:ln>
            <a:noFill/>
          </a:ln>
        </p:spPr>
      </p:pic>
      <p:sp>
        <p:nvSpPr>
          <p:cNvPr id="183" name="Google Shape;183;p18"/>
          <p:cNvSpPr txBox="1"/>
          <p:nvPr/>
        </p:nvSpPr>
        <p:spPr>
          <a:xfrm>
            <a:off x="453850" y="31747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7"/>
              </a:rPr>
              <a:t>SWAG region results PDF</a:t>
            </a:r>
            <a:endParaRPr/>
          </a:p>
        </p:txBody>
      </p:sp>
      <p:sp>
        <p:nvSpPr>
          <p:cNvPr id="184" name="Google Shape;184;p18"/>
          <p:cNvSpPr txBox="1">
            <a:spLocks noGrp="1"/>
          </p:cNvSpPr>
          <p:nvPr>
            <p:ph type="title"/>
          </p:nvPr>
        </p:nvSpPr>
        <p:spPr>
          <a:xfrm>
            <a:off x="878550" y="143252"/>
            <a:ext cx="10515600" cy="865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latin typeface="Lato"/>
                <a:ea typeface="Lato"/>
                <a:cs typeface="Lato"/>
                <a:sym typeface="Lato"/>
              </a:rPr>
              <a:t>Cancer PES survey results 2022 - Q58 research</a:t>
            </a:r>
            <a:endParaRPr>
              <a:latin typeface="Lato"/>
              <a:ea typeface="Lato"/>
              <a:cs typeface="Lato"/>
              <a:sym typeface="Lato"/>
            </a:endParaRPr>
          </a:p>
        </p:txBody>
      </p:sp>
      <p:sp>
        <p:nvSpPr>
          <p:cNvPr id="185" name="Google Shape;185;p18"/>
          <p:cNvSpPr/>
          <p:nvPr/>
        </p:nvSpPr>
        <p:spPr>
          <a:xfrm>
            <a:off x="7454350" y="3918300"/>
            <a:ext cx="272400" cy="1986900"/>
          </a:xfrm>
          <a:prstGeom prst="ellipse">
            <a:avLst/>
          </a:prstGeom>
          <a:noFill/>
          <a:ln w="9525" cap="flat" cmpd="sng">
            <a:solidFill>
              <a:srgbClr val="E65E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9"/>
          <p:cNvPicPr preferRelativeResize="0"/>
          <p:nvPr/>
        </p:nvPicPr>
        <p:blipFill>
          <a:blip r:embed="rId3">
            <a:alphaModFix/>
          </a:blip>
          <a:stretch>
            <a:fillRect/>
          </a:stretch>
        </p:blipFill>
        <p:spPr>
          <a:xfrm>
            <a:off x="1437325" y="0"/>
            <a:ext cx="9010988" cy="6617801"/>
          </a:xfrm>
          <a:prstGeom prst="rect">
            <a:avLst/>
          </a:prstGeom>
          <a:noFill/>
          <a:ln>
            <a:noFill/>
          </a:ln>
        </p:spPr>
      </p:pic>
      <p:sp>
        <p:nvSpPr>
          <p:cNvPr id="192" name="Google Shape;192;p19"/>
          <p:cNvSpPr txBox="1"/>
          <p:nvPr/>
        </p:nvSpPr>
        <p:spPr>
          <a:xfrm>
            <a:off x="4982900" y="818400"/>
            <a:ext cx="4029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u="sng">
                <a:solidFill>
                  <a:schemeClr val="hlink"/>
                </a:solidFill>
                <a:hlinkClick r:id="rId4"/>
              </a:rPr>
              <a:t>https://bepartofresearch.nihr.ac.uk/</a:t>
            </a:r>
            <a:endParaRPr sz="18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12"/>
          <p:cNvSpPr txBox="1">
            <a:spLocks noGrp="1"/>
          </p:cNvSpPr>
          <p:nvPr>
            <p:ph type="title"/>
          </p:nvPr>
        </p:nvSpPr>
        <p:spPr>
          <a:xfrm>
            <a:off x="838200" y="99652"/>
            <a:ext cx="10515600" cy="865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latin typeface="Lato"/>
                <a:ea typeface="Lato"/>
                <a:cs typeface="Lato"/>
                <a:sym typeface="Lato"/>
              </a:rPr>
              <a:t>National Upper GI Cancer Research Recruitment</a:t>
            </a:r>
            <a:endParaRPr>
              <a:latin typeface="Lato"/>
              <a:ea typeface="Lato"/>
              <a:cs typeface="Lato"/>
              <a:sym typeface="Lato"/>
            </a:endParaRPr>
          </a:p>
        </p:txBody>
      </p:sp>
      <p:sp>
        <p:nvSpPr>
          <p:cNvPr id="101" name="Google Shape;101;p12"/>
          <p:cNvSpPr txBox="1"/>
          <p:nvPr/>
        </p:nvSpPr>
        <p:spPr>
          <a:xfrm>
            <a:off x="513250" y="1805200"/>
            <a:ext cx="1017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latin typeface="Lato"/>
                <a:ea typeface="Lato"/>
                <a:cs typeface="Lato"/>
                <a:sym typeface="Lato"/>
              </a:rPr>
              <a:t>Apr 23 - Feb 24</a:t>
            </a:r>
            <a:endParaRPr sz="1600">
              <a:latin typeface="Lato"/>
              <a:ea typeface="Lato"/>
              <a:cs typeface="Lato"/>
              <a:sym typeface="Lato"/>
            </a:endParaRPr>
          </a:p>
        </p:txBody>
      </p:sp>
      <p:sp>
        <p:nvSpPr>
          <p:cNvPr id="102" name="Google Shape;102;p12"/>
          <p:cNvSpPr txBox="1"/>
          <p:nvPr/>
        </p:nvSpPr>
        <p:spPr>
          <a:xfrm>
            <a:off x="400175" y="4532675"/>
            <a:ext cx="1017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latin typeface="Lato"/>
                <a:ea typeface="Lato"/>
                <a:cs typeface="Lato"/>
                <a:sym typeface="Lato"/>
              </a:rPr>
              <a:t>Apr 22 - Mar 23</a:t>
            </a:r>
            <a:endParaRPr sz="1600">
              <a:latin typeface="Lato"/>
              <a:ea typeface="Lato"/>
              <a:cs typeface="Lato"/>
              <a:sym typeface="Lato"/>
            </a:endParaRPr>
          </a:p>
        </p:txBody>
      </p:sp>
      <p:sp>
        <p:nvSpPr>
          <p:cNvPr id="103" name="Google Shape;103;p12"/>
          <p:cNvSpPr txBox="1"/>
          <p:nvPr/>
        </p:nvSpPr>
        <p:spPr>
          <a:xfrm>
            <a:off x="9379975" y="6185500"/>
            <a:ext cx="206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Lato"/>
                <a:ea typeface="Lato"/>
                <a:cs typeface="Lato"/>
                <a:sym typeface="Lato"/>
              </a:rPr>
              <a:t>Source: ODP All Portfolio</a:t>
            </a:r>
            <a:endParaRPr sz="1200">
              <a:latin typeface="Lato"/>
              <a:ea typeface="Lato"/>
              <a:cs typeface="Lato"/>
              <a:sym typeface="Lato"/>
            </a:endParaRPr>
          </a:p>
          <a:p>
            <a:pPr marL="0" lvl="0" indent="0" algn="l" rtl="0">
              <a:spcBef>
                <a:spcPts val="0"/>
              </a:spcBef>
              <a:spcAft>
                <a:spcPts val="0"/>
              </a:spcAft>
              <a:buNone/>
            </a:pPr>
            <a:r>
              <a:rPr lang="en-GB" sz="1200">
                <a:latin typeface="Lato"/>
                <a:ea typeface="Lato"/>
                <a:cs typeface="Lato"/>
                <a:sym typeface="Lato"/>
              </a:rPr>
              <a:t>Data cut: 22/02/2024</a:t>
            </a:r>
            <a:endParaRPr sz="1200">
              <a:latin typeface="Lato"/>
              <a:ea typeface="Lato"/>
              <a:cs typeface="Lato"/>
              <a:sym typeface="Lato"/>
            </a:endParaRPr>
          </a:p>
        </p:txBody>
      </p:sp>
      <p:pic>
        <p:nvPicPr>
          <p:cNvPr id="104" name="Google Shape;104;p12"/>
          <p:cNvPicPr preferRelativeResize="0"/>
          <p:nvPr/>
        </p:nvPicPr>
        <p:blipFill>
          <a:blip r:embed="rId3">
            <a:alphaModFix/>
          </a:blip>
          <a:stretch>
            <a:fillRect/>
          </a:stretch>
        </p:blipFill>
        <p:spPr>
          <a:xfrm>
            <a:off x="1530850" y="3497400"/>
            <a:ext cx="8818300" cy="2533000"/>
          </a:xfrm>
          <a:prstGeom prst="rect">
            <a:avLst/>
          </a:prstGeom>
          <a:noFill/>
          <a:ln>
            <a:noFill/>
          </a:ln>
        </p:spPr>
      </p:pic>
      <p:pic>
        <p:nvPicPr>
          <p:cNvPr id="105" name="Google Shape;105;p12"/>
          <p:cNvPicPr preferRelativeResize="0"/>
          <p:nvPr/>
        </p:nvPicPr>
        <p:blipFill>
          <a:blip r:embed="rId4">
            <a:alphaModFix/>
          </a:blip>
          <a:stretch>
            <a:fillRect/>
          </a:stretch>
        </p:blipFill>
        <p:spPr>
          <a:xfrm>
            <a:off x="1683250" y="820225"/>
            <a:ext cx="8665900" cy="243727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838200" y="300425"/>
            <a:ext cx="10515600" cy="681600"/>
          </a:xfrm>
          <a:prstGeom prst="rect">
            <a:avLst/>
          </a:prstGeom>
        </p:spPr>
        <p:txBody>
          <a:bodyPr spcFirstLastPara="1" wrap="square" lIns="91425" tIns="45700" rIns="91425" bIns="45700" anchor="ctr" anchorCtr="0">
            <a:noAutofit/>
          </a:bodyPr>
          <a:lstStyle/>
          <a:p>
            <a:pPr marL="0" lvl="0" indent="0" algn="l" rtl="0">
              <a:lnSpc>
                <a:spcPct val="115000"/>
              </a:lnSpc>
              <a:spcBef>
                <a:spcPts val="2400"/>
              </a:spcBef>
              <a:spcAft>
                <a:spcPts val="600"/>
              </a:spcAft>
              <a:buNone/>
            </a:pPr>
            <a:r>
              <a:rPr lang="en-GB" b="1">
                <a:solidFill>
                  <a:srgbClr val="193E72"/>
                </a:solidFill>
                <a:highlight>
                  <a:srgbClr val="FFFFFF"/>
                </a:highlight>
                <a:latin typeface="Lato"/>
                <a:ea typeface="Lato"/>
                <a:cs typeface="Lato"/>
                <a:sym typeface="Lato"/>
              </a:rPr>
              <a:t>Resources and materials</a:t>
            </a:r>
            <a:endParaRPr/>
          </a:p>
        </p:txBody>
      </p:sp>
      <p:pic>
        <p:nvPicPr>
          <p:cNvPr id="199" name="Google Shape;199;p20"/>
          <p:cNvPicPr preferRelativeResize="0"/>
          <p:nvPr/>
        </p:nvPicPr>
        <p:blipFill>
          <a:blip r:embed="rId3">
            <a:alphaModFix/>
          </a:blip>
          <a:stretch>
            <a:fillRect/>
          </a:stretch>
        </p:blipFill>
        <p:spPr>
          <a:xfrm>
            <a:off x="181600" y="1230625"/>
            <a:ext cx="7674001" cy="3358650"/>
          </a:xfrm>
          <a:prstGeom prst="rect">
            <a:avLst/>
          </a:prstGeom>
          <a:noFill/>
          <a:ln>
            <a:noFill/>
          </a:ln>
        </p:spPr>
      </p:pic>
      <p:sp>
        <p:nvSpPr>
          <p:cNvPr id="200" name="Google Shape;200;p20">
            <a:hlinkClick r:id="rId4"/>
          </p:cNvPr>
          <p:cNvSpPr txBox="1"/>
          <p:nvPr/>
        </p:nvSpPr>
        <p:spPr>
          <a:xfrm>
            <a:off x="838200" y="4837875"/>
            <a:ext cx="66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u="sng">
                <a:solidFill>
                  <a:schemeClr val="hlink"/>
                </a:solidFill>
                <a:hlinkClick r:id="rId4"/>
              </a:rPr>
              <a:t>https://bepartofresearch.nihr.ac.uk/promote-research/Resources/</a:t>
            </a:r>
            <a:endParaRPr sz="1600" b="1"/>
          </a:p>
        </p:txBody>
      </p:sp>
      <p:pic>
        <p:nvPicPr>
          <p:cNvPr id="201" name="Google Shape;201;p20"/>
          <p:cNvPicPr preferRelativeResize="0"/>
          <p:nvPr/>
        </p:nvPicPr>
        <p:blipFill>
          <a:blip r:embed="rId5">
            <a:alphaModFix/>
          </a:blip>
          <a:stretch>
            <a:fillRect/>
          </a:stretch>
        </p:blipFill>
        <p:spPr>
          <a:xfrm>
            <a:off x="7922800" y="774327"/>
            <a:ext cx="1666875" cy="3295650"/>
          </a:xfrm>
          <a:prstGeom prst="rect">
            <a:avLst/>
          </a:prstGeom>
          <a:noFill/>
          <a:ln>
            <a:noFill/>
          </a:ln>
        </p:spPr>
      </p:pic>
      <p:pic>
        <p:nvPicPr>
          <p:cNvPr id="202" name="Google Shape;202;p20"/>
          <p:cNvPicPr preferRelativeResize="0"/>
          <p:nvPr/>
        </p:nvPicPr>
        <p:blipFill>
          <a:blip r:embed="rId6">
            <a:alphaModFix/>
          </a:blip>
          <a:stretch>
            <a:fillRect/>
          </a:stretch>
        </p:blipFill>
        <p:spPr>
          <a:xfrm>
            <a:off x="9949250" y="793377"/>
            <a:ext cx="1619250" cy="3257550"/>
          </a:xfrm>
          <a:prstGeom prst="rect">
            <a:avLst/>
          </a:prstGeom>
          <a:noFill/>
          <a:ln>
            <a:noFill/>
          </a:ln>
        </p:spPr>
      </p:pic>
      <p:pic>
        <p:nvPicPr>
          <p:cNvPr id="203" name="Google Shape;203;p20"/>
          <p:cNvPicPr preferRelativeResize="0"/>
          <p:nvPr/>
        </p:nvPicPr>
        <p:blipFill>
          <a:blip r:embed="rId7">
            <a:alphaModFix/>
          </a:blip>
          <a:stretch>
            <a:fillRect/>
          </a:stretch>
        </p:blipFill>
        <p:spPr>
          <a:xfrm>
            <a:off x="8931675" y="4131277"/>
            <a:ext cx="1767947" cy="24832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pic>
        <p:nvPicPr>
          <p:cNvPr id="209" name="Google Shape;209;p21"/>
          <p:cNvPicPr preferRelativeResize="0"/>
          <p:nvPr/>
        </p:nvPicPr>
        <p:blipFill>
          <a:blip r:embed="rId3">
            <a:alphaModFix/>
          </a:blip>
          <a:stretch>
            <a:fillRect/>
          </a:stretch>
        </p:blipFill>
        <p:spPr>
          <a:xfrm>
            <a:off x="2320725" y="71700"/>
            <a:ext cx="6534150" cy="1047750"/>
          </a:xfrm>
          <a:prstGeom prst="rect">
            <a:avLst/>
          </a:prstGeom>
          <a:noFill/>
          <a:ln>
            <a:noFill/>
          </a:ln>
        </p:spPr>
      </p:pic>
      <p:pic>
        <p:nvPicPr>
          <p:cNvPr id="210" name="Google Shape;210;p21"/>
          <p:cNvPicPr preferRelativeResize="0"/>
          <p:nvPr/>
        </p:nvPicPr>
        <p:blipFill>
          <a:blip r:embed="rId4">
            <a:alphaModFix/>
          </a:blip>
          <a:stretch>
            <a:fillRect/>
          </a:stretch>
        </p:blipFill>
        <p:spPr>
          <a:xfrm>
            <a:off x="737375" y="1174963"/>
            <a:ext cx="4276725" cy="4705350"/>
          </a:xfrm>
          <a:prstGeom prst="rect">
            <a:avLst/>
          </a:prstGeom>
          <a:noFill/>
          <a:ln>
            <a:noFill/>
          </a:ln>
        </p:spPr>
      </p:pic>
      <p:pic>
        <p:nvPicPr>
          <p:cNvPr id="211" name="Google Shape;211;p21"/>
          <p:cNvPicPr preferRelativeResize="0"/>
          <p:nvPr/>
        </p:nvPicPr>
        <p:blipFill>
          <a:blip r:embed="rId5">
            <a:alphaModFix/>
          </a:blip>
          <a:stretch>
            <a:fillRect/>
          </a:stretch>
        </p:blipFill>
        <p:spPr>
          <a:xfrm>
            <a:off x="6568350" y="1423125"/>
            <a:ext cx="4091800" cy="4209025"/>
          </a:xfrm>
          <a:prstGeom prst="rect">
            <a:avLst/>
          </a:prstGeom>
          <a:noFill/>
          <a:ln>
            <a:noFill/>
          </a:ln>
        </p:spPr>
      </p:pic>
      <p:sp>
        <p:nvSpPr>
          <p:cNvPr id="212" name="Google Shape;212;p21"/>
          <p:cNvSpPr txBox="1"/>
          <p:nvPr/>
        </p:nvSpPr>
        <p:spPr>
          <a:xfrm>
            <a:off x="8935575" y="395475"/>
            <a:ext cx="30000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latin typeface="Lato"/>
                <a:ea typeface="Lato"/>
                <a:cs typeface="Lato"/>
                <a:sym typeface="Lato"/>
                <a:hlinkClick r:id="rId6"/>
              </a:rPr>
              <a:t>Link to full PRES report</a:t>
            </a:r>
            <a:endParaRPr>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22"/>
          <p:cNvSpPr txBox="1">
            <a:spLocks noGrp="1"/>
          </p:cNvSpPr>
          <p:nvPr>
            <p:ph type="title"/>
          </p:nvPr>
        </p:nvSpPr>
        <p:spPr>
          <a:xfrm>
            <a:off x="838200" y="365127"/>
            <a:ext cx="105156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What was positive about your research experience?</a:t>
            </a:r>
            <a:endParaRPr/>
          </a:p>
        </p:txBody>
      </p:sp>
      <p:sp>
        <p:nvSpPr>
          <p:cNvPr id="218" name="Google Shape;218;p22"/>
          <p:cNvSpPr txBox="1">
            <a:spLocks noGrp="1"/>
          </p:cNvSpPr>
          <p:nvPr>
            <p:ph type="body" idx="1"/>
          </p:nvPr>
        </p:nvSpPr>
        <p:spPr>
          <a:xfrm>
            <a:off x="838200" y="1535075"/>
            <a:ext cx="6194700" cy="42564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GB" sz="1400"/>
              <a:t>1,837 (70%) respondents left a comment explaining what made their</a:t>
            </a:r>
            <a:endParaRPr sz="1400"/>
          </a:p>
          <a:p>
            <a:pPr marL="0" lvl="0" indent="0" algn="l" rtl="0">
              <a:lnSpc>
                <a:spcPct val="100000"/>
              </a:lnSpc>
              <a:spcBef>
                <a:spcPts val="0"/>
              </a:spcBef>
              <a:spcAft>
                <a:spcPts val="0"/>
              </a:spcAft>
              <a:buNone/>
            </a:pPr>
            <a:r>
              <a:rPr lang="en-GB" sz="1400"/>
              <a:t>research experience positive. From these comments we identified the</a:t>
            </a:r>
            <a:endParaRPr sz="1400"/>
          </a:p>
          <a:p>
            <a:pPr marL="0" lvl="0" indent="0" algn="l" rtl="0">
              <a:lnSpc>
                <a:spcPct val="100000"/>
              </a:lnSpc>
              <a:spcBef>
                <a:spcPts val="0"/>
              </a:spcBef>
              <a:spcAft>
                <a:spcPts val="0"/>
              </a:spcAft>
              <a:buNone/>
            </a:pPr>
            <a:r>
              <a:rPr lang="en-GB" sz="1400"/>
              <a:t>following themes</a:t>
            </a:r>
            <a:endParaRPr sz="1400"/>
          </a:p>
          <a:p>
            <a:pPr marL="0" lvl="0" indent="0" algn="l" rtl="0">
              <a:lnSpc>
                <a:spcPct val="100000"/>
              </a:lnSpc>
              <a:spcBef>
                <a:spcPts val="0"/>
              </a:spcBef>
              <a:spcAft>
                <a:spcPts val="0"/>
              </a:spcAft>
              <a:buNone/>
            </a:pPr>
            <a:endParaRPr sz="1400"/>
          </a:p>
          <a:p>
            <a:pPr marL="0" lvl="0" indent="0" algn="l" rtl="0">
              <a:lnSpc>
                <a:spcPct val="150000"/>
              </a:lnSpc>
              <a:spcBef>
                <a:spcPts val="0"/>
              </a:spcBef>
              <a:spcAft>
                <a:spcPts val="0"/>
              </a:spcAft>
              <a:buNone/>
            </a:pPr>
            <a:r>
              <a:rPr lang="en-GB" sz="1400"/>
              <a:t>• 864 comments mentioned the research delivery staff</a:t>
            </a:r>
            <a:endParaRPr sz="1400"/>
          </a:p>
          <a:p>
            <a:pPr marL="0" lvl="0" indent="0" algn="l" rtl="0">
              <a:lnSpc>
                <a:spcPct val="150000"/>
              </a:lnSpc>
              <a:spcBef>
                <a:spcPts val="0"/>
              </a:spcBef>
              <a:spcAft>
                <a:spcPts val="0"/>
              </a:spcAft>
              <a:buNone/>
            </a:pPr>
            <a:r>
              <a:rPr lang="en-GB" sz="1400"/>
              <a:t>• 537 comments related to contributing to improving healthcare</a:t>
            </a:r>
            <a:endParaRPr sz="1400"/>
          </a:p>
          <a:p>
            <a:pPr marL="0" lvl="0" indent="0" algn="l" rtl="0">
              <a:lnSpc>
                <a:spcPct val="150000"/>
              </a:lnSpc>
              <a:spcBef>
                <a:spcPts val="0"/>
              </a:spcBef>
              <a:spcAft>
                <a:spcPts val="0"/>
              </a:spcAft>
              <a:buNone/>
            </a:pPr>
            <a:r>
              <a:rPr lang="en-GB" sz="1400"/>
              <a:t>• 457 comments related to good communication</a:t>
            </a:r>
            <a:endParaRPr sz="1400"/>
          </a:p>
          <a:p>
            <a:pPr marL="0" lvl="0" indent="0" algn="l" rtl="0">
              <a:lnSpc>
                <a:spcPct val="150000"/>
              </a:lnSpc>
              <a:spcBef>
                <a:spcPts val="0"/>
              </a:spcBef>
              <a:spcAft>
                <a:spcPts val="0"/>
              </a:spcAft>
              <a:buNone/>
            </a:pPr>
            <a:r>
              <a:rPr lang="en-GB" sz="1400"/>
              <a:t>• 272 comments said the research study was easy to take part in</a:t>
            </a:r>
            <a:endParaRPr sz="1400"/>
          </a:p>
          <a:p>
            <a:pPr marL="0" lvl="0" indent="0" algn="l" rtl="0">
              <a:lnSpc>
                <a:spcPct val="150000"/>
              </a:lnSpc>
              <a:spcBef>
                <a:spcPts val="0"/>
              </a:spcBef>
              <a:spcAft>
                <a:spcPts val="0"/>
              </a:spcAft>
              <a:buNone/>
            </a:pPr>
            <a:r>
              <a:rPr lang="en-GB" sz="1400"/>
              <a:t>• 241 comments related to having a good experience</a:t>
            </a:r>
            <a:endParaRPr sz="1400"/>
          </a:p>
          <a:p>
            <a:pPr marL="0" lvl="0" indent="0" algn="l" rtl="0">
              <a:lnSpc>
                <a:spcPct val="150000"/>
              </a:lnSpc>
              <a:spcBef>
                <a:spcPts val="0"/>
              </a:spcBef>
              <a:spcAft>
                <a:spcPts val="0"/>
              </a:spcAft>
              <a:buNone/>
            </a:pPr>
            <a:r>
              <a:rPr lang="en-GB" sz="1400"/>
              <a:t>• 203 comments mentioned experiencing personal benefits</a:t>
            </a:r>
            <a:endParaRPr sz="1400"/>
          </a:p>
          <a:p>
            <a:pPr marL="0" lvl="0" indent="0" algn="l" rtl="0">
              <a:lnSpc>
                <a:spcPct val="150000"/>
              </a:lnSpc>
              <a:spcBef>
                <a:spcPts val="0"/>
              </a:spcBef>
              <a:spcAft>
                <a:spcPts val="0"/>
              </a:spcAft>
              <a:buNone/>
            </a:pPr>
            <a:r>
              <a:rPr lang="en-GB" sz="1400"/>
              <a:t>• 48 comments said "everything" was positive</a:t>
            </a:r>
            <a:endParaRPr sz="1400"/>
          </a:p>
          <a:p>
            <a:pPr marL="0" lvl="0" indent="0" algn="l" rtl="0">
              <a:lnSpc>
                <a:spcPct val="150000"/>
              </a:lnSpc>
              <a:spcBef>
                <a:spcPts val="0"/>
              </a:spcBef>
              <a:spcAft>
                <a:spcPts val="0"/>
              </a:spcAft>
              <a:buNone/>
            </a:pPr>
            <a:r>
              <a:rPr lang="en-GB" sz="1400"/>
              <a:t>• 41 comments related to where the research took place</a:t>
            </a:r>
            <a:endParaRPr sz="1400"/>
          </a:p>
          <a:p>
            <a:pPr marL="0" lvl="0" indent="0" algn="l" rtl="0">
              <a:lnSpc>
                <a:spcPct val="150000"/>
              </a:lnSpc>
              <a:spcBef>
                <a:spcPts val="0"/>
              </a:spcBef>
              <a:spcAft>
                <a:spcPts val="0"/>
              </a:spcAft>
              <a:buNone/>
            </a:pPr>
            <a:r>
              <a:rPr lang="en-GB" sz="1400"/>
              <a:t>• 35 comments mentioned gaining a feeling of hope</a:t>
            </a:r>
            <a:endParaRPr sz="1400"/>
          </a:p>
          <a:p>
            <a:pPr marL="0" lvl="0" indent="0" algn="l" rtl="0">
              <a:lnSpc>
                <a:spcPct val="150000"/>
              </a:lnSpc>
              <a:spcBef>
                <a:spcPts val="0"/>
              </a:spcBef>
              <a:spcAft>
                <a:spcPts val="0"/>
              </a:spcAft>
              <a:buNone/>
            </a:pPr>
            <a:r>
              <a:rPr lang="en-GB" sz="1400"/>
              <a:t>• 27 comments related to financial reimbursement</a:t>
            </a:r>
            <a:endParaRPr sz="1400"/>
          </a:p>
          <a:p>
            <a:pPr marL="0" lvl="0" indent="0" algn="l" rtl="0">
              <a:lnSpc>
                <a:spcPct val="150000"/>
              </a:lnSpc>
              <a:spcBef>
                <a:spcPts val="0"/>
              </a:spcBef>
              <a:spcAft>
                <a:spcPts val="0"/>
              </a:spcAft>
              <a:buNone/>
            </a:pPr>
            <a:r>
              <a:rPr lang="en-GB" sz="1400"/>
              <a:t>• 19 comments related to travel</a:t>
            </a:r>
            <a:endParaRPr sz="1400"/>
          </a:p>
        </p:txBody>
      </p:sp>
      <p:pic>
        <p:nvPicPr>
          <p:cNvPr id="219" name="Google Shape;219;p22"/>
          <p:cNvPicPr preferRelativeResize="0"/>
          <p:nvPr/>
        </p:nvPicPr>
        <p:blipFill rotWithShape="1">
          <a:blip r:embed="rId3">
            <a:alphaModFix/>
          </a:blip>
          <a:srcRect l="28896" t="3834" r="23839" b="4220"/>
          <a:stretch/>
        </p:blipFill>
        <p:spPr>
          <a:xfrm>
            <a:off x="7032925" y="1230625"/>
            <a:ext cx="4320874" cy="4727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sp>
        <p:nvSpPr>
          <p:cNvPr id="224" name="Google Shape;224;p23"/>
          <p:cNvSpPr txBox="1">
            <a:spLocks noGrp="1"/>
          </p:cNvSpPr>
          <p:nvPr>
            <p:ph type="title"/>
          </p:nvPr>
        </p:nvSpPr>
        <p:spPr>
          <a:xfrm>
            <a:off x="838200" y="365127"/>
            <a:ext cx="105156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What would have made your research experience better?</a:t>
            </a:r>
            <a:endParaRPr/>
          </a:p>
        </p:txBody>
      </p:sp>
      <p:sp>
        <p:nvSpPr>
          <p:cNvPr id="225" name="Google Shape;225;p23"/>
          <p:cNvSpPr txBox="1">
            <a:spLocks noGrp="1"/>
          </p:cNvSpPr>
          <p:nvPr>
            <p:ph type="body" idx="1"/>
          </p:nvPr>
        </p:nvSpPr>
        <p:spPr>
          <a:xfrm>
            <a:off x="838200" y="1535075"/>
            <a:ext cx="5056800" cy="4256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1400"/>
              <a:t>603 respondents (23%) left a comment about what could have made their research experience better. From these comments we identified the following themes:</a:t>
            </a:r>
            <a:endParaRPr sz="1400" b="1"/>
          </a:p>
          <a:p>
            <a:pPr marL="457200" lvl="0" indent="-317500" algn="l" rtl="0">
              <a:spcBef>
                <a:spcPts val="1000"/>
              </a:spcBef>
              <a:spcAft>
                <a:spcPts val="0"/>
              </a:spcAft>
              <a:buSzPts val="1400"/>
              <a:buChar char="•"/>
            </a:pPr>
            <a:r>
              <a:rPr lang="en-GB" sz="1400"/>
              <a:t>310 comments related to participant communication</a:t>
            </a:r>
            <a:endParaRPr sz="1400"/>
          </a:p>
          <a:p>
            <a:pPr marL="457200" lvl="0" indent="-317500" algn="l" rtl="0">
              <a:spcBef>
                <a:spcPts val="1000"/>
              </a:spcBef>
              <a:spcAft>
                <a:spcPts val="0"/>
              </a:spcAft>
              <a:buSzPts val="1400"/>
              <a:buChar char="•"/>
            </a:pPr>
            <a:r>
              <a:rPr lang="en-GB" sz="1400"/>
              <a:t>98 comments related to procedures and materials</a:t>
            </a:r>
            <a:endParaRPr sz="1400"/>
          </a:p>
          <a:p>
            <a:pPr marL="457200" lvl="0" indent="-317500" algn="l" rtl="0">
              <a:spcBef>
                <a:spcPts val="1000"/>
              </a:spcBef>
              <a:spcAft>
                <a:spcPts val="0"/>
              </a:spcAft>
              <a:buSzPts val="1400"/>
              <a:buChar char="•"/>
            </a:pPr>
            <a:r>
              <a:rPr lang="en-GB" sz="1400"/>
              <a:t>67 comments were about appointments</a:t>
            </a:r>
            <a:endParaRPr sz="1400"/>
          </a:p>
          <a:p>
            <a:pPr marL="457200" lvl="0" indent="-317500" algn="l" rtl="0">
              <a:spcBef>
                <a:spcPts val="1000"/>
              </a:spcBef>
              <a:spcAft>
                <a:spcPts val="0"/>
              </a:spcAft>
              <a:buSzPts val="1400"/>
              <a:buChar char="•"/>
            </a:pPr>
            <a:r>
              <a:rPr lang="en-GB" sz="1400"/>
              <a:t>45 comments related to travel</a:t>
            </a:r>
            <a:endParaRPr sz="1400"/>
          </a:p>
          <a:p>
            <a:pPr marL="457200" lvl="0" indent="-317500" algn="l" rtl="0">
              <a:spcBef>
                <a:spcPts val="1000"/>
              </a:spcBef>
              <a:spcAft>
                <a:spcPts val="0"/>
              </a:spcAft>
              <a:buSzPts val="1400"/>
              <a:buChar char="•"/>
            </a:pPr>
            <a:r>
              <a:rPr lang="en-GB" sz="1400"/>
              <a:t>28 comments were linked to COVID-19</a:t>
            </a:r>
            <a:endParaRPr sz="1400"/>
          </a:p>
          <a:p>
            <a:pPr marL="457200" lvl="0" indent="-317500" algn="l" rtl="0">
              <a:spcBef>
                <a:spcPts val="1000"/>
              </a:spcBef>
              <a:spcAft>
                <a:spcPts val="0"/>
              </a:spcAft>
              <a:buSzPts val="1400"/>
              <a:buChar char="•"/>
            </a:pPr>
            <a:r>
              <a:rPr lang="en-GB" sz="1400"/>
              <a:t>26 comments were about payments and expenses</a:t>
            </a:r>
            <a:endParaRPr sz="1400"/>
          </a:p>
          <a:p>
            <a:pPr marL="457200" lvl="0" indent="-317500" algn="l" rtl="0">
              <a:spcBef>
                <a:spcPts val="1000"/>
              </a:spcBef>
              <a:spcAft>
                <a:spcPts val="0"/>
              </a:spcAft>
              <a:buSzPts val="1400"/>
              <a:buChar char="•"/>
            </a:pPr>
            <a:r>
              <a:rPr lang="en-GB" sz="1400"/>
              <a:t>25 comments were about refreshments</a:t>
            </a:r>
            <a:endParaRPr sz="1400"/>
          </a:p>
          <a:p>
            <a:pPr marL="457200" lvl="0" indent="-317500" algn="l" rtl="0">
              <a:spcBef>
                <a:spcPts val="1000"/>
              </a:spcBef>
              <a:spcAft>
                <a:spcPts val="0"/>
              </a:spcAft>
              <a:buSzPts val="1400"/>
              <a:buChar char="•"/>
            </a:pPr>
            <a:r>
              <a:rPr lang="en-GB" sz="1400"/>
              <a:t>20 comments were study related</a:t>
            </a:r>
            <a:endParaRPr sz="1400"/>
          </a:p>
          <a:p>
            <a:pPr marL="457200" lvl="0" indent="-317500" algn="l" rtl="0">
              <a:spcBef>
                <a:spcPts val="1000"/>
              </a:spcBef>
              <a:spcAft>
                <a:spcPts val="0"/>
              </a:spcAft>
              <a:buSzPts val="1400"/>
              <a:buChar char="•"/>
            </a:pPr>
            <a:r>
              <a:rPr lang="en-GB" sz="1400"/>
              <a:t>20 comments were about knowledge and experience</a:t>
            </a:r>
            <a:endParaRPr sz="1400"/>
          </a:p>
          <a:p>
            <a:pPr marL="457200" lvl="0" indent="-317500" algn="l" rtl="0">
              <a:spcBef>
                <a:spcPts val="1000"/>
              </a:spcBef>
              <a:spcAft>
                <a:spcPts val="1000"/>
              </a:spcAft>
              <a:buSzPts val="1400"/>
              <a:buChar char="•"/>
            </a:pPr>
            <a:r>
              <a:rPr lang="en-GB" sz="1400"/>
              <a:t>2 comments mentioned they’d like to communicate with other participants</a:t>
            </a:r>
            <a:endParaRPr sz="1400"/>
          </a:p>
        </p:txBody>
      </p:sp>
      <p:pic>
        <p:nvPicPr>
          <p:cNvPr id="226" name="Google Shape;226;p23"/>
          <p:cNvPicPr preferRelativeResize="0"/>
          <p:nvPr/>
        </p:nvPicPr>
        <p:blipFill rotWithShape="1">
          <a:blip r:embed="rId3">
            <a:alphaModFix/>
          </a:blip>
          <a:srcRect l="21083" t="3421" r="3643" b="3103"/>
          <a:stretch/>
        </p:blipFill>
        <p:spPr>
          <a:xfrm>
            <a:off x="5756274" y="1611275"/>
            <a:ext cx="6093536" cy="42564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Google Shape;231;p24"/>
          <p:cNvSpPr txBox="1">
            <a:spLocks noGrp="1"/>
          </p:cNvSpPr>
          <p:nvPr>
            <p:ph type="title"/>
          </p:nvPr>
        </p:nvSpPr>
        <p:spPr>
          <a:xfrm>
            <a:off x="838200" y="365127"/>
            <a:ext cx="105156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Next steps</a:t>
            </a:r>
            <a:endParaRPr/>
          </a:p>
        </p:txBody>
      </p:sp>
      <p:pic>
        <p:nvPicPr>
          <p:cNvPr id="232" name="Google Shape;232;p24"/>
          <p:cNvPicPr preferRelativeResize="0"/>
          <p:nvPr/>
        </p:nvPicPr>
        <p:blipFill>
          <a:blip r:embed="rId3">
            <a:alphaModFix/>
          </a:blip>
          <a:stretch>
            <a:fillRect/>
          </a:stretch>
        </p:blipFill>
        <p:spPr>
          <a:xfrm rot="-5400000">
            <a:off x="10222174" y="4888149"/>
            <a:ext cx="1961626" cy="1978051"/>
          </a:xfrm>
          <a:prstGeom prst="rect">
            <a:avLst/>
          </a:prstGeom>
          <a:noFill/>
          <a:ln>
            <a:noFill/>
          </a:ln>
        </p:spPr>
      </p:pic>
      <p:sp>
        <p:nvSpPr>
          <p:cNvPr id="233" name="Google Shape;233;p24"/>
          <p:cNvSpPr txBox="1">
            <a:spLocks noGrp="1"/>
          </p:cNvSpPr>
          <p:nvPr>
            <p:ph type="body" idx="1"/>
          </p:nvPr>
        </p:nvSpPr>
        <p:spPr>
          <a:xfrm>
            <a:off x="990450" y="1284582"/>
            <a:ext cx="9379500" cy="4206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GB"/>
              <a:t>We have formed a PRES working group to identify and implement improvement projects based on the feedback we have received from participants via the survey. The group currently has representation from the CRN WE Direct Delivery Team, Partner Organisations and Research Champions.</a:t>
            </a: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None/>
            </a:pPr>
            <a:r>
              <a:rPr lang="en-GB"/>
              <a:t>The group will meet on a monthly basis. We held the first meeting in January where we discussed the feedback received and identified priority areas for the CRN. Representatives from Partner Organisations will also be looking into what they can implement at a site level.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25"/>
          <p:cNvSpPr txBox="1">
            <a:spLocks noGrp="1"/>
          </p:cNvSpPr>
          <p:nvPr>
            <p:ph type="title"/>
          </p:nvPr>
        </p:nvSpPr>
        <p:spPr>
          <a:xfrm>
            <a:off x="764150" y="202177"/>
            <a:ext cx="10515600" cy="865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latin typeface="Lato"/>
                <a:ea typeface="Lato"/>
                <a:cs typeface="Lato"/>
                <a:sym typeface="Lato"/>
              </a:rPr>
              <a:t>Associate PI Scheme</a:t>
            </a:r>
            <a:endParaRPr>
              <a:latin typeface="Lato"/>
              <a:ea typeface="Lato"/>
              <a:cs typeface="Lato"/>
              <a:sym typeface="Lato"/>
            </a:endParaRPr>
          </a:p>
        </p:txBody>
      </p:sp>
      <p:sp>
        <p:nvSpPr>
          <p:cNvPr id="240" name="Google Shape;240;p25"/>
          <p:cNvSpPr txBox="1">
            <a:spLocks noGrp="1"/>
          </p:cNvSpPr>
          <p:nvPr>
            <p:ph type="body" idx="1"/>
          </p:nvPr>
        </p:nvSpPr>
        <p:spPr>
          <a:xfrm>
            <a:off x="316650" y="867150"/>
            <a:ext cx="11604900" cy="5827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1000"/>
              </a:spcBef>
              <a:spcAft>
                <a:spcPts val="0"/>
              </a:spcAft>
              <a:buNone/>
            </a:pPr>
            <a:endParaRPr/>
          </a:p>
          <a:p>
            <a:pPr marL="0" lvl="0" indent="0" algn="l" rtl="0">
              <a:spcBef>
                <a:spcPts val="1000"/>
              </a:spcBef>
              <a:spcAft>
                <a:spcPts val="0"/>
              </a:spcAft>
              <a:buNone/>
            </a:pPr>
            <a:r>
              <a:rPr lang="en-GB" sz="2000" u="sng">
                <a:solidFill>
                  <a:schemeClr val="hlink"/>
                </a:solidFill>
                <a:latin typeface="Lato"/>
                <a:ea typeface="Lato"/>
                <a:cs typeface="Lato"/>
                <a:sym typeface="Lato"/>
                <a:hlinkClick r:id="rId3"/>
              </a:rPr>
              <a:t>https://www.nihr.ac.uk/health-and-care-professionals/career-development/associate-principal-investigator-scheme.htm</a:t>
            </a:r>
            <a:endParaRPr sz="2000">
              <a:latin typeface="Lato"/>
              <a:ea typeface="Lato"/>
              <a:cs typeface="Lato"/>
              <a:sym typeface="Lato"/>
            </a:endParaRPr>
          </a:p>
          <a:p>
            <a:pPr marL="0" lvl="0" indent="0" algn="l" rtl="0">
              <a:spcBef>
                <a:spcPts val="1000"/>
              </a:spcBef>
              <a:spcAft>
                <a:spcPts val="0"/>
              </a:spcAft>
              <a:buNone/>
            </a:pPr>
            <a:endParaRPr sz="2000">
              <a:latin typeface="Lato"/>
              <a:ea typeface="Lato"/>
              <a:cs typeface="Lato"/>
              <a:sym typeface="Lato"/>
            </a:endParaRPr>
          </a:p>
          <a:p>
            <a:pPr marL="0" lvl="0" indent="0" algn="l" rtl="0">
              <a:spcBef>
                <a:spcPts val="1000"/>
              </a:spcBef>
              <a:spcAft>
                <a:spcPts val="0"/>
              </a:spcAft>
              <a:buNone/>
            </a:pPr>
            <a:r>
              <a:rPr lang="en-GB" sz="2000">
                <a:latin typeface="Lato"/>
                <a:ea typeface="Lato"/>
                <a:cs typeface="Lato"/>
                <a:sym typeface="Lato"/>
              </a:rPr>
              <a:t>A six month in-work training opportunity, providing practical experience for healthcare professionals starting their research career.  People who would not normally have the opportunity to take part in clinical research in their day to day role have the chance to experience what it means to work on and deliver a NIHR portfolio trial under the mentorship of an enthusiastic Local PI.</a:t>
            </a:r>
            <a:endParaRPr sz="2000">
              <a:latin typeface="Lato"/>
              <a:ea typeface="Lato"/>
              <a:cs typeface="Lato"/>
              <a:sym typeface="Lato"/>
            </a:endParaRPr>
          </a:p>
          <a:p>
            <a:pPr marL="0" lvl="0" indent="0" algn="l" rtl="0">
              <a:lnSpc>
                <a:spcPct val="100000"/>
              </a:lnSpc>
              <a:spcBef>
                <a:spcPts val="1000"/>
              </a:spcBef>
              <a:spcAft>
                <a:spcPts val="0"/>
              </a:spcAft>
              <a:buNone/>
            </a:pPr>
            <a:endParaRPr sz="2000">
              <a:highlight>
                <a:srgbClr val="FFFF00"/>
              </a:highlight>
              <a:latin typeface="Lato"/>
              <a:ea typeface="Lato"/>
              <a:cs typeface="Lato"/>
              <a:sym typeface="Lato"/>
            </a:endParaRPr>
          </a:p>
          <a:p>
            <a:pPr marL="0" lvl="0" indent="0" algn="l" rtl="0">
              <a:lnSpc>
                <a:spcPct val="100000"/>
              </a:lnSpc>
              <a:spcBef>
                <a:spcPts val="1000"/>
              </a:spcBef>
              <a:spcAft>
                <a:spcPts val="0"/>
              </a:spcAft>
              <a:buNone/>
            </a:pPr>
            <a:endParaRPr sz="2000">
              <a:highlight>
                <a:schemeClr val="lt1"/>
              </a:highlight>
              <a:latin typeface="Lato"/>
              <a:ea typeface="Lato"/>
              <a:cs typeface="Lato"/>
              <a:sym typeface="Lato"/>
            </a:endParaRPr>
          </a:p>
          <a:p>
            <a:pPr marL="457200" lvl="0" indent="0" algn="l" rtl="0">
              <a:lnSpc>
                <a:spcPct val="100000"/>
              </a:lnSpc>
              <a:spcBef>
                <a:spcPts val="0"/>
              </a:spcBef>
              <a:spcAft>
                <a:spcPts val="0"/>
              </a:spcAft>
              <a:buNone/>
            </a:pPr>
            <a:endParaRPr sz="2000" b="1">
              <a:highlight>
                <a:schemeClr val="lt1"/>
              </a:highlight>
              <a:latin typeface="Lato"/>
              <a:ea typeface="Lato"/>
              <a:cs typeface="Lato"/>
              <a:sym typeface="Lato"/>
            </a:endParaRPr>
          </a:p>
          <a:p>
            <a:pPr marL="0" lvl="0" indent="0" algn="l" rtl="0">
              <a:lnSpc>
                <a:spcPct val="100000"/>
              </a:lnSpc>
              <a:spcBef>
                <a:spcPts val="0"/>
              </a:spcBef>
              <a:spcAft>
                <a:spcPts val="0"/>
              </a:spcAft>
              <a:buNone/>
            </a:pPr>
            <a:endParaRPr sz="2000">
              <a:highlight>
                <a:schemeClr val="lt1"/>
              </a:highlight>
              <a:latin typeface="Lato"/>
              <a:ea typeface="Lato"/>
              <a:cs typeface="Lato"/>
              <a:sym typeface="Lato"/>
            </a:endParaRPr>
          </a:p>
          <a:p>
            <a:pPr marL="0" lvl="0" indent="0" algn="l" rtl="0">
              <a:lnSpc>
                <a:spcPct val="100000"/>
              </a:lnSpc>
              <a:spcBef>
                <a:spcPts val="0"/>
              </a:spcBef>
              <a:spcAft>
                <a:spcPts val="0"/>
              </a:spcAft>
              <a:buNone/>
            </a:pPr>
            <a:endParaRPr sz="2000">
              <a:latin typeface="Lato"/>
              <a:ea typeface="Lato"/>
              <a:cs typeface="Lato"/>
              <a:sym typeface="Lato"/>
            </a:endParaRPr>
          </a:p>
          <a:p>
            <a:pPr marL="0" lvl="0" indent="0" algn="l" rtl="0">
              <a:spcBef>
                <a:spcPts val="1000"/>
              </a:spcBef>
              <a:spcAft>
                <a:spcPts val="0"/>
              </a:spcAft>
              <a:buNone/>
            </a:pPr>
            <a:endParaRPr sz="2000">
              <a:latin typeface="Lato"/>
              <a:ea typeface="Lato"/>
              <a:cs typeface="Lato"/>
              <a:sym typeface="Lato"/>
            </a:endParaRPr>
          </a:p>
          <a:p>
            <a:pPr marL="0" lvl="0" indent="0" algn="l" rtl="0">
              <a:spcBef>
                <a:spcPts val="1000"/>
              </a:spcBef>
              <a:spcAft>
                <a:spcPts val="0"/>
              </a:spcAft>
              <a:buNone/>
            </a:pPr>
            <a:endParaRPr sz="2200" b="1">
              <a:solidFill>
                <a:srgbClr val="888888"/>
              </a:solidFill>
              <a:latin typeface="Lato"/>
              <a:ea typeface="Lato"/>
              <a:cs typeface="Lato"/>
              <a:sym typeface="Lato"/>
            </a:endParaRPr>
          </a:p>
          <a:p>
            <a:pPr marL="0" lvl="0" indent="0" algn="l" rtl="0">
              <a:spcBef>
                <a:spcPts val="1000"/>
              </a:spcBef>
              <a:spcAft>
                <a:spcPts val="0"/>
              </a:spcAft>
              <a:buNone/>
            </a:pPr>
            <a:endParaRPr sz="2200" b="1">
              <a:solidFill>
                <a:srgbClr val="888888"/>
              </a:solidFill>
              <a:latin typeface="Lato"/>
              <a:ea typeface="Lato"/>
              <a:cs typeface="Lato"/>
              <a:sym typeface="Lato"/>
            </a:endParaRPr>
          </a:p>
        </p:txBody>
      </p:sp>
      <p:pic>
        <p:nvPicPr>
          <p:cNvPr id="241" name="Google Shape;241;p25"/>
          <p:cNvPicPr preferRelativeResize="0"/>
          <p:nvPr/>
        </p:nvPicPr>
        <p:blipFill>
          <a:blip r:embed="rId4">
            <a:alphaModFix/>
          </a:blip>
          <a:stretch>
            <a:fillRect/>
          </a:stretch>
        </p:blipFill>
        <p:spPr>
          <a:xfrm>
            <a:off x="6290904" y="4251754"/>
            <a:ext cx="5125475" cy="1860350"/>
          </a:xfrm>
          <a:prstGeom prst="rect">
            <a:avLst/>
          </a:prstGeom>
          <a:noFill/>
          <a:ln>
            <a:noFill/>
          </a:ln>
        </p:spPr>
      </p:pic>
      <p:grpSp>
        <p:nvGrpSpPr>
          <p:cNvPr id="242" name="Google Shape;242;p25"/>
          <p:cNvGrpSpPr/>
          <p:nvPr/>
        </p:nvGrpSpPr>
        <p:grpSpPr>
          <a:xfrm>
            <a:off x="-2" y="4824524"/>
            <a:ext cx="1995749" cy="2033473"/>
            <a:chOff x="2449130" y="3506855"/>
            <a:chExt cx="3042300" cy="3042300"/>
          </a:xfrm>
        </p:grpSpPr>
        <p:sp>
          <p:nvSpPr>
            <p:cNvPr id="243" name="Google Shape;243;p25"/>
            <p:cNvSpPr/>
            <p:nvPr/>
          </p:nvSpPr>
          <p:spPr>
            <a:xfrm>
              <a:off x="3620954" y="4661600"/>
              <a:ext cx="720600" cy="720600"/>
            </a:xfrm>
            <a:prstGeom prst="ellipse">
              <a:avLst/>
            </a:prstGeom>
            <a:noFill/>
            <a:ln w="254000" cap="flat" cmpd="sng">
              <a:solidFill>
                <a:srgbClr val="173E7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244" name="Google Shape;244;p25"/>
            <p:cNvSpPr/>
            <p:nvPr/>
          </p:nvSpPr>
          <p:spPr>
            <a:xfrm>
              <a:off x="2449130" y="3506855"/>
              <a:ext cx="3042300" cy="3042300"/>
            </a:xfrm>
            <a:prstGeom prst="ellipse">
              <a:avLst/>
            </a:prstGeom>
            <a:noFill/>
            <a:ln w="254000" cap="flat" cmpd="sng">
              <a:solidFill>
                <a:srgbClr val="FBDFDD"/>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245" name="Google Shape;245;p25"/>
            <p:cNvSpPr/>
            <p:nvPr/>
          </p:nvSpPr>
          <p:spPr>
            <a:xfrm>
              <a:off x="3019333" y="4064748"/>
              <a:ext cx="1923900" cy="1923900"/>
            </a:xfrm>
            <a:prstGeom prst="ellipse">
              <a:avLst/>
            </a:prstGeom>
            <a:noFill/>
            <a:ln w="254000" cap="flat" cmpd="sng">
              <a:solidFill>
                <a:srgbClr val="E65E3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p26"/>
          <p:cNvSpPr txBox="1">
            <a:spLocks noGrp="1"/>
          </p:cNvSpPr>
          <p:nvPr>
            <p:ph type="title"/>
          </p:nvPr>
        </p:nvSpPr>
        <p:spPr>
          <a:xfrm>
            <a:off x="838200" y="158752"/>
            <a:ext cx="105156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sz="3000"/>
              <a:t>Principal Investigator Pipeline Programme (PIPP)</a:t>
            </a:r>
            <a:endParaRPr sz="3000"/>
          </a:p>
        </p:txBody>
      </p:sp>
      <p:sp>
        <p:nvSpPr>
          <p:cNvPr id="252" name="Google Shape;252;p26"/>
          <p:cNvSpPr txBox="1">
            <a:spLocks noGrp="1"/>
          </p:cNvSpPr>
          <p:nvPr>
            <p:ph type="body" idx="1"/>
          </p:nvPr>
        </p:nvSpPr>
        <p:spPr>
          <a:xfrm>
            <a:off x="341250" y="929000"/>
            <a:ext cx="11509500" cy="5182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u="sng">
                <a:solidFill>
                  <a:schemeClr val="hlink"/>
                </a:solidFill>
                <a:hlinkClick r:id="rId3"/>
              </a:rPr>
              <a:t>https://www.nihr.ac.uk/documents/principal-investigator-pipeline-programme-pipp/33803</a:t>
            </a:r>
            <a:endParaRPr/>
          </a:p>
          <a:p>
            <a:pPr marL="457200" lvl="0" indent="-381000" algn="l" rtl="0">
              <a:lnSpc>
                <a:spcPct val="100000"/>
              </a:lnSpc>
              <a:spcBef>
                <a:spcPts val="1000"/>
              </a:spcBef>
              <a:spcAft>
                <a:spcPts val="0"/>
              </a:spcAft>
              <a:buSzPts val="2400"/>
              <a:buChar char="•"/>
            </a:pPr>
            <a:r>
              <a:rPr lang="en-GB"/>
              <a:t>A new scheme support </a:t>
            </a:r>
            <a:r>
              <a:rPr lang="en-GB" b="1"/>
              <a:t>research delivery nurses</a:t>
            </a:r>
            <a:r>
              <a:rPr lang="en-GB"/>
              <a:t> and </a:t>
            </a:r>
            <a:r>
              <a:rPr lang="en-GB" b="1"/>
              <a:t>midwives</a:t>
            </a:r>
            <a:r>
              <a:rPr lang="en-GB"/>
              <a:t> by supporting them to become Principal Investigators (PIs) </a:t>
            </a:r>
            <a:endParaRPr/>
          </a:p>
          <a:p>
            <a:pPr marL="457200" lvl="0" indent="-381000" algn="l" rtl="0">
              <a:lnSpc>
                <a:spcPct val="100000"/>
              </a:lnSpc>
              <a:spcBef>
                <a:spcPts val="1000"/>
              </a:spcBef>
              <a:spcAft>
                <a:spcPts val="0"/>
              </a:spcAft>
              <a:buSzPts val="2400"/>
              <a:buChar char="•"/>
            </a:pPr>
            <a:r>
              <a:rPr lang="en-GB"/>
              <a:t>Free of charge for eligible participants </a:t>
            </a:r>
            <a:endParaRPr/>
          </a:p>
          <a:p>
            <a:pPr marL="457200" lvl="0" indent="-381000" algn="l" rtl="0">
              <a:lnSpc>
                <a:spcPct val="100000"/>
              </a:lnSpc>
              <a:spcBef>
                <a:spcPts val="1000"/>
              </a:spcBef>
              <a:spcAft>
                <a:spcPts val="0"/>
              </a:spcAft>
              <a:buSzPts val="2400"/>
              <a:buChar char="•"/>
            </a:pPr>
            <a:r>
              <a:rPr lang="en-GB"/>
              <a:t>Delivered through a variety of live virtual and on-line classroom environments, combined with real world hands-on experience.</a:t>
            </a:r>
            <a:endParaRPr/>
          </a:p>
          <a:p>
            <a:pPr marL="0" lvl="0" indent="0" algn="l" rtl="0">
              <a:lnSpc>
                <a:spcPct val="100000"/>
              </a:lnSpc>
              <a:spcBef>
                <a:spcPts val="1000"/>
              </a:spcBef>
              <a:spcAft>
                <a:spcPts val="0"/>
              </a:spcAft>
              <a:buNone/>
            </a:pPr>
            <a:r>
              <a:rPr lang="en-GB" b="1"/>
              <a:t>COHORT 2 key dates: Applications open 1st March 2024</a:t>
            </a:r>
            <a:endParaRPr b="1"/>
          </a:p>
          <a:p>
            <a:pPr marL="0" lvl="0" indent="0" algn="l" rtl="0">
              <a:lnSpc>
                <a:spcPct val="100000"/>
              </a:lnSpc>
              <a:spcBef>
                <a:spcPts val="1000"/>
              </a:spcBef>
              <a:spcAft>
                <a:spcPts val="0"/>
              </a:spcAft>
              <a:buNone/>
            </a:pPr>
            <a:r>
              <a:rPr lang="en-GB"/>
              <a:t>31st May 2024: Close to applications</a:t>
            </a:r>
            <a:endParaRPr/>
          </a:p>
          <a:p>
            <a:pPr marL="0" lvl="0" indent="0" algn="l" rtl="0">
              <a:lnSpc>
                <a:spcPct val="100000"/>
              </a:lnSpc>
              <a:spcBef>
                <a:spcPts val="1000"/>
              </a:spcBef>
              <a:spcAft>
                <a:spcPts val="0"/>
              </a:spcAft>
              <a:buNone/>
            </a:pPr>
            <a:r>
              <a:rPr lang="en-GB"/>
              <a:t>End June 2024: Applicants notified of outcome of application</a:t>
            </a:r>
            <a:endParaRPr/>
          </a:p>
          <a:p>
            <a:pPr marL="0" lvl="0" indent="0" algn="l" rtl="0">
              <a:lnSpc>
                <a:spcPct val="100000"/>
              </a:lnSpc>
              <a:spcBef>
                <a:spcPts val="1000"/>
              </a:spcBef>
              <a:spcAft>
                <a:spcPts val="1000"/>
              </a:spcAft>
              <a:buNone/>
            </a:pPr>
            <a:r>
              <a:rPr lang="en-GB"/>
              <a:t>September 2024: COHORT 2 begins</a:t>
            </a:r>
            <a:endParaRPr/>
          </a:p>
        </p:txBody>
      </p:sp>
      <p:pic>
        <p:nvPicPr>
          <p:cNvPr id="253" name="Google Shape;253;p26"/>
          <p:cNvPicPr preferRelativeResize="0"/>
          <p:nvPr/>
        </p:nvPicPr>
        <p:blipFill>
          <a:blip r:embed="rId4">
            <a:alphaModFix/>
          </a:blip>
          <a:stretch>
            <a:fillRect/>
          </a:stretch>
        </p:blipFill>
        <p:spPr>
          <a:xfrm>
            <a:off x="10470602" y="4561875"/>
            <a:ext cx="1366250" cy="21302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sp>
        <p:nvSpPr>
          <p:cNvPr id="259" name="Google Shape;259;p27"/>
          <p:cNvSpPr txBox="1">
            <a:spLocks noGrp="1"/>
          </p:cNvSpPr>
          <p:nvPr>
            <p:ph type="title"/>
          </p:nvPr>
        </p:nvSpPr>
        <p:spPr>
          <a:xfrm>
            <a:off x="1813850" y="365125"/>
            <a:ext cx="9540000" cy="865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latin typeface="Lato"/>
                <a:ea typeface="Lato"/>
                <a:cs typeface="Lato"/>
                <a:sym typeface="Lato"/>
              </a:rPr>
              <a:t>Clinical Research Network Transition to Research Delivery Network</a:t>
            </a:r>
            <a:endParaRPr>
              <a:latin typeface="Lato"/>
              <a:ea typeface="Lato"/>
              <a:cs typeface="Lato"/>
              <a:sym typeface="Lato"/>
            </a:endParaRPr>
          </a:p>
        </p:txBody>
      </p:sp>
      <p:sp>
        <p:nvSpPr>
          <p:cNvPr id="260" name="Google Shape;260;p27"/>
          <p:cNvSpPr txBox="1">
            <a:spLocks noGrp="1"/>
          </p:cNvSpPr>
          <p:nvPr>
            <p:ph type="body" idx="1"/>
          </p:nvPr>
        </p:nvSpPr>
        <p:spPr>
          <a:xfrm>
            <a:off x="838200" y="1380588"/>
            <a:ext cx="5358300" cy="42564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GB" sz="2100">
                <a:latin typeface="Lato"/>
                <a:ea typeface="Lato"/>
                <a:cs typeface="Lato"/>
                <a:sym typeface="Lato"/>
              </a:rPr>
              <a:t>Launching Oct 2024</a:t>
            </a:r>
            <a:endParaRPr sz="2100">
              <a:latin typeface="Lato"/>
              <a:ea typeface="Lato"/>
              <a:cs typeface="Lato"/>
              <a:sym typeface="Lato"/>
            </a:endParaRPr>
          </a:p>
          <a:p>
            <a:pPr marL="0" lvl="0" indent="0" algn="l" rtl="0">
              <a:lnSpc>
                <a:spcPct val="100000"/>
              </a:lnSpc>
              <a:spcBef>
                <a:spcPts val="1000"/>
              </a:spcBef>
              <a:spcAft>
                <a:spcPts val="0"/>
              </a:spcAft>
              <a:buNone/>
            </a:pPr>
            <a:r>
              <a:rPr lang="en-GB" sz="2100">
                <a:latin typeface="Lato"/>
                <a:ea typeface="Lato"/>
                <a:cs typeface="Lato"/>
                <a:sym typeface="Lato"/>
              </a:rPr>
              <a:t>The NIHR RDN has 2 primary purposes:</a:t>
            </a:r>
            <a:endParaRPr sz="2100">
              <a:latin typeface="Lato"/>
              <a:ea typeface="Lato"/>
              <a:cs typeface="Lato"/>
              <a:sym typeface="Lato"/>
            </a:endParaRPr>
          </a:p>
          <a:p>
            <a:pPr marL="457200" lvl="0" indent="-361950" algn="l" rtl="0">
              <a:lnSpc>
                <a:spcPct val="100000"/>
              </a:lnSpc>
              <a:spcBef>
                <a:spcPts val="1000"/>
              </a:spcBef>
              <a:spcAft>
                <a:spcPts val="0"/>
              </a:spcAft>
              <a:buSzPts val="2100"/>
              <a:buFont typeface="Lato"/>
              <a:buChar char="•"/>
            </a:pPr>
            <a:r>
              <a:rPr lang="en-GB" sz="2100">
                <a:latin typeface="Lato"/>
                <a:ea typeface="Lato"/>
                <a:cs typeface="Lato"/>
                <a:sym typeface="Lato"/>
              </a:rPr>
              <a:t>To support the successful delivery of high quality research, as an active partner in the research system</a:t>
            </a:r>
            <a:endParaRPr sz="2100">
              <a:latin typeface="Lato"/>
              <a:ea typeface="Lato"/>
              <a:cs typeface="Lato"/>
              <a:sym typeface="Lato"/>
            </a:endParaRPr>
          </a:p>
          <a:p>
            <a:pPr marL="457200" lvl="0" indent="-361950" algn="l" rtl="0">
              <a:lnSpc>
                <a:spcPct val="100000"/>
              </a:lnSpc>
              <a:spcBef>
                <a:spcPts val="1000"/>
              </a:spcBef>
              <a:spcAft>
                <a:spcPts val="0"/>
              </a:spcAft>
              <a:buSzPts val="2100"/>
              <a:buFont typeface="Lato"/>
              <a:buChar char="•"/>
            </a:pPr>
            <a:r>
              <a:rPr lang="en-GB" sz="2100">
                <a:latin typeface="Lato"/>
                <a:ea typeface="Lato"/>
                <a:cs typeface="Lato"/>
                <a:sym typeface="Lato"/>
              </a:rPr>
              <a:t>To increase capacity and capability of the research infrastructure for the future</a:t>
            </a:r>
            <a:endParaRPr sz="2100">
              <a:latin typeface="Lato"/>
              <a:ea typeface="Lato"/>
              <a:cs typeface="Lato"/>
              <a:sym typeface="Lato"/>
            </a:endParaRPr>
          </a:p>
          <a:p>
            <a:pPr marL="0" lvl="0" indent="0" algn="l" rtl="0">
              <a:lnSpc>
                <a:spcPct val="100000"/>
              </a:lnSpc>
              <a:spcBef>
                <a:spcPts val="1000"/>
              </a:spcBef>
              <a:spcAft>
                <a:spcPts val="0"/>
              </a:spcAft>
              <a:buNone/>
            </a:pPr>
            <a:r>
              <a:rPr lang="en-GB" sz="2100">
                <a:latin typeface="Lato"/>
                <a:ea typeface="Lato"/>
                <a:cs typeface="Lato"/>
                <a:sym typeface="Lato"/>
              </a:rPr>
              <a:t>Will operate as 1 organisation across England, through a network of 12 Regional Research Delivery Networks (RRDNs) and a central Coordinating Centre (RDNCC)</a:t>
            </a:r>
            <a:endParaRPr sz="2100">
              <a:latin typeface="Lato"/>
              <a:ea typeface="Lato"/>
              <a:cs typeface="Lato"/>
              <a:sym typeface="Lato"/>
            </a:endParaRPr>
          </a:p>
          <a:p>
            <a:pPr marL="0" lvl="0" indent="0" algn="l" rtl="0">
              <a:spcBef>
                <a:spcPts val="1000"/>
              </a:spcBef>
              <a:spcAft>
                <a:spcPts val="0"/>
              </a:spcAft>
              <a:buNone/>
            </a:pPr>
            <a:endParaRPr sz="2100">
              <a:latin typeface="Lato"/>
              <a:ea typeface="Lato"/>
              <a:cs typeface="Lato"/>
              <a:sym typeface="Lato"/>
            </a:endParaRPr>
          </a:p>
        </p:txBody>
      </p:sp>
      <p:pic>
        <p:nvPicPr>
          <p:cNvPr id="261" name="Google Shape;261;p27"/>
          <p:cNvPicPr preferRelativeResize="0"/>
          <p:nvPr/>
        </p:nvPicPr>
        <p:blipFill>
          <a:blip r:embed="rId3">
            <a:alphaModFix/>
          </a:blip>
          <a:stretch>
            <a:fillRect/>
          </a:stretch>
        </p:blipFill>
        <p:spPr>
          <a:xfrm>
            <a:off x="6096000" y="1259151"/>
            <a:ext cx="6096001" cy="4499275"/>
          </a:xfrm>
          <a:prstGeom prst="rect">
            <a:avLst/>
          </a:prstGeom>
          <a:noFill/>
          <a:ln>
            <a:noFill/>
          </a:ln>
        </p:spPr>
      </p:pic>
      <p:grpSp>
        <p:nvGrpSpPr>
          <p:cNvPr id="262" name="Google Shape;262;p27"/>
          <p:cNvGrpSpPr/>
          <p:nvPr/>
        </p:nvGrpSpPr>
        <p:grpSpPr>
          <a:xfrm>
            <a:off x="-9" y="-8"/>
            <a:ext cx="1125415" cy="1294185"/>
            <a:chOff x="6437745" y="332507"/>
            <a:chExt cx="2115442" cy="2122659"/>
          </a:xfrm>
        </p:grpSpPr>
        <p:sp>
          <p:nvSpPr>
            <p:cNvPr id="263" name="Google Shape;263;p27"/>
            <p:cNvSpPr/>
            <p:nvPr/>
          </p:nvSpPr>
          <p:spPr>
            <a:xfrm rot="5400000">
              <a:off x="6247245" y="523007"/>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4" name="Google Shape;264;p27"/>
            <p:cNvSpPr/>
            <p:nvPr/>
          </p:nvSpPr>
          <p:spPr>
            <a:xfrm rot="5400000">
              <a:off x="6655097" y="523008"/>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5" name="Google Shape;265;p27"/>
            <p:cNvSpPr/>
            <p:nvPr/>
          </p:nvSpPr>
          <p:spPr>
            <a:xfrm rot="5400000">
              <a:off x="7412313" y="523009"/>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6" name="Google Shape;266;p27"/>
            <p:cNvSpPr/>
            <p:nvPr/>
          </p:nvSpPr>
          <p:spPr>
            <a:xfrm rot="5400000">
              <a:off x="7029668" y="523011"/>
              <a:ext cx="555300" cy="174300"/>
            </a:xfrm>
            <a:prstGeom prst="rect">
              <a:avLst/>
            </a:prstGeom>
            <a:solidFill>
              <a:srgbClr val="C0DFE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7" name="Google Shape;267;p27"/>
            <p:cNvSpPr/>
            <p:nvPr/>
          </p:nvSpPr>
          <p:spPr>
            <a:xfrm>
              <a:off x="8085077" y="433427"/>
              <a:ext cx="358800" cy="358800"/>
            </a:xfrm>
            <a:prstGeom prst="rect">
              <a:avLst/>
            </a:prstGeom>
            <a:noFill/>
            <a:ln w="190500" cap="flat" cmpd="sng">
              <a:solidFill>
                <a:srgbClr val="2DA8B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8" name="Google Shape;268;p27"/>
            <p:cNvSpPr/>
            <p:nvPr/>
          </p:nvSpPr>
          <p:spPr>
            <a:xfrm>
              <a:off x="6926364" y="1202522"/>
              <a:ext cx="358800" cy="358800"/>
            </a:xfrm>
            <a:prstGeom prst="rect">
              <a:avLst/>
            </a:prstGeom>
            <a:noFill/>
            <a:ln w="190500" cap="flat" cmpd="sng">
              <a:solidFill>
                <a:srgbClr val="2DA8B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9" name="Google Shape;269;p27"/>
            <p:cNvSpPr/>
            <p:nvPr/>
          </p:nvSpPr>
          <p:spPr>
            <a:xfrm rot="5400000">
              <a:off x="6247245" y="1289620"/>
              <a:ext cx="555300" cy="174300"/>
            </a:xfrm>
            <a:prstGeom prst="rect">
              <a:avLst/>
            </a:prstGeom>
            <a:solidFill>
              <a:srgbClr val="C0DFE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0" name="Google Shape;270;p27"/>
            <p:cNvSpPr/>
            <p:nvPr/>
          </p:nvSpPr>
          <p:spPr>
            <a:xfrm rot="5400000">
              <a:off x="7412316" y="1292113"/>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1" name="Google Shape;271;p27"/>
            <p:cNvSpPr/>
            <p:nvPr/>
          </p:nvSpPr>
          <p:spPr>
            <a:xfrm rot="5400000">
              <a:off x="7787462" y="1296020"/>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2" name="Google Shape;272;p27"/>
            <p:cNvSpPr/>
            <p:nvPr/>
          </p:nvSpPr>
          <p:spPr>
            <a:xfrm rot="5400000">
              <a:off x="8188387" y="1292118"/>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3" name="Google Shape;273;p27"/>
            <p:cNvSpPr/>
            <p:nvPr/>
          </p:nvSpPr>
          <p:spPr>
            <a:xfrm rot="5400000">
              <a:off x="7431167" y="2090363"/>
              <a:ext cx="555300" cy="174300"/>
            </a:xfrm>
            <a:prstGeom prst="rect">
              <a:avLst/>
            </a:prstGeom>
            <a:solidFill>
              <a:srgbClr val="C0DFE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4" name="Google Shape;274;p27"/>
            <p:cNvSpPr/>
            <p:nvPr/>
          </p:nvSpPr>
          <p:spPr>
            <a:xfrm>
              <a:off x="8085079" y="2003800"/>
              <a:ext cx="358800" cy="358800"/>
            </a:xfrm>
            <a:prstGeom prst="rect">
              <a:avLst/>
            </a:prstGeom>
            <a:noFill/>
            <a:ln w="190500" cap="flat" cmpd="sng">
              <a:solidFill>
                <a:srgbClr val="2DA8B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5" name="Google Shape;275;p27"/>
            <p:cNvSpPr/>
            <p:nvPr/>
          </p:nvSpPr>
          <p:spPr>
            <a:xfrm rot="5400000">
              <a:off x="6655097" y="2085932"/>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6" name="Google Shape;276;p27"/>
            <p:cNvSpPr/>
            <p:nvPr/>
          </p:nvSpPr>
          <p:spPr>
            <a:xfrm rot="5400000">
              <a:off x="7057949" y="2085935"/>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7" name="Google Shape;277;p27"/>
            <p:cNvSpPr/>
            <p:nvPr/>
          </p:nvSpPr>
          <p:spPr>
            <a:xfrm rot="5400000">
              <a:off x="6256670" y="2090366"/>
              <a:ext cx="555300" cy="174300"/>
            </a:xfrm>
            <a:prstGeom prst="rect">
              <a:avLst/>
            </a:prstGeom>
            <a:solidFill>
              <a:srgbClr val="C0DFE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1"/>
        <p:cNvGrpSpPr/>
        <p:nvPr/>
      </p:nvGrpSpPr>
      <p:grpSpPr>
        <a:xfrm>
          <a:off x="0" y="0"/>
          <a:ext cx="0" cy="0"/>
          <a:chOff x="0" y="0"/>
          <a:chExt cx="0" cy="0"/>
        </a:xfrm>
      </p:grpSpPr>
      <p:sp>
        <p:nvSpPr>
          <p:cNvPr id="282" name="Google Shape;282;p28"/>
          <p:cNvSpPr txBox="1">
            <a:spLocks noGrp="1"/>
          </p:cNvSpPr>
          <p:nvPr>
            <p:ph type="body" idx="1"/>
          </p:nvPr>
        </p:nvSpPr>
        <p:spPr>
          <a:xfrm>
            <a:off x="838200" y="538415"/>
            <a:ext cx="10515600" cy="4256400"/>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1000"/>
              </a:spcBef>
              <a:spcAft>
                <a:spcPts val="0"/>
              </a:spcAft>
              <a:buSzPts val="2400"/>
              <a:buNone/>
            </a:pPr>
            <a:r>
              <a:rPr lang="en-GB" sz="2220" b="1" u="sng">
                <a:solidFill>
                  <a:srgbClr val="0000FF"/>
                </a:solidFill>
                <a:latin typeface="Lato"/>
                <a:ea typeface="Lato"/>
                <a:cs typeface="Lato"/>
                <a:sym typeface="Lato"/>
                <a:hlinkClick r:id="rId3">
                  <a:extLst>
                    <a:ext uri="{A12FA001-AC4F-418D-AE19-62706E023703}">
                      <ahyp:hlinkClr xmlns:ahyp="http://schemas.microsoft.com/office/drawing/2018/hyperlinkcolor" val="tx"/>
                    </a:ext>
                  </a:extLst>
                </a:hlinkClick>
              </a:rPr>
              <a:t>NIHR ODP</a:t>
            </a:r>
            <a:endParaRPr b="1" u="sng">
              <a:solidFill>
                <a:srgbClr val="0000FF"/>
              </a:solidFill>
              <a:latin typeface="Lato"/>
              <a:ea typeface="Lato"/>
              <a:cs typeface="Lato"/>
              <a:sym typeface="Lato"/>
            </a:endParaRPr>
          </a:p>
          <a:p>
            <a:pPr marL="0" lvl="0" indent="0" algn="l" rtl="0">
              <a:lnSpc>
                <a:spcPct val="100000"/>
              </a:lnSpc>
              <a:spcBef>
                <a:spcPts val="500"/>
              </a:spcBef>
              <a:spcAft>
                <a:spcPts val="0"/>
              </a:spcAft>
              <a:buSzPts val="2400"/>
              <a:buNone/>
            </a:pPr>
            <a:r>
              <a:rPr lang="en-GB" sz="2220">
                <a:solidFill>
                  <a:srgbClr val="193E72"/>
                </a:solidFill>
                <a:latin typeface="Lato"/>
                <a:ea typeface="Lato"/>
                <a:cs typeface="Lato"/>
                <a:sym typeface="Lato"/>
              </a:rPr>
              <a:t>Open data platform. Data on performance across whole CRN, </a:t>
            </a:r>
            <a:endParaRPr sz="2220">
              <a:solidFill>
                <a:srgbClr val="193E72"/>
              </a:solidFill>
              <a:latin typeface="Lato"/>
              <a:ea typeface="Lato"/>
              <a:cs typeface="Lato"/>
              <a:sym typeface="Lato"/>
            </a:endParaRPr>
          </a:p>
          <a:p>
            <a:pPr marL="0" lvl="0" indent="0" algn="l" rtl="0">
              <a:lnSpc>
                <a:spcPct val="100000"/>
              </a:lnSpc>
              <a:spcBef>
                <a:spcPts val="500"/>
              </a:spcBef>
              <a:spcAft>
                <a:spcPts val="0"/>
              </a:spcAft>
              <a:buSzPts val="2400"/>
              <a:buNone/>
            </a:pPr>
            <a:r>
              <a:rPr lang="en-GB" sz="2220">
                <a:solidFill>
                  <a:srgbClr val="193E72"/>
                </a:solidFill>
                <a:latin typeface="Lato"/>
                <a:ea typeface="Lato"/>
                <a:cs typeface="Lato"/>
                <a:sym typeface="Lato"/>
              </a:rPr>
              <a:t>including all specialty areas</a:t>
            </a:r>
            <a:endParaRPr sz="2220">
              <a:solidFill>
                <a:srgbClr val="193E72"/>
              </a:solidFill>
              <a:latin typeface="Lato"/>
              <a:ea typeface="Lato"/>
              <a:cs typeface="Lato"/>
              <a:sym typeface="Lato"/>
            </a:endParaRPr>
          </a:p>
          <a:p>
            <a:pPr marL="0" lvl="0" indent="0" algn="l" rtl="0">
              <a:lnSpc>
                <a:spcPct val="100000"/>
              </a:lnSpc>
              <a:spcBef>
                <a:spcPts val="500"/>
              </a:spcBef>
              <a:spcAft>
                <a:spcPts val="0"/>
              </a:spcAft>
              <a:buSzPts val="2400"/>
              <a:buNone/>
            </a:pPr>
            <a:endParaRPr>
              <a:solidFill>
                <a:srgbClr val="193E72"/>
              </a:solidFill>
              <a:latin typeface="Lato"/>
              <a:ea typeface="Lato"/>
              <a:cs typeface="Lato"/>
              <a:sym typeface="Lato"/>
            </a:endParaRPr>
          </a:p>
          <a:p>
            <a:pPr marL="0" lvl="0" indent="0" algn="l" rtl="0">
              <a:lnSpc>
                <a:spcPct val="100000"/>
              </a:lnSpc>
              <a:spcBef>
                <a:spcPts val="1000"/>
              </a:spcBef>
              <a:spcAft>
                <a:spcPts val="0"/>
              </a:spcAft>
              <a:buSzPts val="2400"/>
              <a:buNone/>
            </a:pPr>
            <a:r>
              <a:rPr lang="en-GB" sz="2220" b="1" u="sng">
                <a:solidFill>
                  <a:srgbClr val="0000FF"/>
                </a:solidFill>
                <a:latin typeface="Lato"/>
                <a:ea typeface="Lato"/>
                <a:cs typeface="Lato"/>
                <a:sym typeface="Lato"/>
                <a:hlinkClick r:id="rId4">
                  <a:extLst>
                    <a:ext uri="{A12FA001-AC4F-418D-AE19-62706E023703}">
                      <ahyp:hlinkClr xmlns:ahyp="http://schemas.microsoft.com/office/drawing/2018/hyperlinkcolor" val="tx"/>
                    </a:ext>
                  </a:extLst>
                </a:hlinkClick>
              </a:rPr>
              <a:t>NIHR Be Part of Research</a:t>
            </a:r>
            <a:endParaRPr sz="2220" b="1" u="sng">
              <a:solidFill>
                <a:srgbClr val="0000FF"/>
              </a:solidFill>
              <a:latin typeface="Lato"/>
              <a:ea typeface="Lato"/>
              <a:cs typeface="Lato"/>
              <a:sym typeface="Lato"/>
              <a:hlinkClick r:id="rId5">
                <a:extLst>
                  <a:ext uri="{A12FA001-AC4F-418D-AE19-62706E023703}">
                    <ahyp:hlinkClr xmlns:ahyp="http://schemas.microsoft.com/office/drawing/2018/hyperlinkcolor" val="tx"/>
                  </a:ext>
                </a:extLst>
              </a:hlinkClick>
            </a:endParaRPr>
          </a:p>
          <a:p>
            <a:pPr marL="0" lvl="0" indent="0" algn="l" rtl="0">
              <a:lnSpc>
                <a:spcPct val="100000"/>
              </a:lnSpc>
              <a:spcBef>
                <a:spcPts val="1000"/>
              </a:spcBef>
              <a:spcAft>
                <a:spcPts val="0"/>
              </a:spcAft>
              <a:buSzPts val="2400"/>
              <a:buNone/>
            </a:pPr>
            <a:r>
              <a:rPr lang="en-GB" sz="2220">
                <a:solidFill>
                  <a:schemeClr val="hlink"/>
                </a:solidFill>
                <a:uFill>
                  <a:noFill/>
                </a:uFill>
                <a:latin typeface="Lato"/>
                <a:ea typeface="Lato"/>
                <a:cs typeface="Lato"/>
                <a:sym typeface="Lato"/>
                <a:hlinkClick r:id="rId5"/>
              </a:rPr>
              <a:t>See which studies are open across the country </a:t>
            </a:r>
            <a:endParaRPr sz="2200">
              <a:latin typeface="Lato"/>
              <a:ea typeface="Lato"/>
              <a:cs typeface="Lato"/>
              <a:sym typeface="Lato"/>
            </a:endParaRPr>
          </a:p>
          <a:p>
            <a:pPr marL="0" lvl="0" indent="0" algn="l" rtl="0">
              <a:lnSpc>
                <a:spcPct val="100000"/>
              </a:lnSpc>
              <a:spcBef>
                <a:spcPts val="1000"/>
              </a:spcBef>
              <a:spcAft>
                <a:spcPts val="0"/>
              </a:spcAft>
              <a:buSzPts val="2400"/>
              <a:buNone/>
            </a:pPr>
            <a:endParaRPr sz="2200">
              <a:latin typeface="Lato"/>
              <a:ea typeface="Lato"/>
              <a:cs typeface="Lato"/>
              <a:sym typeface="Lato"/>
            </a:endParaRPr>
          </a:p>
          <a:p>
            <a:pPr marL="0" lvl="0" indent="0" algn="l" rtl="0">
              <a:lnSpc>
                <a:spcPct val="100000"/>
              </a:lnSpc>
              <a:spcBef>
                <a:spcPts val="1000"/>
              </a:spcBef>
              <a:spcAft>
                <a:spcPts val="0"/>
              </a:spcAft>
              <a:buSzPts val="2400"/>
              <a:buNone/>
            </a:pPr>
            <a:r>
              <a:rPr lang="en-GB" sz="2220" b="1" u="sng">
                <a:solidFill>
                  <a:srgbClr val="0000FF"/>
                </a:solidFill>
                <a:latin typeface="Lato"/>
                <a:ea typeface="Lato"/>
                <a:cs typeface="Lato"/>
                <a:sym typeface="Lato"/>
                <a:hlinkClick r:id="rId5">
                  <a:extLst>
                    <a:ext uri="{A12FA001-AC4F-418D-AE19-62706E023703}">
                      <ahyp:hlinkClr xmlns:ahyp="http://schemas.microsoft.com/office/drawing/2018/hyperlinkcolor" val="tx"/>
                    </a:ext>
                  </a:extLst>
                </a:hlinkClick>
              </a:rPr>
              <a:t>National Cancer Research Institute Portfolio Maps</a:t>
            </a:r>
            <a:endParaRPr sz="2220" b="1" u="sng">
              <a:solidFill>
                <a:srgbClr val="0000FF"/>
              </a:solidFill>
              <a:latin typeface="Lato"/>
              <a:ea typeface="Lato"/>
              <a:cs typeface="Lato"/>
              <a:sym typeface="Lato"/>
            </a:endParaRPr>
          </a:p>
          <a:p>
            <a:pPr marL="0" lvl="0" indent="0" algn="l" rtl="0">
              <a:lnSpc>
                <a:spcPct val="100000"/>
              </a:lnSpc>
              <a:spcBef>
                <a:spcPts val="500"/>
              </a:spcBef>
              <a:spcAft>
                <a:spcPts val="0"/>
              </a:spcAft>
              <a:buSzPts val="2400"/>
              <a:buNone/>
            </a:pPr>
            <a:r>
              <a:rPr lang="en-GB" sz="2220">
                <a:solidFill>
                  <a:srgbClr val="193E72"/>
                </a:solidFill>
                <a:latin typeface="Lato"/>
                <a:ea typeface="Lato"/>
                <a:cs typeface="Lato"/>
                <a:sym typeface="Lato"/>
              </a:rPr>
              <a:t>View current national portfolio of open, closed and ‘in set up’ cancer studies</a:t>
            </a:r>
            <a:endParaRPr sz="2220">
              <a:solidFill>
                <a:srgbClr val="193E72"/>
              </a:solidFill>
              <a:latin typeface="Lato"/>
              <a:ea typeface="Lato"/>
              <a:cs typeface="Lato"/>
              <a:sym typeface="Lato"/>
            </a:endParaRPr>
          </a:p>
          <a:p>
            <a:pPr marL="0" lvl="0" indent="0" algn="l" rtl="0">
              <a:lnSpc>
                <a:spcPct val="100000"/>
              </a:lnSpc>
              <a:spcBef>
                <a:spcPts val="500"/>
              </a:spcBef>
              <a:spcAft>
                <a:spcPts val="0"/>
              </a:spcAft>
              <a:buSzPts val="2400"/>
              <a:buNone/>
            </a:pPr>
            <a:endParaRPr sz="2220" b="1">
              <a:solidFill>
                <a:srgbClr val="193E72"/>
              </a:solidFill>
              <a:latin typeface="Lato"/>
              <a:ea typeface="Lato"/>
              <a:cs typeface="Lato"/>
              <a:sym typeface="Lato"/>
            </a:endParaRPr>
          </a:p>
          <a:p>
            <a:pPr marL="0" lvl="0" indent="0" algn="l" rtl="0">
              <a:lnSpc>
                <a:spcPct val="100000"/>
              </a:lnSpc>
              <a:spcBef>
                <a:spcPts val="500"/>
              </a:spcBef>
              <a:spcAft>
                <a:spcPts val="0"/>
              </a:spcAft>
              <a:buSzPts val="2400"/>
              <a:buNone/>
            </a:pPr>
            <a:r>
              <a:rPr lang="en-GB" sz="2220" b="1" u="sng">
                <a:solidFill>
                  <a:srgbClr val="0000FF"/>
                </a:solidFill>
                <a:latin typeface="Lato"/>
                <a:ea typeface="Lato"/>
                <a:cs typeface="Lato"/>
                <a:sym typeface="Lato"/>
                <a:hlinkClick r:id="rId6">
                  <a:extLst>
                    <a:ext uri="{A12FA001-AC4F-418D-AE19-62706E023703}">
                      <ahyp:hlinkClr xmlns:ahyp="http://schemas.microsoft.com/office/drawing/2018/hyperlinkcolor" val="tx"/>
                    </a:ext>
                  </a:extLst>
                </a:hlinkClick>
              </a:rPr>
              <a:t>Find a Clinical Research Study (ODP) </a:t>
            </a:r>
            <a:endParaRPr b="1" u="sng">
              <a:solidFill>
                <a:srgbClr val="0000FF"/>
              </a:solidFill>
              <a:latin typeface="Lato"/>
              <a:ea typeface="Lato"/>
              <a:cs typeface="Lato"/>
              <a:sym typeface="Lato"/>
            </a:endParaRPr>
          </a:p>
          <a:p>
            <a:pPr marL="0" lvl="0" indent="0" algn="l" rtl="0">
              <a:lnSpc>
                <a:spcPct val="100000"/>
              </a:lnSpc>
              <a:spcBef>
                <a:spcPts val="500"/>
              </a:spcBef>
              <a:spcAft>
                <a:spcPts val="0"/>
              </a:spcAft>
              <a:buSzPts val="2400"/>
              <a:buNone/>
            </a:pPr>
            <a:r>
              <a:rPr lang="en-GB" sz="2220">
                <a:solidFill>
                  <a:srgbClr val="193E72"/>
                </a:solidFill>
                <a:latin typeface="Lato"/>
                <a:ea typeface="Lato"/>
                <a:cs typeface="Lato"/>
                <a:sym typeface="Lato"/>
              </a:rPr>
              <a:t>Search for a study to fit criteria.  Good for horizon scanning, eligibility criteria</a:t>
            </a:r>
            <a:endParaRPr>
              <a:solidFill>
                <a:srgbClr val="193E72"/>
              </a:solidFill>
              <a:latin typeface="Lato"/>
              <a:ea typeface="Lato"/>
              <a:cs typeface="Lato"/>
              <a:sym typeface="Lato"/>
            </a:endParaRPr>
          </a:p>
          <a:p>
            <a:pPr marL="1143000" lvl="2" indent="25400" algn="l" rtl="0">
              <a:lnSpc>
                <a:spcPct val="80000"/>
              </a:lnSpc>
              <a:spcBef>
                <a:spcPts val="400"/>
              </a:spcBef>
              <a:spcAft>
                <a:spcPts val="0"/>
              </a:spcAft>
              <a:buClr>
                <a:schemeClr val="dk1"/>
              </a:buClr>
              <a:buSzPts val="2000"/>
              <a:buNone/>
            </a:pPr>
            <a:endParaRPr sz="1850">
              <a:solidFill>
                <a:schemeClr val="dk1"/>
              </a:solidFill>
              <a:latin typeface="Lato"/>
              <a:ea typeface="Lato"/>
              <a:cs typeface="Lato"/>
              <a:sym typeface="Lato"/>
            </a:endParaRPr>
          </a:p>
          <a:p>
            <a:pPr marL="228593" lvl="0" indent="-87622" algn="l" rtl="0">
              <a:lnSpc>
                <a:spcPct val="70000"/>
              </a:lnSpc>
              <a:spcBef>
                <a:spcPts val="1000"/>
              </a:spcBef>
              <a:spcAft>
                <a:spcPts val="0"/>
              </a:spcAft>
              <a:buClr>
                <a:srgbClr val="193E72"/>
              </a:buClr>
              <a:buSzPts val="2220"/>
              <a:buNone/>
            </a:pPr>
            <a:endParaRPr sz="2220">
              <a:latin typeface="Lato"/>
              <a:ea typeface="Lato"/>
              <a:cs typeface="Lato"/>
              <a:sym typeface="Lato"/>
            </a:endParaRPr>
          </a:p>
        </p:txBody>
      </p:sp>
      <p:pic>
        <p:nvPicPr>
          <p:cNvPr id="283" name="Google Shape;283;p28"/>
          <p:cNvPicPr preferRelativeResize="0"/>
          <p:nvPr/>
        </p:nvPicPr>
        <p:blipFill rotWithShape="1">
          <a:blip r:embed="rId7">
            <a:alphaModFix/>
          </a:blip>
          <a:srcRect/>
          <a:stretch/>
        </p:blipFill>
        <p:spPr>
          <a:xfrm rot="-5400000" flipH="1">
            <a:off x="9726048" y="-63898"/>
            <a:ext cx="2402052" cy="252983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body" idx="1"/>
          </p:nvPr>
        </p:nvSpPr>
        <p:spPr>
          <a:xfrm>
            <a:off x="838200" y="1002215"/>
            <a:ext cx="10515600" cy="4256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400"/>
              <a:buNone/>
            </a:pPr>
            <a:r>
              <a:rPr lang="en-GB" sz="3000"/>
              <a:t>Research Delivery Manager</a:t>
            </a:r>
            <a:endParaRPr/>
          </a:p>
          <a:p>
            <a:pPr marL="0" lvl="0" indent="0" algn="ctr" rtl="0">
              <a:lnSpc>
                <a:spcPct val="90000"/>
              </a:lnSpc>
              <a:spcBef>
                <a:spcPts val="0"/>
              </a:spcBef>
              <a:spcAft>
                <a:spcPts val="0"/>
              </a:spcAft>
              <a:buSzPts val="2400"/>
              <a:buNone/>
            </a:pPr>
            <a:r>
              <a:rPr lang="en-GB"/>
              <a:t>claire.matthews@nihr.ac.uk </a:t>
            </a:r>
            <a:endParaRPr/>
          </a:p>
          <a:p>
            <a:pPr marL="0" lvl="0" indent="0" algn="ctr" rtl="0">
              <a:lnSpc>
                <a:spcPct val="90000"/>
              </a:lnSpc>
              <a:spcBef>
                <a:spcPts val="0"/>
              </a:spcBef>
              <a:spcAft>
                <a:spcPts val="0"/>
              </a:spcAft>
              <a:buSzPts val="2400"/>
              <a:buNone/>
            </a:pPr>
            <a:endParaRPr/>
          </a:p>
          <a:p>
            <a:pPr marL="0" lvl="0" indent="0" algn="ctr" rtl="0">
              <a:lnSpc>
                <a:spcPct val="90000"/>
              </a:lnSpc>
              <a:spcBef>
                <a:spcPts val="1000"/>
              </a:spcBef>
              <a:spcAft>
                <a:spcPts val="0"/>
              </a:spcAft>
              <a:buSzPts val="2400"/>
              <a:buNone/>
            </a:pPr>
            <a:r>
              <a:rPr lang="en-GB" sz="3000"/>
              <a:t>Research Portfolio Facilitator</a:t>
            </a:r>
            <a:endParaRPr/>
          </a:p>
          <a:p>
            <a:pPr marL="0" lvl="0" indent="0" algn="ctr" rtl="0">
              <a:lnSpc>
                <a:spcPct val="90000"/>
              </a:lnSpc>
              <a:spcBef>
                <a:spcPts val="1000"/>
              </a:spcBef>
              <a:spcAft>
                <a:spcPts val="0"/>
              </a:spcAft>
              <a:buSzPts val="2400"/>
              <a:buNone/>
            </a:pPr>
            <a:r>
              <a:rPr lang="en-GB"/>
              <a:t>rebecca.pienaar@nihr.ac.uk</a:t>
            </a:r>
            <a:endParaRPr/>
          </a:p>
          <a:p>
            <a:pPr marL="0" lvl="0" indent="0" algn="ctr" rtl="0">
              <a:lnSpc>
                <a:spcPct val="90000"/>
              </a:lnSpc>
              <a:spcBef>
                <a:spcPts val="1000"/>
              </a:spcBef>
              <a:spcAft>
                <a:spcPts val="0"/>
              </a:spcAft>
              <a:buSzPts val="2400"/>
              <a:buNone/>
            </a:pPr>
            <a:endParaRPr/>
          </a:p>
          <a:p>
            <a:pPr marL="0" lvl="0" indent="0" algn="ctr" rtl="0">
              <a:lnSpc>
                <a:spcPct val="90000"/>
              </a:lnSpc>
              <a:spcBef>
                <a:spcPts val="1000"/>
              </a:spcBef>
              <a:spcAft>
                <a:spcPts val="0"/>
              </a:spcAft>
              <a:buSzPts val="2400"/>
              <a:buNone/>
            </a:pPr>
            <a:r>
              <a:rPr lang="en-GB" sz="3000"/>
              <a:t>Sub-specialty Lead</a:t>
            </a:r>
            <a:endParaRPr sz="3000"/>
          </a:p>
          <a:p>
            <a:pPr marL="0" lvl="0" indent="0" algn="ctr" rtl="0">
              <a:lnSpc>
                <a:spcPct val="90000"/>
              </a:lnSpc>
              <a:spcBef>
                <a:spcPts val="1000"/>
              </a:spcBef>
              <a:spcAft>
                <a:spcPts val="0"/>
              </a:spcAft>
              <a:buClr>
                <a:srgbClr val="000000"/>
              </a:buClr>
              <a:buSzPts val="2400"/>
              <a:buFont typeface="Arial"/>
              <a:buNone/>
            </a:pPr>
            <a:r>
              <a:rPr lang="en-GB"/>
              <a:t>sharath.gangadhara@nhs.net</a:t>
            </a:r>
            <a:endParaRPr/>
          </a:p>
        </p:txBody>
      </p:sp>
      <p:pic>
        <p:nvPicPr>
          <p:cNvPr id="289" name="Google Shape;289;p29"/>
          <p:cNvPicPr preferRelativeResize="0"/>
          <p:nvPr/>
        </p:nvPicPr>
        <p:blipFill>
          <a:blip r:embed="rId3">
            <a:alphaModFix/>
          </a:blip>
          <a:stretch>
            <a:fillRect/>
          </a:stretch>
        </p:blipFill>
        <p:spPr>
          <a:xfrm flipH="1">
            <a:off x="9255126" y="4152500"/>
            <a:ext cx="2936875" cy="2705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pic>
        <p:nvPicPr>
          <p:cNvPr id="111" name="Google Shape;111;p13"/>
          <p:cNvPicPr preferRelativeResize="0"/>
          <p:nvPr/>
        </p:nvPicPr>
        <p:blipFill>
          <a:blip r:embed="rId3">
            <a:alphaModFix/>
          </a:blip>
          <a:stretch>
            <a:fillRect/>
          </a:stretch>
        </p:blipFill>
        <p:spPr>
          <a:xfrm>
            <a:off x="8274350" y="996225"/>
            <a:ext cx="3573700" cy="4577200"/>
          </a:xfrm>
          <a:prstGeom prst="rect">
            <a:avLst/>
          </a:prstGeom>
          <a:noFill/>
          <a:ln>
            <a:noFill/>
          </a:ln>
        </p:spPr>
      </p:pic>
      <p:grpSp>
        <p:nvGrpSpPr>
          <p:cNvPr id="112" name="Google Shape;112;p13"/>
          <p:cNvGrpSpPr/>
          <p:nvPr/>
        </p:nvGrpSpPr>
        <p:grpSpPr>
          <a:xfrm>
            <a:off x="10441748" y="-838776"/>
            <a:ext cx="1995749" cy="2033473"/>
            <a:chOff x="2449130" y="3506855"/>
            <a:chExt cx="3042300" cy="3042300"/>
          </a:xfrm>
        </p:grpSpPr>
        <p:sp>
          <p:nvSpPr>
            <p:cNvPr id="113" name="Google Shape;113;p13"/>
            <p:cNvSpPr/>
            <p:nvPr/>
          </p:nvSpPr>
          <p:spPr>
            <a:xfrm>
              <a:off x="3620954" y="4661600"/>
              <a:ext cx="720600" cy="720600"/>
            </a:xfrm>
            <a:prstGeom prst="ellipse">
              <a:avLst/>
            </a:prstGeom>
            <a:noFill/>
            <a:ln w="254000" cap="flat" cmpd="sng">
              <a:solidFill>
                <a:srgbClr val="173E7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114" name="Google Shape;114;p13"/>
            <p:cNvSpPr/>
            <p:nvPr/>
          </p:nvSpPr>
          <p:spPr>
            <a:xfrm>
              <a:off x="2449130" y="3506855"/>
              <a:ext cx="3042300" cy="3042300"/>
            </a:xfrm>
            <a:prstGeom prst="ellipse">
              <a:avLst/>
            </a:prstGeom>
            <a:noFill/>
            <a:ln w="254000" cap="flat" cmpd="sng">
              <a:solidFill>
                <a:srgbClr val="FBDFDD"/>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115" name="Google Shape;115;p13"/>
            <p:cNvSpPr/>
            <p:nvPr/>
          </p:nvSpPr>
          <p:spPr>
            <a:xfrm>
              <a:off x="3019333" y="4064748"/>
              <a:ext cx="1923900" cy="1923900"/>
            </a:xfrm>
            <a:prstGeom prst="ellipse">
              <a:avLst/>
            </a:prstGeom>
            <a:noFill/>
            <a:ln w="254000" cap="flat" cmpd="sng">
              <a:solidFill>
                <a:srgbClr val="E65E3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grpSp>
      <p:pic>
        <p:nvPicPr>
          <p:cNvPr id="116" name="Google Shape;116;p13"/>
          <p:cNvPicPr preferRelativeResize="0"/>
          <p:nvPr/>
        </p:nvPicPr>
        <p:blipFill>
          <a:blip r:embed="rId4">
            <a:alphaModFix/>
          </a:blip>
          <a:stretch>
            <a:fillRect/>
          </a:stretch>
        </p:blipFill>
        <p:spPr>
          <a:xfrm>
            <a:off x="152400" y="72525"/>
            <a:ext cx="7869149" cy="5915274"/>
          </a:xfrm>
          <a:prstGeom prst="rect">
            <a:avLst/>
          </a:prstGeom>
          <a:noFill/>
          <a:ln>
            <a:noFill/>
          </a:ln>
        </p:spPr>
      </p:pic>
      <p:sp>
        <p:nvSpPr>
          <p:cNvPr id="117" name="Google Shape;117;p13"/>
          <p:cNvSpPr txBox="1"/>
          <p:nvPr/>
        </p:nvSpPr>
        <p:spPr>
          <a:xfrm>
            <a:off x="8132525" y="2683175"/>
            <a:ext cx="735600" cy="331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chemeClr val="dk1"/>
                </a:solidFill>
              </a:rPr>
              <a:t>Weston</a:t>
            </a:r>
            <a:endParaRPr sz="1100">
              <a:solidFill>
                <a:schemeClr val="dk1"/>
              </a:solidFill>
            </a:endParaRPr>
          </a:p>
        </p:txBody>
      </p:sp>
      <p:cxnSp>
        <p:nvCxnSpPr>
          <p:cNvPr id="118" name="Google Shape;118;p13"/>
          <p:cNvCxnSpPr>
            <a:stCxn id="117" idx="3"/>
          </p:cNvCxnSpPr>
          <p:nvPr/>
        </p:nvCxnSpPr>
        <p:spPr>
          <a:xfrm>
            <a:off x="8868125" y="2848925"/>
            <a:ext cx="288300" cy="103800"/>
          </a:xfrm>
          <a:prstGeom prst="straightConnector1">
            <a:avLst/>
          </a:prstGeom>
          <a:noFill/>
          <a:ln w="9525" cap="flat" cmpd="sng">
            <a:solidFill>
              <a:schemeClr val="dk2"/>
            </a:solidFill>
            <a:prstDash val="solid"/>
            <a:round/>
            <a:headEnd type="none" w="med" len="med"/>
            <a:tailEnd type="none" w="med" len="med"/>
          </a:ln>
        </p:spPr>
      </p:cxnSp>
      <p:sp>
        <p:nvSpPr>
          <p:cNvPr id="119" name="Google Shape;119;p13"/>
          <p:cNvSpPr txBox="1"/>
          <p:nvPr/>
        </p:nvSpPr>
        <p:spPr>
          <a:xfrm>
            <a:off x="8080025" y="4174875"/>
            <a:ext cx="840600" cy="331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chemeClr val="dk1"/>
                </a:solidFill>
              </a:rPr>
              <a:t>Musgrove</a:t>
            </a:r>
            <a:endParaRPr sz="1100">
              <a:solidFill>
                <a:schemeClr val="dk1"/>
              </a:solidFill>
            </a:endParaRPr>
          </a:p>
        </p:txBody>
      </p:sp>
      <p:cxnSp>
        <p:nvCxnSpPr>
          <p:cNvPr id="120" name="Google Shape;120;p13"/>
          <p:cNvCxnSpPr/>
          <p:nvPr/>
        </p:nvCxnSpPr>
        <p:spPr>
          <a:xfrm rot="10800000" flipH="1">
            <a:off x="8556950" y="3895275"/>
            <a:ext cx="290100" cy="279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0"/>
          <p:cNvSpPr txBox="1">
            <a:spLocks noGrp="1"/>
          </p:cNvSpPr>
          <p:nvPr>
            <p:ph type="title"/>
          </p:nvPr>
        </p:nvSpPr>
        <p:spPr>
          <a:xfrm>
            <a:off x="838200" y="365127"/>
            <a:ext cx="105156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latin typeface="Lato"/>
                <a:ea typeface="Lato"/>
                <a:cs typeface="Lato"/>
                <a:sym typeface="Lato"/>
              </a:rPr>
              <a:t>DETERMINE </a:t>
            </a:r>
            <a:endParaRPr sz="2000">
              <a:latin typeface="Lato"/>
              <a:ea typeface="Lato"/>
              <a:cs typeface="Lato"/>
              <a:sym typeface="Lato"/>
            </a:endParaRPr>
          </a:p>
        </p:txBody>
      </p:sp>
      <p:sp>
        <p:nvSpPr>
          <p:cNvPr id="296" name="Google Shape;296;p30"/>
          <p:cNvSpPr txBox="1">
            <a:spLocks noGrp="1"/>
          </p:cNvSpPr>
          <p:nvPr>
            <p:ph type="body" idx="1"/>
          </p:nvPr>
        </p:nvSpPr>
        <p:spPr>
          <a:xfrm>
            <a:off x="838200" y="1108475"/>
            <a:ext cx="10515600" cy="49002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GB" dirty="0">
                <a:latin typeface="Lato"/>
                <a:ea typeface="Lato"/>
                <a:cs typeface="Lato"/>
                <a:sym typeface="Lato"/>
              </a:rPr>
              <a:t>Determining Extended Therapeutic indications for Existing drugs in Rare Molecularly defined Indications using a National Evaluation platform trial</a:t>
            </a: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r>
              <a:rPr lang="en-GB" sz="1400" dirty="0">
                <a:solidFill>
                  <a:srgbClr val="363636"/>
                </a:solidFill>
                <a:latin typeface="Lato"/>
                <a:ea typeface="Lato"/>
                <a:cs typeface="Lato"/>
                <a:sym typeface="Lato"/>
              </a:rPr>
              <a:t>Aim: </a:t>
            </a:r>
            <a:endParaRPr sz="1400" dirty="0">
              <a:solidFill>
                <a:srgbClr val="363636"/>
              </a:solidFill>
              <a:latin typeface="Lato"/>
              <a:ea typeface="Lato"/>
              <a:cs typeface="Lato"/>
              <a:sym typeface="Lato"/>
            </a:endParaRPr>
          </a:p>
          <a:p>
            <a:pPr marL="457200" lvl="0" indent="-317500" algn="l" rtl="0">
              <a:spcBef>
                <a:spcPts val="1000"/>
              </a:spcBef>
              <a:spcAft>
                <a:spcPts val="0"/>
              </a:spcAft>
              <a:buClr>
                <a:srgbClr val="363636"/>
              </a:buClr>
              <a:buSzPts val="1400"/>
              <a:buFont typeface="Lato"/>
              <a:buChar char="•"/>
            </a:pPr>
            <a:r>
              <a:rPr lang="en-GB" sz="1400" dirty="0">
                <a:solidFill>
                  <a:srgbClr val="363636"/>
                </a:solidFill>
                <a:latin typeface="Lato"/>
                <a:ea typeface="Lato"/>
                <a:cs typeface="Lato"/>
                <a:sym typeface="Lato"/>
              </a:rPr>
              <a:t>Evaluate the efficacy of licensed targeted therapies in unlicensed indications, in rare adult, paediatric and TYA cancers with actionable genomic alterations (including common cancers with rare actionable alterations)</a:t>
            </a:r>
            <a:endParaRPr sz="1400" dirty="0">
              <a:solidFill>
                <a:srgbClr val="363636"/>
              </a:solidFill>
              <a:latin typeface="Lato"/>
              <a:ea typeface="Lato"/>
              <a:cs typeface="Lato"/>
              <a:sym typeface="Lato"/>
            </a:endParaRPr>
          </a:p>
          <a:p>
            <a:pPr marL="457200" lvl="0" indent="-317500" algn="l" rtl="0">
              <a:spcBef>
                <a:spcPts val="1000"/>
              </a:spcBef>
              <a:spcAft>
                <a:spcPts val="0"/>
              </a:spcAft>
              <a:buClr>
                <a:srgbClr val="363636"/>
              </a:buClr>
              <a:buSzPts val="1400"/>
              <a:buFont typeface="Lato"/>
              <a:buChar char="•"/>
            </a:pPr>
            <a:r>
              <a:rPr lang="en-GB" sz="1400" dirty="0">
                <a:solidFill>
                  <a:srgbClr val="363636"/>
                </a:solidFill>
                <a:latin typeface="Lato"/>
                <a:ea typeface="Lato"/>
                <a:cs typeface="Lato"/>
                <a:sym typeface="Lato"/>
              </a:rPr>
              <a:t>Identify </a:t>
            </a:r>
            <a:r>
              <a:rPr lang="en-GB" sz="1400" dirty="0" err="1">
                <a:solidFill>
                  <a:srgbClr val="363636"/>
                </a:solidFill>
                <a:latin typeface="Lato"/>
                <a:ea typeface="Lato"/>
                <a:cs typeface="Lato"/>
                <a:sym typeface="Lato"/>
              </a:rPr>
              <a:t>genomic,transcriptomic</a:t>
            </a:r>
            <a:r>
              <a:rPr lang="en-GB" sz="1400" dirty="0">
                <a:solidFill>
                  <a:srgbClr val="363636"/>
                </a:solidFill>
                <a:latin typeface="Lato"/>
                <a:ea typeface="Lato"/>
                <a:cs typeface="Lato"/>
                <a:sym typeface="Lato"/>
              </a:rPr>
              <a:t> and immune contextual influences on response to therapy</a:t>
            </a:r>
            <a:endParaRPr sz="1400" dirty="0">
              <a:solidFill>
                <a:srgbClr val="363636"/>
              </a:solidFill>
              <a:latin typeface="Lato"/>
              <a:ea typeface="Lato"/>
              <a:cs typeface="Lato"/>
              <a:sym typeface="Lato"/>
            </a:endParaRPr>
          </a:p>
          <a:p>
            <a:pPr marL="0" lvl="0" indent="0" algn="l" rtl="0">
              <a:spcBef>
                <a:spcPts val="0"/>
              </a:spcBef>
              <a:spcAft>
                <a:spcPts val="0"/>
              </a:spcAft>
              <a:buNone/>
            </a:pPr>
            <a:endParaRPr sz="1400" dirty="0">
              <a:solidFill>
                <a:srgbClr val="363636"/>
              </a:solidFill>
              <a:latin typeface="Lato"/>
              <a:ea typeface="Lato"/>
              <a:cs typeface="Lato"/>
              <a:sym typeface="Lato"/>
            </a:endParaRPr>
          </a:p>
          <a:p>
            <a:pPr marL="0" lvl="0" indent="0" algn="l" rtl="0">
              <a:spcBef>
                <a:spcPts val="0"/>
              </a:spcBef>
              <a:spcAft>
                <a:spcPts val="0"/>
              </a:spcAft>
              <a:buNone/>
            </a:pPr>
            <a:r>
              <a:rPr lang="en-GB" sz="1400" dirty="0">
                <a:solidFill>
                  <a:srgbClr val="363636"/>
                </a:solidFill>
                <a:latin typeface="Lato"/>
                <a:ea typeface="Lato"/>
                <a:cs typeface="Lato"/>
                <a:sym typeface="Lato"/>
              </a:rPr>
              <a:t>The ultimate aim is to transition positive findings to the NHS (Cancer Drugs Fund [CDF]) to provide new treatment options for patients with rare malignancies.</a:t>
            </a:r>
            <a:endParaRPr sz="1400" dirty="0">
              <a:solidFill>
                <a:srgbClr val="363636"/>
              </a:solidFill>
              <a:latin typeface="Lato"/>
              <a:ea typeface="Lato"/>
              <a:cs typeface="Lato"/>
              <a:sym typeface="Lato"/>
            </a:endParaRPr>
          </a:p>
          <a:p>
            <a:pPr marL="0" lvl="0" indent="0" algn="l" rtl="0">
              <a:spcBef>
                <a:spcPts val="0"/>
              </a:spcBef>
              <a:spcAft>
                <a:spcPts val="0"/>
              </a:spcAft>
              <a:buNone/>
            </a:pPr>
            <a:endParaRPr sz="1400" dirty="0">
              <a:solidFill>
                <a:srgbClr val="363636"/>
              </a:solidFill>
              <a:highlight>
                <a:srgbClr val="FAFAFA"/>
              </a:highlight>
              <a:latin typeface="Lato"/>
              <a:ea typeface="Lato"/>
              <a:cs typeface="Lato"/>
              <a:sym typeface="Lato"/>
            </a:endParaRPr>
          </a:p>
          <a:p>
            <a:pPr marL="2743200" lvl="0" indent="0" algn="l" rtl="0">
              <a:lnSpc>
                <a:spcPct val="115000"/>
              </a:lnSpc>
              <a:spcBef>
                <a:spcPts val="0"/>
              </a:spcBef>
              <a:spcAft>
                <a:spcPts val="0"/>
              </a:spcAft>
              <a:buNone/>
            </a:pPr>
            <a:r>
              <a:rPr lang="en-GB" sz="1400" dirty="0">
                <a:solidFill>
                  <a:schemeClr val="dk1"/>
                </a:solidFill>
                <a:highlight>
                  <a:srgbClr val="FFFFFF"/>
                </a:highlight>
                <a:latin typeface="Lato"/>
                <a:ea typeface="Lato"/>
                <a:cs typeface="Lato"/>
                <a:sym typeface="Lato"/>
              </a:rPr>
              <a:t>Arm 1	 </a:t>
            </a:r>
            <a:r>
              <a:rPr lang="en-GB" sz="1400" dirty="0" err="1">
                <a:solidFill>
                  <a:schemeClr val="dk1"/>
                </a:solidFill>
                <a:highlight>
                  <a:srgbClr val="FFFFFF"/>
                </a:highlight>
                <a:latin typeface="Lato"/>
                <a:ea typeface="Lato"/>
                <a:cs typeface="Lato"/>
                <a:sym typeface="Lato"/>
              </a:rPr>
              <a:t>Alectinib</a:t>
            </a:r>
            <a:endParaRPr sz="1400" dirty="0">
              <a:solidFill>
                <a:schemeClr val="dk1"/>
              </a:solidFill>
              <a:highlight>
                <a:srgbClr val="FFFFFF"/>
              </a:highlight>
              <a:latin typeface="Lato"/>
              <a:ea typeface="Lato"/>
              <a:cs typeface="Lato"/>
              <a:sym typeface="Lato"/>
            </a:endParaRPr>
          </a:p>
          <a:p>
            <a:pPr marL="2743200" lvl="0" indent="0" algn="l" rtl="0">
              <a:lnSpc>
                <a:spcPct val="115000"/>
              </a:lnSpc>
              <a:spcBef>
                <a:spcPts val="500"/>
              </a:spcBef>
              <a:spcAft>
                <a:spcPts val="0"/>
              </a:spcAft>
              <a:buNone/>
            </a:pPr>
            <a:r>
              <a:rPr lang="en-GB" sz="1400" dirty="0">
                <a:solidFill>
                  <a:schemeClr val="dk1"/>
                </a:solidFill>
                <a:highlight>
                  <a:srgbClr val="FFFFFF"/>
                </a:highlight>
                <a:latin typeface="Lato"/>
                <a:ea typeface="Lato"/>
                <a:cs typeface="Lato"/>
                <a:sym typeface="Lato"/>
              </a:rPr>
              <a:t>Arm 2 	Atezolizumab</a:t>
            </a:r>
            <a:endParaRPr sz="1400" dirty="0">
              <a:solidFill>
                <a:schemeClr val="dk1"/>
              </a:solidFill>
              <a:highlight>
                <a:srgbClr val="FFFFFF"/>
              </a:highlight>
              <a:latin typeface="Lato"/>
              <a:ea typeface="Lato"/>
              <a:cs typeface="Lato"/>
              <a:sym typeface="Lato"/>
            </a:endParaRPr>
          </a:p>
          <a:p>
            <a:pPr marL="2743200" lvl="0" indent="0" algn="l" rtl="0">
              <a:lnSpc>
                <a:spcPct val="115000"/>
              </a:lnSpc>
              <a:spcBef>
                <a:spcPts val="500"/>
              </a:spcBef>
              <a:spcAft>
                <a:spcPts val="0"/>
              </a:spcAft>
              <a:buNone/>
            </a:pPr>
            <a:r>
              <a:rPr lang="en-GB" sz="1400" dirty="0">
                <a:solidFill>
                  <a:schemeClr val="dk1"/>
                </a:solidFill>
                <a:highlight>
                  <a:srgbClr val="FFFFFF"/>
                </a:highlight>
                <a:latin typeface="Lato"/>
                <a:ea typeface="Lato"/>
                <a:cs typeface="Lato"/>
                <a:sym typeface="Lato"/>
              </a:rPr>
              <a:t>Arm 3 	</a:t>
            </a:r>
            <a:r>
              <a:rPr lang="en-GB" sz="1400" dirty="0" err="1">
                <a:solidFill>
                  <a:schemeClr val="dk1"/>
                </a:solidFill>
                <a:highlight>
                  <a:srgbClr val="FFFFFF"/>
                </a:highlight>
                <a:latin typeface="Lato"/>
                <a:ea typeface="Lato"/>
                <a:cs typeface="Lato"/>
                <a:sym typeface="Lato"/>
              </a:rPr>
              <a:t>Entrectinib</a:t>
            </a:r>
            <a:endParaRPr sz="1400" dirty="0">
              <a:solidFill>
                <a:schemeClr val="dk1"/>
              </a:solidFill>
              <a:highlight>
                <a:srgbClr val="FFFFFF"/>
              </a:highlight>
              <a:latin typeface="Lato"/>
              <a:ea typeface="Lato"/>
              <a:cs typeface="Lato"/>
              <a:sym typeface="Lato"/>
            </a:endParaRPr>
          </a:p>
          <a:p>
            <a:pPr marL="2743200" lvl="0" indent="0" algn="l" rtl="0">
              <a:lnSpc>
                <a:spcPct val="115000"/>
              </a:lnSpc>
              <a:spcBef>
                <a:spcPts val="500"/>
              </a:spcBef>
              <a:spcAft>
                <a:spcPts val="0"/>
              </a:spcAft>
              <a:buNone/>
            </a:pPr>
            <a:r>
              <a:rPr lang="en-GB" sz="1400" dirty="0">
                <a:solidFill>
                  <a:schemeClr val="dk1"/>
                </a:solidFill>
                <a:highlight>
                  <a:srgbClr val="FFFFFF"/>
                </a:highlight>
                <a:latin typeface="Lato"/>
                <a:ea typeface="Lato"/>
                <a:cs typeface="Lato"/>
                <a:sym typeface="Lato"/>
              </a:rPr>
              <a:t>Arm 4 	Trastuzumab in combination with </a:t>
            </a:r>
            <a:r>
              <a:rPr lang="en-GB" sz="1400" dirty="0" err="1">
                <a:solidFill>
                  <a:schemeClr val="dk1"/>
                </a:solidFill>
                <a:highlight>
                  <a:srgbClr val="FFFFFF"/>
                </a:highlight>
                <a:latin typeface="Lato"/>
                <a:ea typeface="Lato"/>
                <a:cs typeface="Lato"/>
                <a:sym typeface="Lato"/>
              </a:rPr>
              <a:t>pertuzumab</a:t>
            </a:r>
            <a:endParaRPr sz="1400" dirty="0">
              <a:solidFill>
                <a:schemeClr val="dk1"/>
              </a:solidFill>
              <a:highlight>
                <a:srgbClr val="FFFFFF"/>
              </a:highlight>
              <a:latin typeface="Lato"/>
              <a:ea typeface="Lato"/>
              <a:cs typeface="Lato"/>
              <a:sym typeface="Lato"/>
            </a:endParaRPr>
          </a:p>
          <a:p>
            <a:pPr marL="2743200" lvl="0" indent="0" algn="l" rtl="0">
              <a:lnSpc>
                <a:spcPct val="115000"/>
              </a:lnSpc>
              <a:spcBef>
                <a:spcPts val="500"/>
              </a:spcBef>
              <a:spcAft>
                <a:spcPts val="0"/>
              </a:spcAft>
              <a:buNone/>
            </a:pPr>
            <a:r>
              <a:rPr lang="en-GB" sz="1400" dirty="0">
                <a:solidFill>
                  <a:schemeClr val="dk1"/>
                </a:solidFill>
                <a:highlight>
                  <a:srgbClr val="FFFFFF"/>
                </a:highlight>
                <a:latin typeface="Lato"/>
                <a:ea typeface="Lato"/>
                <a:cs typeface="Lato"/>
                <a:sym typeface="Lato"/>
              </a:rPr>
              <a:t>Arm 5 	Vemurafenib in combination with </a:t>
            </a:r>
            <a:r>
              <a:rPr lang="en-GB" sz="1400" dirty="0" err="1">
                <a:solidFill>
                  <a:schemeClr val="dk1"/>
                </a:solidFill>
                <a:highlight>
                  <a:srgbClr val="FFFFFF"/>
                </a:highlight>
                <a:latin typeface="Lato"/>
                <a:ea typeface="Lato"/>
                <a:cs typeface="Lato"/>
                <a:sym typeface="Lato"/>
              </a:rPr>
              <a:t>cobimetinib</a:t>
            </a:r>
            <a:endParaRPr sz="1400" dirty="0">
              <a:solidFill>
                <a:schemeClr val="dk1"/>
              </a:solidFill>
              <a:highlight>
                <a:srgbClr val="FFFFFF"/>
              </a:highlight>
              <a:latin typeface="Lato"/>
              <a:ea typeface="Lato"/>
              <a:cs typeface="Lato"/>
              <a:sym typeface="Lato"/>
            </a:endParaRPr>
          </a:p>
          <a:p>
            <a:pPr marL="0" lvl="0" indent="0" algn="l" rtl="0">
              <a:spcBef>
                <a:spcPts val="500"/>
              </a:spcBef>
              <a:spcAft>
                <a:spcPts val="0"/>
              </a:spcAft>
              <a:buClr>
                <a:schemeClr val="dk1"/>
              </a:buClr>
              <a:buSzPts val="1100"/>
              <a:buFont typeface="Arial"/>
              <a:buNone/>
            </a:pPr>
            <a:endParaRPr sz="1400" dirty="0">
              <a:solidFill>
                <a:srgbClr val="363636"/>
              </a:solidFill>
              <a:highlight>
                <a:srgbClr val="FAFAFA"/>
              </a:highlight>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14"/>
          <p:cNvSpPr txBox="1">
            <a:spLocks noGrp="1"/>
          </p:cNvSpPr>
          <p:nvPr>
            <p:ph type="title"/>
          </p:nvPr>
        </p:nvSpPr>
        <p:spPr>
          <a:xfrm>
            <a:off x="838200" y="32377"/>
            <a:ext cx="10515600" cy="865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Open studies</a:t>
            </a:r>
            <a:endParaRPr/>
          </a:p>
        </p:txBody>
      </p:sp>
      <p:sp>
        <p:nvSpPr>
          <p:cNvPr id="127" name="Google Shape;127;p14"/>
          <p:cNvSpPr txBox="1">
            <a:spLocks noGrp="1"/>
          </p:cNvSpPr>
          <p:nvPr>
            <p:ph type="body" idx="1"/>
          </p:nvPr>
        </p:nvSpPr>
        <p:spPr>
          <a:xfrm>
            <a:off x="558450" y="816235"/>
            <a:ext cx="4352100" cy="971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200"/>
              <a:t>13 Studies open in SWAG region (130 open nationally)</a:t>
            </a:r>
            <a:endParaRPr sz="2200"/>
          </a:p>
          <a:p>
            <a:pPr marL="0" lvl="0" indent="0" algn="l" rtl="0">
              <a:spcBef>
                <a:spcPts val="1000"/>
              </a:spcBef>
              <a:spcAft>
                <a:spcPts val="0"/>
              </a:spcAft>
              <a:buNone/>
            </a:pPr>
            <a:endParaRPr sz="2200"/>
          </a:p>
          <a:p>
            <a:pPr marL="0" lvl="0" indent="0" algn="l" rtl="0">
              <a:spcBef>
                <a:spcPts val="1000"/>
              </a:spcBef>
              <a:spcAft>
                <a:spcPts val="0"/>
              </a:spcAft>
              <a:buNone/>
            </a:pPr>
            <a:endParaRPr sz="2200"/>
          </a:p>
        </p:txBody>
      </p:sp>
      <p:pic>
        <p:nvPicPr>
          <p:cNvPr id="128" name="Google Shape;128;p14"/>
          <p:cNvPicPr preferRelativeResize="0"/>
          <p:nvPr/>
        </p:nvPicPr>
        <p:blipFill>
          <a:blip r:embed="rId3">
            <a:alphaModFix/>
          </a:blip>
          <a:stretch>
            <a:fillRect/>
          </a:stretch>
        </p:blipFill>
        <p:spPr>
          <a:xfrm>
            <a:off x="5905100" y="811551"/>
            <a:ext cx="5895975" cy="981075"/>
          </a:xfrm>
          <a:prstGeom prst="rect">
            <a:avLst/>
          </a:prstGeom>
          <a:noFill/>
          <a:ln>
            <a:noFill/>
          </a:ln>
        </p:spPr>
      </p:pic>
      <p:pic>
        <p:nvPicPr>
          <p:cNvPr id="129" name="Google Shape;129;p14"/>
          <p:cNvPicPr preferRelativeResize="0"/>
          <p:nvPr/>
        </p:nvPicPr>
        <p:blipFill>
          <a:blip r:embed="rId4">
            <a:alphaModFix/>
          </a:blip>
          <a:stretch>
            <a:fillRect/>
          </a:stretch>
        </p:blipFill>
        <p:spPr>
          <a:xfrm>
            <a:off x="558450" y="1987726"/>
            <a:ext cx="9477375" cy="2247900"/>
          </a:xfrm>
          <a:prstGeom prst="rect">
            <a:avLst/>
          </a:prstGeom>
          <a:noFill/>
          <a:ln>
            <a:noFill/>
          </a:ln>
        </p:spPr>
      </p:pic>
      <p:pic>
        <p:nvPicPr>
          <p:cNvPr id="130" name="Google Shape;130;p14"/>
          <p:cNvPicPr preferRelativeResize="0"/>
          <p:nvPr/>
        </p:nvPicPr>
        <p:blipFill>
          <a:blip r:embed="rId5">
            <a:alphaModFix/>
          </a:blip>
          <a:stretch>
            <a:fillRect/>
          </a:stretch>
        </p:blipFill>
        <p:spPr>
          <a:xfrm>
            <a:off x="390625" y="4430726"/>
            <a:ext cx="9477374" cy="225918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Topics for discussion</a:t>
            </a:r>
          </a:p>
        </p:txBody>
      </p:sp>
      <p:sp>
        <p:nvSpPr>
          <p:cNvPr id="3" name="Text Placeholder 2"/>
          <p:cNvSpPr>
            <a:spLocks noGrp="1"/>
          </p:cNvSpPr>
          <p:nvPr>
            <p:ph type="body" idx="1"/>
          </p:nvPr>
        </p:nvSpPr>
        <p:spPr/>
        <p:txBody>
          <a:bodyPr/>
          <a:lstStyle/>
          <a:p>
            <a:endParaRPr lang="en-GB" dirty="0"/>
          </a:p>
          <a:p>
            <a:endParaRPr lang="en-GB" dirty="0"/>
          </a:p>
          <a:p>
            <a:r>
              <a:rPr lang="en-GB" dirty="0"/>
              <a:t>Open studies</a:t>
            </a:r>
          </a:p>
          <a:p>
            <a:r>
              <a:rPr lang="en-GB" dirty="0"/>
              <a:t>Studies in set-up</a:t>
            </a:r>
          </a:p>
          <a:p>
            <a:r>
              <a:rPr lang="en-GB" dirty="0"/>
              <a:t>Changes in standard of care </a:t>
            </a:r>
          </a:p>
        </p:txBody>
      </p:sp>
    </p:spTree>
    <p:extLst>
      <p:ext uri="{BB962C8B-B14F-4D97-AF65-F5344CB8AC3E}">
        <p14:creationId xmlns:p14="http://schemas.microsoft.com/office/powerpoint/2010/main" val="1639395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graphicFrame>
        <p:nvGraphicFramePr>
          <p:cNvPr id="136" name="Google Shape;136;p15"/>
          <p:cNvGraphicFramePr/>
          <p:nvPr/>
        </p:nvGraphicFramePr>
        <p:xfrm>
          <a:off x="152400" y="152400"/>
          <a:ext cx="11970200" cy="6625110"/>
        </p:xfrm>
        <a:graphic>
          <a:graphicData uri="http://schemas.openxmlformats.org/drawingml/2006/table">
            <a:tbl>
              <a:tblPr>
                <a:noFill/>
                <a:tableStyleId>{4DDA901B-FF43-49C8-9F39-1663B1B7F64E}</a:tableStyleId>
              </a:tblPr>
              <a:tblGrid>
                <a:gridCol w="658250">
                  <a:extLst>
                    <a:ext uri="{9D8B030D-6E8A-4147-A177-3AD203B41FA5}">
                      <a16:colId xmlns:a16="http://schemas.microsoft.com/office/drawing/2014/main" val="20000"/>
                    </a:ext>
                  </a:extLst>
                </a:gridCol>
                <a:gridCol w="4848925">
                  <a:extLst>
                    <a:ext uri="{9D8B030D-6E8A-4147-A177-3AD203B41FA5}">
                      <a16:colId xmlns:a16="http://schemas.microsoft.com/office/drawing/2014/main" val="20001"/>
                    </a:ext>
                  </a:extLst>
                </a:gridCol>
                <a:gridCol w="2990100">
                  <a:extLst>
                    <a:ext uri="{9D8B030D-6E8A-4147-A177-3AD203B41FA5}">
                      <a16:colId xmlns:a16="http://schemas.microsoft.com/office/drawing/2014/main" val="20002"/>
                    </a:ext>
                  </a:extLst>
                </a:gridCol>
                <a:gridCol w="961800">
                  <a:extLst>
                    <a:ext uri="{9D8B030D-6E8A-4147-A177-3AD203B41FA5}">
                      <a16:colId xmlns:a16="http://schemas.microsoft.com/office/drawing/2014/main" val="20003"/>
                    </a:ext>
                  </a:extLst>
                </a:gridCol>
                <a:gridCol w="950625">
                  <a:extLst>
                    <a:ext uri="{9D8B030D-6E8A-4147-A177-3AD203B41FA5}">
                      <a16:colId xmlns:a16="http://schemas.microsoft.com/office/drawing/2014/main" val="20004"/>
                    </a:ext>
                  </a:extLst>
                </a:gridCol>
                <a:gridCol w="809700">
                  <a:extLst>
                    <a:ext uri="{9D8B030D-6E8A-4147-A177-3AD203B41FA5}">
                      <a16:colId xmlns:a16="http://schemas.microsoft.com/office/drawing/2014/main" val="20005"/>
                    </a:ext>
                  </a:extLst>
                </a:gridCol>
                <a:gridCol w="750800">
                  <a:extLst>
                    <a:ext uri="{9D8B030D-6E8A-4147-A177-3AD203B41FA5}">
                      <a16:colId xmlns:a16="http://schemas.microsoft.com/office/drawing/2014/main" val="20006"/>
                    </a:ext>
                  </a:extLst>
                </a:gridCol>
              </a:tblGrid>
              <a:tr h="590550">
                <a:tc>
                  <a:txBody>
                    <a:bodyPr/>
                    <a:lstStyle/>
                    <a:p>
                      <a:pPr marL="0" lvl="0" indent="0" algn="l" rtl="0">
                        <a:spcBef>
                          <a:spcPts val="0"/>
                        </a:spcBef>
                        <a:spcAft>
                          <a:spcPts val="0"/>
                        </a:spcAft>
                        <a:buNone/>
                      </a:pPr>
                      <a:r>
                        <a:rPr lang="en-GB" sz="1200">
                          <a:solidFill>
                            <a:schemeClr val="lt1"/>
                          </a:solidFill>
                        </a:rPr>
                        <a:t>CPMS ID</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Short Name</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Sites</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Open</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Planned Closure</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Sample Size Eng</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Eng Recruits</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GB" sz="1200"/>
                        <a:t>53691</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VAPOR STUDY</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Yeovil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15/12/2022</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31/07/2024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963</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362</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GB" sz="1200"/>
                        <a:t>51779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PRIMER-1</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Salisbury</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25/08/2022</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01/06/2024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54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GB" sz="1200"/>
                        <a:t>51510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MX39897: Registry in patients profiled with NGS</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BHOC, Musgrove, Yeovil, Great Western</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12/05/2023</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31/12/2026</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100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GB" sz="1200"/>
                        <a:t>50304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MAP-1 v2.0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Yeovil, Salisbury</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20/01/2023</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30/12/2023</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250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99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GB" sz="1200"/>
                        <a:t>49848</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SELINA</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Yeovil, Salisbury, Southmead</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01/04/2022</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31/12/2024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250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136</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GB" sz="1200"/>
                        <a:t>49759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Pearl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BRI, Glos, Weston, Musgrove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23/02/2022</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31/07/2024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3000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1489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GB" sz="1200"/>
                        <a:t>46784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OSPREY</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Salisbury</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12/05/2021</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04/04/2026</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40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GB" sz="1200"/>
                        <a:t>45983</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Checkpoint inhibitor-induced liver injury study</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Yeovil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28/09/2020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31/12/2025</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250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168</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42900">
                <a:tc>
                  <a:txBody>
                    <a:bodyPr/>
                    <a:lstStyle/>
                    <a:p>
                      <a:pPr marL="0" lvl="0" indent="0" algn="l" rtl="0">
                        <a:spcBef>
                          <a:spcPts val="0"/>
                        </a:spcBef>
                        <a:spcAft>
                          <a:spcPts val="0"/>
                        </a:spcAft>
                        <a:buNone/>
                      </a:pPr>
                      <a:r>
                        <a:rPr lang="en-GB" sz="1200"/>
                        <a:t>42961</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CRUK HUNTER Accelerator – delivering immunotherapy for liver cancer</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Salisbury</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11/12/2019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30/11/2025</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1450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765</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GB" sz="1200"/>
                        <a:t>42837</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UK-EDI: UK Early Detection Initiative for Pancreatic Cancer</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Southmead, Yeovil, Musgrove, Salisbury</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18/12/2020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31/03/2025</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2200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404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r>
                        <a:rPr lang="en-GB" sz="1200"/>
                        <a:t>42827</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Primary and Secondary Screening in Inherited Pancreatic Diseases.</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BRI</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30/09/2019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29/02/2024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720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616</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r>
                        <a:rPr lang="en-GB" sz="1200"/>
                        <a:t>42781</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Questions to Predict Disease Risk (RISQ)</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Yeovil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06/02/2020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31/05/2029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4000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733</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0">
                <a:tc>
                  <a:txBody>
                    <a:bodyPr/>
                    <a:lstStyle/>
                    <a:p>
                      <a:pPr marL="0" lvl="0" indent="0" algn="l" rtl="0">
                        <a:spcBef>
                          <a:spcPts val="0"/>
                        </a:spcBef>
                        <a:spcAft>
                          <a:spcPts val="0"/>
                        </a:spcAft>
                        <a:buNone/>
                      </a:pPr>
                      <a:r>
                        <a:rPr lang="en-GB" sz="1200"/>
                        <a:t>39879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TACE-3</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BHOC</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08/08/2019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31/12/2024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380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76</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0">
                <a:tc>
                  <a:txBody>
                    <a:bodyPr/>
                    <a:lstStyle/>
                    <a:p>
                      <a:pPr marL="0" lvl="0" indent="0" algn="l" rtl="0">
                        <a:spcBef>
                          <a:spcPts val="0"/>
                        </a:spcBef>
                        <a:spcAft>
                          <a:spcPts val="0"/>
                        </a:spcAft>
                        <a:buNone/>
                      </a:pPr>
                      <a:r>
                        <a:rPr lang="en-GB" sz="1200"/>
                        <a:t>37518</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PrecisionPanc</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BHOC, Musgrove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28/11/2017</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31/12/2024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500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375</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0">
                <a:tc>
                  <a:txBody>
                    <a:bodyPr/>
                    <a:lstStyle/>
                    <a:p>
                      <a:pPr marL="0" lvl="0" indent="0" algn="l" rtl="0">
                        <a:spcBef>
                          <a:spcPts val="0"/>
                        </a:spcBef>
                        <a:spcAft>
                          <a:spcPts val="0"/>
                        </a:spcAft>
                        <a:buNone/>
                      </a:pPr>
                      <a:r>
                        <a:rPr lang="en-GB" sz="1200"/>
                        <a:t>36511</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PRIMUS 001</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BHOC, Musgrove, Southmead</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28/11/2017</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31/12/2024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250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0">
                <a:tc>
                  <a:txBody>
                    <a:bodyPr/>
                    <a:lstStyle/>
                    <a:p>
                      <a:pPr marL="0" lvl="0" indent="0" algn="l" rtl="0">
                        <a:spcBef>
                          <a:spcPts val="0"/>
                        </a:spcBef>
                        <a:spcAft>
                          <a:spcPts val="0"/>
                        </a:spcAft>
                        <a:buNone/>
                      </a:pPr>
                      <a:r>
                        <a:rPr lang="en-GB" sz="1200"/>
                        <a:t>15941</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NIHR BioResource - Rare Diseases</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 UHBW, RUH, NBT, Salisbury</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13/09/2012</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30/11/2024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22000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19973</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703550" y="386715"/>
            <a:ext cx="105156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latin typeface="Lato"/>
                <a:ea typeface="Lato"/>
                <a:cs typeface="Lato"/>
                <a:sym typeface="Lato"/>
              </a:rPr>
              <a:t>Studies in set-up in SWAG region</a:t>
            </a:r>
            <a:endParaRPr>
              <a:latin typeface="Lato"/>
              <a:ea typeface="Lato"/>
              <a:cs typeface="Lato"/>
              <a:sym typeface="Lato"/>
            </a:endParaRPr>
          </a:p>
        </p:txBody>
      </p:sp>
      <p:grpSp>
        <p:nvGrpSpPr>
          <p:cNvPr id="143" name="Google Shape;143;p16"/>
          <p:cNvGrpSpPr/>
          <p:nvPr/>
        </p:nvGrpSpPr>
        <p:grpSpPr>
          <a:xfrm>
            <a:off x="10558657" y="9"/>
            <a:ext cx="1633333" cy="1638905"/>
            <a:chOff x="6437745" y="332507"/>
            <a:chExt cx="2115442" cy="2122659"/>
          </a:xfrm>
        </p:grpSpPr>
        <p:sp>
          <p:nvSpPr>
            <p:cNvPr id="144" name="Google Shape;144;p16"/>
            <p:cNvSpPr/>
            <p:nvPr/>
          </p:nvSpPr>
          <p:spPr>
            <a:xfrm rot="5400000">
              <a:off x="6247245" y="523007"/>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5" name="Google Shape;145;p16"/>
            <p:cNvSpPr/>
            <p:nvPr/>
          </p:nvSpPr>
          <p:spPr>
            <a:xfrm rot="5400000">
              <a:off x="6655097" y="523008"/>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6" name="Google Shape;146;p16"/>
            <p:cNvSpPr/>
            <p:nvPr/>
          </p:nvSpPr>
          <p:spPr>
            <a:xfrm rot="5400000">
              <a:off x="7412313" y="523009"/>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7" name="Google Shape;147;p16"/>
            <p:cNvSpPr/>
            <p:nvPr/>
          </p:nvSpPr>
          <p:spPr>
            <a:xfrm rot="5400000">
              <a:off x="7029668" y="523011"/>
              <a:ext cx="555300" cy="174300"/>
            </a:xfrm>
            <a:prstGeom prst="rect">
              <a:avLst/>
            </a:prstGeom>
            <a:solidFill>
              <a:srgbClr val="C0DFE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8" name="Google Shape;148;p16"/>
            <p:cNvSpPr/>
            <p:nvPr/>
          </p:nvSpPr>
          <p:spPr>
            <a:xfrm>
              <a:off x="8085077" y="433427"/>
              <a:ext cx="358800" cy="358800"/>
            </a:xfrm>
            <a:prstGeom prst="rect">
              <a:avLst/>
            </a:prstGeom>
            <a:noFill/>
            <a:ln w="190500" cap="flat" cmpd="sng">
              <a:solidFill>
                <a:srgbClr val="2DA8B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9" name="Google Shape;149;p16"/>
            <p:cNvSpPr/>
            <p:nvPr/>
          </p:nvSpPr>
          <p:spPr>
            <a:xfrm>
              <a:off x="6926364" y="1202522"/>
              <a:ext cx="358800" cy="358800"/>
            </a:xfrm>
            <a:prstGeom prst="rect">
              <a:avLst/>
            </a:prstGeom>
            <a:noFill/>
            <a:ln w="190500" cap="flat" cmpd="sng">
              <a:solidFill>
                <a:srgbClr val="2DA8B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0" name="Google Shape;150;p16"/>
            <p:cNvSpPr/>
            <p:nvPr/>
          </p:nvSpPr>
          <p:spPr>
            <a:xfrm rot="5400000">
              <a:off x="6247245" y="1289620"/>
              <a:ext cx="555300" cy="174300"/>
            </a:xfrm>
            <a:prstGeom prst="rect">
              <a:avLst/>
            </a:prstGeom>
            <a:solidFill>
              <a:srgbClr val="C0DFE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1" name="Google Shape;151;p16"/>
            <p:cNvSpPr/>
            <p:nvPr/>
          </p:nvSpPr>
          <p:spPr>
            <a:xfrm rot="5400000">
              <a:off x="7412316" y="1292113"/>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2" name="Google Shape;152;p16"/>
            <p:cNvSpPr/>
            <p:nvPr/>
          </p:nvSpPr>
          <p:spPr>
            <a:xfrm rot="5400000">
              <a:off x="7787462" y="1296020"/>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3" name="Google Shape;153;p16"/>
            <p:cNvSpPr/>
            <p:nvPr/>
          </p:nvSpPr>
          <p:spPr>
            <a:xfrm rot="5400000">
              <a:off x="8188387" y="1292118"/>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4" name="Google Shape;154;p16"/>
            <p:cNvSpPr/>
            <p:nvPr/>
          </p:nvSpPr>
          <p:spPr>
            <a:xfrm rot="5400000">
              <a:off x="7431167" y="2090363"/>
              <a:ext cx="555300" cy="174300"/>
            </a:xfrm>
            <a:prstGeom prst="rect">
              <a:avLst/>
            </a:prstGeom>
            <a:solidFill>
              <a:srgbClr val="C0DFE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5" name="Google Shape;155;p16"/>
            <p:cNvSpPr/>
            <p:nvPr/>
          </p:nvSpPr>
          <p:spPr>
            <a:xfrm>
              <a:off x="8085079" y="2003800"/>
              <a:ext cx="358800" cy="358800"/>
            </a:xfrm>
            <a:prstGeom prst="rect">
              <a:avLst/>
            </a:prstGeom>
            <a:noFill/>
            <a:ln w="190500" cap="flat" cmpd="sng">
              <a:solidFill>
                <a:srgbClr val="2DA8B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6" name="Google Shape;156;p16"/>
            <p:cNvSpPr/>
            <p:nvPr/>
          </p:nvSpPr>
          <p:spPr>
            <a:xfrm rot="5400000">
              <a:off x="6655097" y="2085932"/>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7" name="Google Shape;157;p16"/>
            <p:cNvSpPr/>
            <p:nvPr/>
          </p:nvSpPr>
          <p:spPr>
            <a:xfrm rot="5400000">
              <a:off x="7057949" y="2085935"/>
              <a:ext cx="555300" cy="174300"/>
            </a:xfrm>
            <a:prstGeom prst="rect">
              <a:avLst/>
            </a:prstGeom>
            <a:solidFill>
              <a:srgbClr val="173E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8" name="Google Shape;158;p16"/>
            <p:cNvSpPr/>
            <p:nvPr/>
          </p:nvSpPr>
          <p:spPr>
            <a:xfrm rot="5400000">
              <a:off x="6256670" y="2090366"/>
              <a:ext cx="555300" cy="174300"/>
            </a:xfrm>
            <a:prstGeom prst="rect">
              <a:avLst/>
            </a:prstGeom>
            <a:solidFill>
              <a:srgbClr val="C0DFE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aphicFrame>
        <p:nvGraphicFramePr>
          <p:cNvPr id="159" name="Google Shape;159;p16"/>
          <p:cNvGraphicFramePr/>
          <p:nvPr/>
        </p:nvGraphicFramePr>
        <p:xfrm>
          <a:off x="190950" y="1405875"/>
          <a:ext cx="11706525" cy="4314960"/>
        </p:xfrm>
        <a:graphic>
          <a:graphicData uri="http://schemas.openxmlformats.org/drawingml/2006/table">
            <a:tbl>
              <a:tblPr>
                <a:noFill/>
                <a:tableStyleId>{4DDA901B-FF43-49C8-9F39-1663B1B7F64E}</a:tableStyleId>
              </a:tblPr>
              <a:tblGrid>
                <a:gridCol w="808550">
                  <a:extLst>
                    <a:ext uri="{9D8B030D-6E8A-4147-A177-3AD203B41FA5}">
                      <a16:colId xmlns:a16="http://schemas.microsoft.com/office/drawing/2014/main" val="20000"/>
                    </a:ext>
                  </a:extLst>
                </a:gridCol>
                <a:gridCol w="1536675">
                  <a:extLst>
                    <a:ext uri="{9D8B030D-6E8A-4147-A177-3AD203B41FA5}">
                      <a16:colId xmlns:a16="http://schemas.microsoft.com/office/drawing/2014/main" val="20001"/>
                    </a:ext>
                  </a:extLst>
                </a:gridCol>
                <a:gridCol w="1363600">
                  <a:extLst>
                    <a:ext uri="{9D8B030D-6E8A-4147-A177-3AD203B41FA5}">
                      <a16:colId xmlns:a16="http://schemas.microsoft.com/office/drawing/2014/main" val="20002"/>
                    </a:ext>
                  </a:extLst>
                </a:gridCol>
                <a:gridCol w="2589800">
                  <a:extLst>
                    <a:ext uri="{9D8B030D-6E8A-4147-A177-3AD203B41FA5}">
                      <a16:colId xmlns:a16="http://schemas.microsoft.com/office/drawing/2014/main" val="20003"/>
                    </a:ext>
                  </a:extLst>
                </a:gridCol>
                <a:gridCol w="1164050">
                  <a:extLst>
                    <a:ext uri="{9D8B030D-6E8A-4147-A177-3AD203B41FA5}">
                      <a16:colId xmlns:a16="http://schemas.microsoft.com/office/drawing/2014/main" val="20004"/>
                    </a:ext>
                  </a:extLst>
                </a:gridCol>
                <a:gridCol w="1150275">
                  <a:extLst>
                    <a:ext uri="{9D8B030D-6E8A-4147-A177-3AD203B41FA5}">
                      <a16:colId xmlns:a16="http://schemas.microsoft.com/office/drawing/2014/main" val="20005"/>
                    </a:ext>
                  </a:extLst>
                </a:gridCol>
                <a:gridCol w="764200">
                  <a:extLst>
                    <a:ext uri="{9D8B030D-6E8A-4147-A177-3AD203B41FA5}">
                      <a16:colId xmlns:a16="http://schemas.microsoft.com/office/drawing/2014/main" val="20006"/>
                    </a:ext>
                  </a:extLst>
                </a:gridCol>
                <a:gridCol w="2329375">
                  <a:extLst>
                    <a:ext uri="{9D8B030D-6E8A-4147-A177-3AD203B41FA5}">
                      <a16:colId xmlns:a16="http://schemas.microsoft.com/office/drawing/2014/main" val="20007"/>
                    </a:ext>
                  </a:extLst>
                </a:gridCol>
              </a:tblGrid>
              <a:tr h="479825">
                <a:tc>
                  <a:txBody>
                    <a:bodyPr/>
                    <a:lstStyle/>
                    <a:p>
                      <a:pPr marL="0" lvl="0" indent="0" algn="l" rtl="0">
                        <a:spcBef>
                          <a:spcPts val="0"/>
                        </a:spcBef>
                        <a:spcAft>
                          <a:spcPts val="0"/>
                        </a:spcAft>
                        <a:buNone/>
                      </a:pPr>
                      <a:r>
                        <a:rPr lang="en-GB" sz="1200">
                          <a:solidFill>
                            <a:schemeClr val="lt1"/>
                          </a:solidFill>
                        </a:rPr>
                        <a:t>CPMS Study ID</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Sites</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Commercial Study</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Short Name</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Planned Opening</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Planned Closure</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Sample Size UK</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GB" sz="1200">
                          <a:solidFill>
                            <a:schemeClr val="lt1"/>
                          </a:solidFill>
                        </a:rPr>
                        <a:t>Sponsor</a:t>
                      </a:r>
                      <a:endParaRPr sz="12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73E71"/>
                    </a:solidFill>
                  </a:tcPr>
                </a:tc>
                <a:extLst>
                  <a:ext uri="{0D108BD9-81ED-4DB2-BD59-A6C34878D82A}">
                    <a16:rowId xmlns:a16="http://schemas.microsoft.com/office/drawing/2014/main" val="10000"/>
                  </a:ext>
                </a:extLst>
              </a:tr>
              <a:tr h="568125">
                <a:tc>
                  <a:txBody>
                    <a:bodyPr/>
                    <a:lstStyle/>
                    <a:p>
                      <a:pPr marL="0" lvl="0" indent="0" algn="l" rtl="0">
                        <a:spcBef>
                          <a:spcPts val="0"/>
                        </a:spcBef>
                        <a:spcAft>
                          <a:spcPts val="0"/>
                        </a:spcAft>
                        <a:buNone/>
                      </a:pPr>
                      <a:r>
                        <a:rPr lang="en-GB" sz="1200"/>
                        <a:t>58398</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BHOC</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Non-Commercial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SAFIR ABC-10 Precision Medicine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08/12/2023</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01/10/2026</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400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UNICANCER</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09800">
                <a:tc>
                  <a:txBody>
                    <a:bodyPr/>
                    <a:lstStyle/>
                    <a:p>
                      <a:pPr marL="0" lvl="0" indent="0" algn="l" rtl="0">
                        <a:spcBef>
                          <a:spcPts val="0"/>
                        </a:spcBef>
                        <a:spcAft>
                          <a:spcPts val="0"/>
                        </a:spcAft>
                        <a:buNone/>
                      </a:pPr>
                      <a:r>
                        <a:rPr lang="en-GB" sz="1200"/>
                        <a:t>58104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Musgrove, Yeovil, Cheltenham</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Commercial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Advanced HER2-positive Biliary Tract Cancer (BTC)</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02/05/2024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02/01/2029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10</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JAZZ PHARMACEUTICALS PLC</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68125">
                <a:tc>
                  <a:txBody>
                    <a:bodyPr/>
                    <a:lstStyle/>
                    <a:p>
                      <a:pPr marL="0" lvl="0" indent="0" algn="l" rtl="0">
                        <a:spcBef>
                          <a:spcPts val="0"/>
                        </a:spcBef>
                        <a:spcAft>
                          <a:spcPts val="0"/>
                        </a:spcAft>
                        <a:buNone/>
                      </a:pPr>
                      <a:r>
                        <a:rPr lang="en-GB" sz="1200"/>
                        <a:t>57395</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Musgrove Yeovil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Commercial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AZD0901 CLDN18.2 ADC</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29/02/2024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19/08/2025</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8</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AstraZeneca UK Limited</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903675">
                <a:tc>
                  <a:txBody>
                    <a:bodyPr/>
                    <a:lstStyle/>
                    <a:p>
                      <a:pPr marL="0" lvl="0" indent="0" algn="l" rtl="0">
                        <a:spcBef>
                          <a:spcPts val="0"/>
                        </a:spcBef>
                        <a:spcAft>
                          <a:spcPts val="0"/>
                        </a:spcAft>
                        <a:buNone/>
                      </a:pPr>
                      <a:r>
                        <a:rPr lang="en-GB" sz="1200"/>
                        <a:t>55213</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BHOC</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Commercial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Imbrave152</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31/01/2024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30/09/2024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F. Hoffmann-La Roche Ltd</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016625">
                <a:tc>
                  <a:txBody>
                    <a:bodyPr/>
                    <a:lstStyle/>
                    <a:p>
                      <a:pPr marL="0" lvl="0" indent="0" algn="l" rtl="0">
                        <a:spcBef>
                          <a:spcPts val="0"/>
                        </a:spcBef>
                        <a:spcAft>
                          <a:spcPts val="0"/>
                        </a:spcAft>
                        <a:buNone/>
                      </a:pPr>
                      <a:r>
                        <a:rPr lang="en-GB" sz="1200"/>
                        <a:t>54909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Musgrove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Commercial</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GO44479</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12/04/2024</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11/04/2025</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21</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1200"/>
                        <a:t>Genentech, Inc</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8EA05A-5CA5-DD15-15C3-7D757A3218B1}"/>
              </a:ext>
            </a:extLst>
          </p:cNvPr>
          <p:cNvPicPr>
            <a:picLocks noChangeAspect="1"/>
          </p:cNvPicPr>
          <p:nvPr/>
        </p:nvPicPr>
        <p:blipFill>
          <a:blip r:embed="rId2"/>
          <a:stretch>
            <a:fillRect/>
          </a:stretch>
        </p:blipFill>
        <p:spPr>
          <a:xfrm>
            <a:off x="1074212" y="212651"/>
            <a:ext cx="10043576" cy="5628495"/>
          </a:xfrm>
          <a:prstGeom prst="rect">
            <a:avLst/>
          </a:prstGeom>
        </p:spPr>
      </p:pic>
    </p:spTree>
    <p:extLst>
      <p:ext uri="{BB962C8B-B14F-4D97-AF65-F5344CB8AC3E}">
        <p14:creationId xmlns:p14="http://schemas.microsoft.com/office/powerpoint/2010/main" val="496608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1D1F4-B601-E273-C55A-525C30E78180}"/>
              </a:ext>
            </a:extLst>
          </p:cNvPr>
          <p:cNvSpPr>
            <a:spLocks noGrp="1"/>
          </p:cNvSpPr>
          <p:nvPr>
            <p:ph type="title"/>
          </p:nvPr>
        </p:nvSpPr>
        <p:spPr>
          <a:xfrm>
            <a:off x="838200" y="129296"/>
            <a:ext cx="10515600" cy="825720"/>
          </a:xfrm>
        </p:spPr>
        <p:txBody>
          <a:bodyPr/>
          <a:lstStyle/>
          <a:p>
            <a:pPr algn="ctr"/>
            <a:br>
              <a:rPr lang="en-GB" sz="2800" kern="0" dirty="0">
                <a:solidFill>
                  <a:srgbClr val="026E7A"/>
                </a:solidFill>
                <a:effectLst/>
                <a:latin typeface="Segoe UI" panose="020B0502040204020203" pitchFamily="34" charset="0"/>
                <a:ea typeface="Times New Roman" panose="02020603050405020304" pitchFamily="18" charset="0"/>
                <a:cs typeface="Times New Roman" panose="02020603050405020304" pitchFamily="18" charset="0"/>
              </a:rPr>
            </a:br>
            <a:br>
              <a:rPr lang="en-GB" sz="2800" kern="0" dirty="0">
                <a:solidFill>
                  <a:srgbClr val="026E7A"/>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2800" kern="0" dirty="0">
                <a:solidFill>
                  <a:srgbClr val="026E7A"/>
                </a:solidFill>
                <a:effectLst/>
                <a:latin typeface="Segoe UI" panose="020B0502040204020203" pitchFamily="34" charset="0"/>
                <a:ea typeface="Times New Roman" panose="02020603050405020304" pitchFamily="18" charset="0"/>
                <a:cs typeface="Times New Roman" panose="02020603050405020304" pitchFamily="18" charset="0"/>
              </a:rPr>
              <a:t>ABC-10 (SAFIR ABC-10 Precision Medicine)</a:t>
            </a:r>
            <a:br>
              <a:rPr lang="en-GB" sz="2800" kern="0" dirty="0">
                <a:solidFill>
                  <a:srgbClr val="026E7A"/>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800" b="1" kern="0" dirty="0">
                <a:solidFill>
                  <a:srgbClr val="026E7A"/>
                </a:solidFill>
                <a:effectLst/>
                <a:latin typeface="Segoe UI" panose="020B0502040204020203" pitchFamily="34" charset="0"/>
                <a:ea typeface="Times New Roman" panose="02020603050405020304" pitchFamily="18" charset="0"/>
                <a:cs typeface="Times New Roman" panose="02020603050405020304" pitchFamily="18" charset="0"/>
              </a:rPr>
              <a:t>Molecular targeted maintenance therapy versus standard of care in advanced biliary cancer: an international, randomised, controlled, open- label, platform phase 3 trial</a:t>
            </a:r>
            <a:br>
              <a:rPr lang="en-GB" sz="2800" b="1" kern="0" dirty="0">
                <a:solidFill>
                  <a:srgbClr val="026E7A"/>
                </a:solidFill>
                <a:effectLst/>
                <a:latin typeface="Segoe UI" panose="020B0502040204020203" pitchFamily="34" charset="0"/>
                <a:ea typeface="Times New Roman" panose="02020603050405020304" pitchFamily="18" charset="0"/>
                <a:cs typeface="Times New Roman" panose="02020603050405020304" pitchFamily="18" charset="0"/>
              </a:rPr>
            </a:br>
            <a:br>
              <a:rPr lang="en-GB"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grpSp>
        <p:nvGrpSpPr>
          <p:cNvPr id="25" name="Group 24">
            <a:extLst>
              <a:ext uri="{FF2B5EF4-FFF2-40B4-BE49-F238E27FC236}">
                <a16:creationId xmlns:a16="http://schemas.microsoft.com/office/drawing/2014/main" id="{ACDC1DED-6725-8906-D5E4-C002BA60C2F1}"/>
              </a:ext>
            </a:extLst>
          </p:cNvPr>
          <p:cNvGrpSpPr/>
          <p:nvPr/>
        </p:nvGrpSpPr>
        <p:grpSpPr>
          <a:xfrm>
            <a:off x="2339164" y="1070254"/>
            <a:ext cx="7951577" cy="5101294"/>
            <a:chOff x="2339164" y="1336069"/>
            <a:chExt cx="7951577" cy="5101294"/>
          </a:xfrm>
        </p:grpSpPr>
        <p:sp>
          <p:nvSpPr>
            <p:cNvPr id="17" name="Down Arrow 16">
              <a:extLst>
                <a:ext uri="{FF2B5EF4-FFF2-40B4-BE49-F238E27FC236}">
                  <a16:creationId xmlns:a16="http://schemas.microsoft.com/office/drawing/2014/main" id="{DBD78301-1151-7BE6-FF6E-18BF962714AA}"/>
                </a:ext>
              </a:extLst>
            </p:cNvPr>
            <p:cNvSpPr/>
            <p:nvPr/>
          </p:nvSpPr>
          <p:spPr>
            <a:xfrm>
              <a:off x="6149164" y="2233610"/>
              <a:ext cx="428550" cy="1054183"/>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327A4E-D322-B944-613D-8F702AB9DC7C}"/>
                </a:ext>
              </a:extLst>
            </p:cNvPr>
            <p:cNvSpPr txBox="1"/>
            <p:nvPr/>
          </p:nvSpPr>
          <p:spPr>
            <a:xfrm>
              <a:off x="6765270" y="2392896"/>
              <a:ext cx="3525471" cy="738664"/>
            </a:xfrm>
            <a:prstGeom prst="rect">
              <a:avLst/>
            </a:prstGeom>
            <a:solidFill>
              <a:srgbClr val="00B050"/>
            </a:solidFill>
            <a:ln w="28575">
              <a:solidFill>
                <a:schemeClr val="bg2"/>
              </a:solidFill>
            </a:ln>
          </p:spPr>
          <p:txBody>
            <a:bodyPr wrap="square" rtlCol="0">
              <a:spAutoFit/>
            </a:bodyPr>
            <a:lstStyle/>
            <a:p>
              <a:pPr algn="ctr"/>
              <a:r>
                <a:rPr lang="en-US" dirty="0"/>
                <a:t>Molecular Profile</a:t>
              </a:r>
            </a:p>
            <a:p>
              <a:pPr algn="ctr"/>
              <a:r>
                <a:rPr lang="en-US" dirty="0" err="1"/>
                <a:t>Tumour</a:t>
              </a:r>
              <a:r>
                <a:rPr lang="en-US" dirty="0"/>
                <a:t> derived RNA and DNA NGS</a:t>
              </a:r>
            </a:p>
            <a:p>
              <a:pPr algn="ctr"/>
              <a:r>
                <a:rPr lang="en-US" dirty="0" err="1"/>
                <a:t>ctDNA</a:t>
              </a:r>
              <a:endParaRPr lang="en-US" dirty="0"/>
            </a:p>
          </p:txBody>
        </p:sp>
        <p:sp>
          <p:nvSpPr>
            <p:cNvPr id="19" name="TextBox 18">
              <a:extLst>
                <a:ext uri="{FF2B5EF4-FFF2-40B4-BE49-F238E27FC236}">
                  <a16:creationId xmlns:a16="http://schemas.microsoft.com/office/drawing/2014/main" id="{D605A6FD-5D9A-3514-2FC9-71241CD9DF1C}"/>
                </a:ext>
              </a:extLst>
            </p:cNvPr>
            <p:cNvSpPr txBox="1"/>
            <p:nvPr/>
          </p:nvSpPr>
          <p:spPr>
            <a:xfrm>
              <a:off x="3965723" y="1336069"/>
              <a:ext cx="4260554" cy="738664"/>
            </a:xfrm>
            <a:prstGeom prst="rect">
              <a:avLst/>
            </a:prstGeom>
            <a:solidFill>
              <a:srgbClr val="FFC000"/>
            </a:solidFill>
            <a:ln w="28575">
              <a:solidFill>
                <a:schemeClr val="tx1"/>
              </a:solidFill>
            </a:ln>
          </p:spPr>
          <p:txBody>
            <a:bodyPr wrap="square" rtlCol="0">
              <a:spAutoFit/>
            </a:bodyPr>
            <a:lstStyle/>
            <a:p>
              <a:pPr algn="ctr"/>
              <a:r>
                <a:rPr lang="en-US" dirty="0"/>
                <a:t>Screening Phase</a:t>
              </a:r>
            </a:p>
            <a:p>
              <a:pPr algn="ctr"/>
              <a:r>
                <a:rPr lang="en-US" dirty="0"/>
                <a:t>Standard of care first line systemic treatment</a:t>
              </a:r>
            </a:p>
            <a:p>
              <a:pPr algn="ctr"/>
              <a:r>
                <a:rPr lang="en-US" dirty="0"/>
                <a:t>4 cycles </a:t>
              </a:r>
              <a:r>
                <a:rPr lang="en-US" dirty="0" err="1"/>
                <a:t>Cisplatin+Gemcitabine</a:t>
              </a:r>
              <a:endParaRPr lang="en-US" dirty="0"/>
            </a:p>
          </p:txBody>
        </p:sp>
        <p:sp>
          <p:nvSpPr>
            <p:cNvPr id="20" name="TextBox 19">
              <a:extLst>
                <a:ext uri="{FF2B5EF4-FFF2-40B4-BE49-F238E27FC236}">
                  <a16:creationId xmlns:a16="http://schemas.microsoft.com/office/drawing/2014/main" id="{A7228E16-C2D5-E07F-F341-0C16B7B2CA3E}"/>
                </a:ext>
              </a:extLst>
            </p:cNvPr>
            <p:cNvSpPr txBox="1"/>
            <p:nvPr/>
          </p:nvSpPr>
          <p:spPr>
            <a:xfrm>
              <a:off x="5132298" y="3435484"/>
              <a:ext cx="2462257" cy="738664"/>
            </a:xfrm>
            <a:prstGeom prst="rect">
              <a:avLst/>
            </a:prstGeom>
            <a:solidFill>
              <a:srgbClr val="FF0000"/>
            </a:solidFill>
            <a:ln w="28575">
              <a:solidFill>
                <a:schemeClr val="tx1"/>
              </a:solidFill>
            </a:ln>
          </p:spPr>
          <p:txBody>
            <a:bodyPr wrap="square" rtlCol="0">
              <a:spAutoFit/>
            </a:bodyPr>
            <a:lstStyle/>
            <a:p>
              <a:pPr algn="ctr"/>
              <a:r>
                <a:rPr lang="en-US" dirty="0"/>
                <a:t>Molecular </a:t>
              </a:r>
              <a:r>
                <a:rPr lang="en-US" dirty="0" err="1"/>
                <a:t>Tumour</a:t>
              </a:r>
              <a:r>
                <a:rPr lang="en-US" dirty="0"/>
                <a:t> Board</a:t>
              </a:r>
            </a:p>
            <a:p>
              <a:pPr algn="ctr"/>
              <a:r>
                <a:rPr lang="en-US" dirty="0" err="1"/>
                <a:t>Randomisation</a:t>
              </a:r>
              <a:r>
                <a:rPr lang="en-US" dirty="0"/>
                <a:t> Phase</a:t>
              </a:r>
            </a:p>
            <a:p>
              <a:pPr algn="ctr"/>
              <a:r>
                <a:rPr lang="en-US" dirty="0" err="1"/>
                <a:t>Randomise</a:t>
              </a:r>
              <a:r>
                <a:rPr lang="en-US" dirty="0"/>
                <a:t> 2:1 (159 pts)</a:t>
              </a:r>
            </a:p>
          </p:txBody>
        </p:sp>
        <p:sp>
          <p:nvSpPr>
            <p:cNvPr id="21" name="Down Arrow 20">
              <a:extLst>
                <a:ext uri="{FF2B5EF4-FFF2-40B4-BE49-F238E27FC236}">
                  <a16:creationId xmlns:a16="http://schemas.microsoft.com/office/drawing/2014/main" id="{FEB42E29-A2AE-E06E-9B61-15ED8F73E324}"/>
                </a:ext>
              </a:extLst>
            </p:cNvPr>
            <p:cNvSpPr/>
            <p:nvPr/>
          </p:nvSpPr>
          <p:spPr>
            <a:xfrm rot="1638253">
              <a:off x="5984831" y="4238673"/>
              <a:ext cx="277760" cy="58450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435EA854-6A92-E545-BE87-49E7C0103C91}"/>
                </a:ext>
              </a:extLst>
            </p:cNvPr>
            <p:cNvSpPr/>
            <p:nvPr/>
          </p:nvSpPr>
          <p:spPr>
            <a:xfrm rot="19838559">
              <a:off x="6626390" y="4221861"/>
              <a:ext cx="277760" cy="58450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0E4019-A863-7935-8A21-0021F0231471}"/>
                </a:ext>
              </a:extLst>
            </p:cNvPr>
            <p:cNvSpPr txBox="1"/>
            <p:nvPr/>
          </p:nvSpPr>
          <p:spPr>
            <a:xfrm>
              <a:off x="2339164" y="4836925"/>
              <a:ext cx="3636236" cy="1600438"/>
            </a:xfrm>
            <a:prstGeom prst="rect">
              <a:avLst/>
            </a:prstGeom>
            <a:solidFill>
              <a:srgbClr val="0070C0"/>
            </a:solidFill>
            <a:ln w="28575">
              <a:solidFill>
                <a:srgbClr val="FF0000"/>
              </a:solidFill>
            </a:ln>
          </p:spPr>
          <p:txBody>
            <a:bodyPr wrap="square" rtlCol="0">
              <a:spAutoFit/>
            </a:bodyPr>
            <a:lstStyle/>
            <a:p>
              <a:pPr algn="ctr"/>
              <a:r>
                <a:rPr lang="en-US" u="sng" dirty="0"/>
                <a:t>Maintenance therapy with Matched MTT</a:t>
              </a:r>
            </a:p>
            <a:p>
              <a:pPr algn="ctr"/>
              <a:r>
                <a:rPr lang="en-US" dirty="0" err="1"/>
                <a:t>Futibatinib</a:t>
              </a:r>
              <a:r>
                <a:rPr lang="en-US" dirty="0"/>
                <a:t> (FGFR)</a:t>
              </a:r>
            </a:p>
            <a:p>
              <a:pPr algn="ctr"/>
              <a:r>
                <a:rPr lang="en-US" dirty="0" err="1"/>
                <a:t>Ivosidenib</a:t>
              </a:r>
              <a:r>
                <a:rPr lang="en-US" dirty="0"/>
                <a:t> (IDH1)</a:t>
              </a:r>
            </a:p>
            <a:p>
              <a:pPr algn="ctr"/>
              <a:r>
                <a:rPr lang="en-US" dirty="0" err="1"/>
                <a:t>Zanidatamab</a:t>
              </a:r>
              <a:r>
                <a:rPr lang="en-US" dirty="0"/>
                <a:t> (HER2)</a:t>
              </a:r>
            </a:p>
            <a:p>
              <a:pPr algn="ctr"/>
              <a:r>
                <a:rPr lang="en-US" dirty="0" err="1"/>
                <a:t>Tarstuzumab+Neratinib</a:t>
              </a:r>
              <a:r>
                <a:rPr lang="en-US" dirty="0"/>
                <a:t> (HER)</a:t>
              </a:r>
            </a:p>
            <a:p>
              <a:pPr algn="ctr"/>
              <a:r>
                <a:rPr lang="en-US" dirty="0" err="1"/>
                <a:t>Encorafenib</a:t>
              </a:r>
              <a:r>
                <a:rPr lang="en-US" dirty="0"/>
                <a:t>+ </a:t>
              </a:r>
              <a:r>
                <a:rPr lang="en-US" dirty="0" err="1"/>
                <a:t>Binimetinib</a:t>
              </a:r>
              <a:r>
                <a:rPr lang="en-US" dirty="0"/>
                <a:t> (BRAF V600E)</a:t>
              </a:r>
            </a:p>
            <a:p>
              <a:pPr algn="ctr"/>
              <a:r>
                <a:rPr lang="en-US" dirty="0"/>
                <a:t>Niraparib (PARP)</a:t>
              </a:r>
            </a:p>
          </p:txBody>
        </p:sp>
        <p:sp>
          <p:nvSpPr>
            <p:cNvPr id="24" name="TextBox 23">
              <a:extLst>
                <a:ext uri="{FF2B5EF4-FFF2-40B4-BE49-F238E27FC236}">
                  <a16:creationId xmlns:a16="http://schemas.microsoft.com/office/drawing/2014/main" id="{5D9A2247-FA74-E3EB-E6EA-72FE5C57A232}"/>
                </a:ext>
              </a:extLst>
            </p:cNvPr>
            <p:cNvSpPr txBox="1"/>
            <p:nvPr/>
          </p:nvSpPr>
          <p:spPr>
            <a:xfrm>
              <a:off x="6918912" y="4854083"/>
              <a:ext cx="2462257" cy="523220"/>
            </a:xfrm>
            <a:prstGeom prst="rect">
              <a:avLst/>
            </a:prstGeom>
            <a:solidFill>
              <a:srgbClr val="7030A0"/>
            </a:solidFill>
            <a:ln w="28575">
              <a:solidFill>
                <a:schemeClr val="tx1"/>
              </a:solidFill>
            </a:ln>
          </p:spPr>
          <p:txBody>
            <a:bodyPr wrap="square" rtlCol="0">
              <a:spAutoFit/>
            </a:bodyPr>
            <a:lstStyle/>
            <a:p>
              <a:pPr algn="ctr"/>
              <a:r>
                <a:rPr lang="en-US" dirty="0"/>
                <a:t>Continue SOC-</a:t>
              </a:r>
            </a:p>
            <a:p>
              <a:pPr algn="ctr"/>
              <a:r>
                <a:rPr lang="en-US" dirty="0"/>
                <a:t>1L treatment</a:t>
              </a:r>
            </a:p>
          </p:txBody>
        </p:sp>
      </p:grpSp>
    </p:spTree>
    <p:extLst>
      <p:ext uri="{BB962C8B-B14F-4D97-AF65-F5344CB8AC3E}">
        <p14:creationId xmlns:p14="http://schemas.microsoft.com/office/powerpoint/2010/main" val="2753381193"/>
      </p:ext>
    </p:extLst>
  </p:cSld>
  <p:clrMapOvr>
    <a:masterClrMapping/>
  </p:clrMapOvr>
</p:sld>
</file>

<file path=ppt/theme/theme1.xml><?xml version="1.0" encoding="utf-8"?>
<a:theme xmlns:a="http://schemas.openxmlformats.org/drawingml/2006/main" name="Custom Design">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1894</Words>
  <Application>Microsoft Office PowerPoint</Application>
  <PresentationFormat>Widescreen</PresentationFormat>
  <Paragraphs>349</Paragraphs>
  <Slides>30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Segoe UI</vt:lpstr>
      <vt:lpstr>Arial</vt:lpstr>
      <vt:lpstr>Lato</vt:lpstr>
      <vt:lpstr>Calibri</vt:lpstr>
      <vt:lpstr>Custom Design</vt:lpstr>
      <vt:lpstr>PowerPoint Presentation</vt:lpstr>
      <vt:lpstr>National Upper GI Cancer Research Recruitment</vt:lpstr>
      <vt:lpstr>PowerPoint Presentation</vt:lpstr>
      <vt:lpstr>Open studies</vt:lpstr>
      <vt:lpstr>Topics for discussion</vt:lpstr>
      <vt:lpstr>PowerPoint Presentation</vt:lpstr>
      <vt:lpstr>Studies in set-up in SWAG region</vt:lpstr>
      <vt:lpstr>PowerPoint Presentation</vt:lpstr>
      <vt:lpstr>  ABC-10 (SAFIR ABC-10 Precision Medicine) Molecular targeted maintenance therapy versus standard of care in advanced biliary cancer: an international, randomised, controlled, open- label, platform phase 3 trial  </vt:lpstr>
      <vt:lpstr>PowerPoint Presentation</vt:lpstr>
      <vt:lpstr>Dual blockade of TIGIT and PD-1 has synergistic effects on intra-tumoral CD8+ T cells. </vt:lpstr>
      <vt:lpstr>PowerPoint Presentation</vt:lpstr>
      <vt:lpstr>Phase 3 Randomized Clinical ClarIDHy Trial</vt:lpstr>
      <vt:lpstr>Phase 3 Randomized Clinical ClarIDHy Trial</vt:lpstr>
      <vt:lpstr>PowerPoint Presentation</vt:lpstr>
      <vt:lpstr>PowerPoint Presentation</vt:lpstr>
      <vt:lpstr>Cancer PES survey results 2022 - Q58 research</vt:lpstr>
      <vt:lpstr>Cancer PES survey results 2022 - Q58 research</vt:lpstr>
      <vt:lpstr>PowerPoint Presentation</vt:lpstr>
      <vt:lpstr>Resources and materials</vt:lpstr>
      <vt:lpstr>PowerPoint Presentation</vt:lpstr>
      <vt:lpstr>What was positive about your research experience?</vt:lpstr>
      <vt:lpstr>What would have made your research experience better?</vt:lpstr>
      <vt:lpstr>Next steps</vt:lpstr>
      <vt:lpstr>Associate PI Scheme</vt:lpstr>
      <vt:lpstr>Principal Investigator Pipeline Programme (PIPP)</vt:lpstr>
      <vt:lpstr>Clinical Research Network Transition to Research Delivery Network</vt:lpstr>
      <vt:lpstr>PowerPoint Presentation</vt:lpstr>
      <vt:lpstr>PowerPoint Presentation</vt:lpstr>
      <vt:lpstr>DETERMINE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Dunderdale, Helen</dc:creator>
  <cp:lastModifiedBy>Helen Dunderdale</cp:lastModifiedBy>
  <cp:revision>7</cp:revision>
  <dcterms:modified xsi:type="dcterms:W3CDTF">2024-03-01T11:32:45Z</dcterms:modified>
</cp:coreProperties>
</file>