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2" r:id="rId5"/>
    <p:sldId id="258" r:id="rId6"/>
    <p:sldId id="276" r:id="rId7"/>
    <p:sldId id="275" r:id="rId8"/>
    <p:sldId id="270" r:id="rId9"/>
    <p:sldId id="271" r:id="rId10"/>
    <p:sldId id="277" r:id="rId11"/>
    <p:sldId id="259" r:id="rId12"/>
    <p:sldId id="274" r:id="rId13"/>
    <p:sldId id="273" r:id="rId14"/>
    <p:sldId id="272" r:id="rId15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76343" autoAdjust="0"/>
  </p:normalViewPr>
  <p:slideViewPr>
    <p:cSldViewPr>
      <p:cViewPr varScale="1">
        <p:scale>
          <a:sx n="86" d="100"/>
          <a:sy n="86" d="100"/>
        </p:scale>
        <p:origin x="115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88280A-F99D-4FFE-96C8-07B7F79C9120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0594815-2163-4C88-B6CC-D46F0FF1A9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4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C1ED382-8092-4DD9-97CF-3DBC5A89F3FA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27B5D1C-32F5-4CDC-99CD-42D5C0A347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9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50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1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6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21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16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95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63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975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63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4" name="Group 7"/>
          <p:cNvGrpSpPr>
            <a:grpSpLocks/>
          </p:cNvGrpSpPr>
          <p:nvPr userDrawn="1"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10" y="178519"/>
            <a:ext cx="1389781" cy="586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/>
          <a:lstStyle>
            <a:lvl1pPr>
              <a:buFont typeface="Wingdings" pitchFamily="2" charset="2"/>
              <a:buChar char="§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3110" y="178519"/>
            <a:ext cx="1389781" cy="586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9A23-D01E-4F90-96B8-DB9D81ABFC09}" type="datetimeFigureOut">
              <a:rPr lang="en-GB" smtClean="0"/>
              <a:pPr/>
              <a:t>01/03/2024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68" y="1676400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GB" sz="4800" b="1" dirty="0"/>
              <a:t>Stereotactic ablative radiotherapy (SABR) for liver lesions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429000"/>
            <a:ext cx="7416824" cy="1752600"/>
          </a:xfrm>
        </p:spPr>
        <p:txBody>
          <a:bodyPr>
            <a:normAutofit/>
          </a:bodyPr>
          <a:lstStyle/>
          <a:p>
            <a:r>
              <a:rPr lang="en-US" altLang="en-US" dirty="0"/>
              <a:t>Boris Wagner/Stephen Falk</a:t>
            </a:r>
          </a:p>
          <a:p>
            <a:r>
              <a:rPr lang="en-US" altLang="en-US" dirty="0"/>
              <a:t>HPB Clinical Audit &amp; Governance</a:t>
            </a:r>
          </a:p>
          <a:p>
            <a:r>
              <a:rPr lang="en-US" altLang="en-US" dirty="0"/>
              <a:t>1</a:t>
            </a:r>
            <a:r>
              <a:rPr lang="en-US" altLang="en-US" baseline="30000" dirty="0"/>
              <a:t>st</a:t>
            </a:r>
            <a:r>
              <a:rPr lang="en-US" altLang="en-US" dirty="0"/>
              <a:t> March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9436-3070-0C93-087A-A2E5C65B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Discussion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860E1-D395-3221-53A2-856B92527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 we present the results of a single-centre experience of the introduction of SABR for HCC. These data suggest SABR is safe in this setting, without severe toxicities (Grade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itchFamily="2" charset="2"/>
              </a:rPr>
              <a:t>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3) reported and just one in three patients experiencing mild toxicities. SABR is a suitable treatment option in patients who had previously received liver-directed therapies, as was the case in half of the patients in this cohort . We show SABR remained effective, with three-quarters of patients still alive at 12 months post-treatment and seven out of 10 patients free from disease at this stage. Despite this, one in three patients developed disease progression.</a:t>
            </a:r>
            <a:endParaRPr lang="en-L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18326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998984"/>
          </a:xfrm>
        </p:spPr>
        <p:txBody>
          <a:bodyPr>
            <a:normAutofit/>
          </a:bodyPr>
          <a:lstStyle/>
          <a:p>
            <a:r>
              <a:rPr lang="en-GB" altLang="en-US" b="1" dirty="0"/>
              <a:t>Conclusions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97152"/>
          </a:xfrm>
        </p:spPr>
        <p:txBody>
          <a:bodyPr>
            <a:noAutofit/>
          </a:bodyPr>
          <a:lstStyle/>
          <a:p>
            <a:pPr marL="171450" indent="-171450" algn="just" eaLnBrk="1" hangingPunct="1">
              <a:buFont typeface="Wingdings" pitchFamily="2" charset="2"/>
              <a:buChar char="§"/>
            </a:pPr>
            <a:r>
              <a:rPr lang="en-US" sz="2400" b="1" i="1" dirty="0">
                <a:latin typeface="Calibri" pitchFamily="34" charset="0"/>
              </a:rPr>
              <a:t>SABR</a:t>
            </a:r>
            <a:r>
              <a:rPr lang="en-US" sz="2400" dirty="0">
                <a:latin typeface="Calibri" pitchFamily="34" charset="0"/>
              </a:rPr>
              <a:t> is an </a:t>
            </a:r>
            <a:r>
              <a:rPr lang="en-US" sz="2400" b="1" dirty="0">
                <a:latin typeface="Calibri" pitchFamily="34" charset="0"/>
              </a:rPr>
              <a:t>effective</a:t>
            </a:r>
            <a:r>
              <a:rPr lang="en-US" sz="2400" dirty="0">
                <a:latin typeface="Calibri" pitchFamily="34" charset="0"/>
              </a:rPr>
              <a:t> treatment option for non-surgical candidates or as additional palliative treatment for patients with HCC</a:t>
            </a:r>
          </a:p>
          <a:p>
            <a:pPr marL="171450" indent="-171450" algn="just" eaLnBrk="1" hangingPunct="1">
              <a:buFont typeface="Wingdings" pitchFamily="2" charset="2"/>
              <a:buChar char="§"/>
            </a:pPr>
            <a:r>
              <a:rPr lang="en-US" sz="2400" b="1" i="1" dirty="0">
                <a:latin typeface="Calibri" pitchFamily="34" charset="0"/>
              </a:rPr>
              <a:t>SABR</a:t>
            </a:r>
            <a:r>
              <a:rPr lang="en-US" sz="2400" dirty="0">
                <a:latin typeface="Calibri" pitchFamily="34" charset="0"/>
              </a:rPr>
              <a:t> can be delivered over a short period of time with </a:t>
            </a:r>
            <a:r>
              <a:rPr lang="en-US" sz="2400" b="1" dirty="0">
                <a:latin typeface="Calibri" pitchFamily="34" charset="0"/>
              </a:rPr>
              <a:t>low levels of toxicity </a:t>
            </a:r>
            <a:r>
              <a:rPr lang="en-US" sz="2400" dirty="0">
                <a:latin typeface="Calibri" pitchFamily="34" charset="0"/>
              </a:rPr>
              <a:t>even after previous liver-directed therapies and despite significant comorbidity </a:t>
            </a:r>
          </a:p>
          <a:p>
            <a:pPr marL="171450" indent="-171450" algn="just" eaLnBrk="1" hangingPunct="1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marL="171450" indent="-171450" algn="just" eaLnBrk="1" hangingPunct="1">
              <a:buFont typeface="Wingdings" pitchFamily="2" charset="2"/>
              <a:buChar char="§"/>
            </a:pPr>
            <a:r>
              <a:rPr lang="en-US" sz="2400" dirty="0">
                <a:latin typeface="Calibri" pitchFamily="34" charset="0"/>
              </a:rPr>
              <a:t>Subsequent liver-directed therapies remain </a:t>
            </a:r>
            <a:r>
              <a:rPr lang="en-US" sz="2400" b="1" dirty="0">
                <a:latin typeface="Calibri" pitchFamily="34" charset="0"/>
              </a:rPr>
              <a:t>feasible </a:t>
            </a:r>
            <a:r>
              <a:rPr lang="en-US" sz="2400" dirty="0">
                <a:latin typeface="Calibri" pitchFamily="34" charset="0"/>
              </a:rPr>
              <a:t>after SABR </a:t>
            </a:r>
          </a:p>
          <a:p>
            <a:pPr marL="171450" indent="-171450" algn="just" eaLnBrk="1" hangingPunct="1">
              <a:buFont typeface="Wingdings" pitchFamily="2" charset="2"/>
              <a:buChar char="§"/>
            </a:pPr>
            <a:endParaRPr lang="en-US" sz="2400" dirty="0">
              <a:latin typeface="Calibri" pitchFamily="34" charset="0"/>
            </a:endParaRPr>
          </a:p>
          <a:p>
            <a:pPr marL="502612" lvl="1" indent="-102562" algn="just">
              <a:buFont typeface="Wingdings" pitchFamily="2" charset="2"/>
              <a:buChar char="Ø"/>
            </a:pPr>
            <a:r>
              <a:rPr lang="en-US" sz="2000" dirty="0">
                <a:latin typeface="Calibri" pitchFamily="34" charset="0"/>
              </a:rPr>
              <a:t>Further research is warranted to examine the clinical benefits of combination treatment with SABR and other treatment</a:t>
            </a:r>
          </a:p>
          <a:p>
            <a:pPr marL="0" indent="0"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4D390-9BCD-FF97-D05A-0F2E211E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b="1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8E31-DC1C-80F8-540A-04BCEE320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U" dirty="0"/>
              <a:t>68 patients received SABR for colorectal liver metastases over the same time period</a:t>
            </a:r>
          </a:p>
          <a:p>
            <a:pPr>
              <a:buFont typeface="Wingdings" pitchFamily="2" charset="2"/>
              <a:buChar char="Ø"/>
            </a:pPr>
            <a:r>
              <a:rPr lang="en-LU" dirty="0"/>
              <a:t>Radiological data yet to be analysed</a:t>
            </a:r>
          </a:p>
        </p:txBody>
      </p:sp>
    </p:spTree>
    <p:extLst>
      <p:ext uri="{BB962C8B-B14F-4D97-AF65-F5344CB8AC3E}">
        <p14:creationId xmlns:p14="http://schemas.microsoft.com/office/powerpoint/2010/main" val="1314894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E3120-FA2A-B9A2-0609-7ACF08CAC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b="1" dirty="0"/>
              <a:t>MDT Publication?</a:t>
            </a:r>
          </a:p>
        </p:txBody>
      </p:sp>
      <p:pic>
        <p:nvPicPr>
          <p:cNvPr id="4" name="Content Placeholder 3" descr="A screenshot of a document&#10;&#10;Description automatically generated">
            <a:extLst>
              <a:ext uri="{FF2B5EF4-FFF2-40B4-BE49-F238E27FC236}">
                <a16:creationId xmlns:a16="http://schemas.microsoft.com/office/drawing/2014/main" id="{2969DA6F-08DA-090A-1AAC-2F3DED7856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22"/>
          <a:stretch/>
        </p:blipFill>
        <p:spPr>
          <a:xfrm>
            <a:off x="1208312" y="1562522"/>
            <a:ext cx="7488832" cy="499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10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A82C-9224-D9A8-B6A3-BA493C1D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U" b="1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30E91-B8A4-3DEB-93CD-3E71F834A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LU" dirty="0"/>
              <a:t>Thank you for listening!</a:t>
            </a:r>
          </a:p>
          <a:p>
            <a:r>
              <a:rPr lang="en-LU" dirty="0"/>
              <a:t>Special thanks to Prof Callaway for taking the time to go through all the imaging and Dr James Orr for his helpful input!</a:t>
            </a:r>
          </a:p>
          <a:p>
            <a:endParaRPr lang="en-LU" dirty="0"/>
          </a:p>
          <a:p>
            <a:pPr marL="0" indent="0">
              <a:buNone/>
            </a:pP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84423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496944" cy="4925144"/>
          </a:xfrm>
        </p:spPr>
        <p:txBody>
          <a:bodyPr>
            <a:noAutofit/>
          </a:bodyPr>
          <a:lstStyle/>
          <a:p>
            <a:pPr algn="just"/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HCC is the most common type of primary liver cancer and the fourth most common cause of cancer-related death worldwide (1). </a:t>
            </a:r>
          </a:p>
          <a:p>
            <a:pPr algn="just"/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Patients with HCC frequently present with advanced disease on a background of hepatic decompensation, limiting treatment options. </a:t>
            </a:r>
          </a:p>
          <a:p>
            <a:pPr algn="just"/>
            <a:r>
              <a:rPr lang="en-GB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Technological advances in the delivery of SABR and an increasing body of literature establishing high rates of local control with low rates of toxicity have led to SABR becoming a key treatment modality in the management of both early and more advanced HCC (12-16).</a:t>
            </a:r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Background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710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 of this study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to evaluate the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outcomes of HCC patients treated with SABR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tertiary referral hepatobiliary (HPB) centre in the UK. </a:t>
            </a:r>
          </a:p>
          <a:p>
            <a:pPr marL="941388" indent="398463" algn="just" eaLnBrk="1" hangingPunct="1"/>
            <a:r>
              <a:rPr lang="en-GB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outcome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were:</a:t>
            </a:r>
          </a:p>
          <a:p>
            <a:pPr marL="941388" indent="398463" algn="just" eaLnBrk="1" hangingPunct="1"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overall survival (OS)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941388" indent="398463" algn="just" eaLnBrk="1" hangingPunct="1"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 (</a:t>
            </a: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41388" indent="0" algn="just" eaLnBrk="1" hangingPunct="1">
              <a:buNone/>
            </a:pP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69975" indent="312738" algn="just" eaLnBrk="1" hangingPunct="1"/>
            <a:r>
              <a:rPr lang="en-GB" sz="24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 outcomes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were:</a:t>
            </a:r>
          </a:p>
          <a:p>
            <a:pPr marL="1069975" indent="312738" algn="just" eaLnBrk="1" hangingPunct="1"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local control (LC), </a:t>
            </a:r>
          </a:p>
          <a:p>
            <a:pPr marL="1069975" indent="312738" algn="just" eaLnBrk="1" hangingPunct="1"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progression-free survival (PFS)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marL="1069975" indent="312738" algn="just" eaLnBrk="1" hangingPunct="1">
              <a:buFont typeface="Courier New" panose="02070309020205020404" pitchFamily="49" charset="0"/>
              <a:buChar char="o"/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feasibility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SABR as a treatment for HCC</a:t>
            </a:r>
            <a:endParaRPr lang="en-LU" sz="24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Audit Aim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6894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85800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/>
              <a:t>Methodology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496944" cy="492514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400" dirty="0">
                <a:latin typeface="Calibri" pitchFamily="34" charset="0"/>
              </a:rPr>
              <a:t>All patients who received SABR for HCC liver lesions between </a:t>
            </a:r>
            <a:r>
              <a:rPr lang="en-US" sz="2400" b="1" dirty="0">
                <a:latin typeface="Calibri" pitchFamily="34" charset="0"/>
              </a:rPr>
              <a:t>July 2020 and August 2022 </a:t>
            </a:r>
            <a:r>
              <a:rPr lang="en-US" sz="2400" dirty="0">
                <a:latin typeface="Calibri" pitchFamily="34" charset="0"/>
              </a:rPr>
              <a:t>were </a:t>
            </a:r>
            <a:r>
              <a:rPr lang="en-US" sz="2400" b="1" dirty="0">
                <a:latin typeface="Calibri" pitchFamily="34" charset="0"/>
              </a:rPr>
              <a:t>retrospectively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analysed</a:t>
            </a:r>
            <a:r>
              <a:rPr lang="en-US" sz="2400" dirty="0">
                <a:latin typeface="Calibri" pitchFamily="34" charset="0"/>
              </a:rPr>
              <a:t>. Eligibility for SABR was determined via the weekly </a:t>
            </a:r>
            <a:r>
              <a:rPr lang="en-US" sz="2400" i="1" dirty="0">
                <a:latin typeface="Calibri" pitchFamily="34" charset="0"/>
              </a:rPr>
              <a:t>HPB cancer MDT</a:t>
            </a:r>
            <a:r>
              <a:rPr lang="en-US" sz="2400" dirty="0">
                <a:latin typeface="Calibri" pitchFamily="34" charset="0"/>
              </a:rPr>
              <a:t>. Patient, treatment and follow-up details were obtained from online patient records and imaging. </a:t>
            </a:r>
          </a:p>
          <a:p>
            <a:pPr algn="just" eaLnBrk="1" hangingPunct="1"/>
            <a:endParaRPr lang="en-US" sz="2400" dirty="0">
              <a:latin typeface="Calibri" pitchFamily="34" charset="0"/>
            </a:endParaRPr>
          </a:p>
          <a:p>
            <a:pPr algn="just" eaLnBrk="1" hangingPunct="1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Patients were aimed to be followed up at three months, six months and then at six-monthly intervals until two years with liver function tests, AFP estimation and CT/MRI imaging as appropriate. Reported toxicities were obtained either from clinic follow-up documentation, hospital admission or General Practitioner (GP) records where available.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2514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n-US" sz="2400" dirty="0">
              <a:latin typeface="Calibri" pitchFamily="34" charset="0"/>
            </a:endParaRPr>
          </a:p>
          <a:p>
            <a:pPr algn="just" eaLnBrk="1" hangingPunct="1"/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</p:txBody>
      </p:sp>
      <p:pic>
        <p:nvPicPr>
          <p:cNvPr id="2" name="Picture 1" descr="A table of medical information&#10;&#10;Description automatically generated with medium confidence">
            <a:extLst>
              <a:ext uri="{FF2B5EF4-FFF2-40B4-BE49-F238E27FC236}">
                <a16:creationId xmlns:a16="http://schemas.microsoft.com/office/drawing/2014/main" id="{0F2DEE0E-892E-9A58-3A81-CC353640E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9587"/>
            <a:ext cx="6048672" cy="597882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25144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endParaRPr lang="en-US" sz="2400" dirty="0">
              <a:latin typeface="Calibri" pitchFamily="34" charset="0"/>
            </a:endParaRPr>
          </a:p>
          <a:p>
            <a:pPr algn="just" eaLnBrk="1" hangingPunct="1"/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</p:txBody>
      </p:sp>
      <p:pic>
        <p:nvPicPr>
          <p:cNvPr id="2" name="Picture 1" descr="A table of medical information&#10;&#10;Description automatically generated with medium confidence">
            <a:extLst>
              <a:ext uri="{FF2B5EF4-FFF2-40B4-BE49-F238E27FC236}">
                <a16:creationId xmlns:a16="http://schemas.microsoft.com/office/drawing/2014/main" id="{0F2DEE0E-892E-9A58-3A81-CC353640E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39587"/>
            <a:ext cx="6048672" cy="597882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6A6FDCE-B675-F823-7B2D-1DFD196E2AFC}"/>
              </a:ext>
            </a:extLst>
          </p:cNvPr>
          <p:cNvSpPr/>
          <p:nvPr/>
        </p:nvSpPr>
        <p:spPr>
          <a:xfrm>
            <a:off x="0" y="3557174"/>
            <a:ext cx="8064896" cy="201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72804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85800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/>
              <a:t>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2514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total of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32 patients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received SABR over the study period. </a:t>
            </a:r>
            <a:r>
              <a:rPr lang="en-GB" sz="24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age was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73 years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(range 47 to 85).</a:t>
            </a:r>
          </a:p>
          <a:p>
            <a:pPr algn="just" eaLnBrk="1" hangingPunct="1"/>
            <a:endParaRPr lang="en-GB" sz="2400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sz="2400" b="1" i="1" dirty="0">
                <a:solidFill>
                  <a:schemeClr val="accent3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Clinical details</a:t>
            </a:r>
          </a:p>
          <a:p>
            <a:pPr algn="just" eaLnBrk="1" hangingPunct="1"/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Overall,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47% (15/32)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of patients had undergone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previous liver-directed therapies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for HCC (liver resection, TACE or RFA/MWA). Patients underwent SABR because; they were deemed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medically unfit for surgery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(22/32), treatment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alternatives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were deemed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technically impossible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(9/32) or due to </a:t>
            </a:r>
            <a:r>
              <a:rPr lang="en-GB" sz="24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patient choice </a:t>
            </a:r>
            <a:r>
              <a:rPr lang="en-GB" sz="24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(1/32).</a:t>
            </a:r>
          </a:p>
          <a:p>
            <a:pPr algn="just" eaLnBrk="1" hangingPunct="1"/>
            <a:endParaRPr lang="en-LU" sz="2400" b="1" i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sz="2400" dirty="0">
                <a:latin typeface="Calibri" pitchFamily="34" charset="0"/>
              </a:rPr>
              <a:t>). </a:t>
            </a:r>
          </a:p>
          <a:p>
            <a:pPr algn="just" eaLnBrk="1" hangingPunct="1"/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6371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85800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/>
              <a:t>Radiological Outcomes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25144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400" dirty="0">
                <a:latin typeface="Calibri" pitchFamily="34" charset="0"/>
              </a:rPr>
              <a:t>Median </a:t>
            </a:r>
            <a:r>
              <a:rPr lang="en-US" sz="2400" b="1" dirty="0">
                <a:latin typeface="Calibri" pitchFamily="34" charset="0"/>
              </a:rPr>
              <a:t>follow-up</a:t>
            </a:r>
            <a:r>
              <a:rPr lang="en-US" sz="2400" dirty="0">
                <a:latin typeface="Calibri" pitchFamily="34" charset="0"/>
              </a:rPr>
              <a:t> was </a:t>
            </a:r>
            <a:r>
              <a:rPr lang="en-US" sz="2400" b="1" dirty="0">
                <a:latin typeface="Calibri" pitchFamily="34" charset="0"/>
              </a:rPr>
              <a:t>12 months </a:t>
            </a:r>
            <a:r>
              <a:rPr lang="en-US" sz="2400" dirty="0">
                <a:latin typeface="Calibri" pitchFamily="34" charset="0"/>
              </a:rPr>
              <a:t>(range 4 to 30). 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Rate of </a:t>
            </a:r>
            <a:r>
              <a:rPr lang="en-US" sz="2400" b="1" dirty="0">
                <a:latin typeface="Calibri" pitchFamily="34" charset="0"/>
              </a:rPr>
              <a:t>OS </a:t>
            </a:r>
            <a:r>
              <a:rPr lang="en-US" sz="2400" dirty="0">
                <a:latin typeface="Calibri" pitchFamily="34" charset="0"/>
              </a:rPr>
              <a:t>was</a:t>
            </a:r>
            <a:r>
              <a:rPr lang="en-US" sz="2400" b="1" dirty="0">
                <a:latin typeface="Calibri" pitchFamily="34" charset="0"/>
              </a:rPr>
              <a:t> 78% </a:t>
            </a:r>
            <a:r>
              <a:rPr lang="en-US" sz="2400" dirty="0">
                <a:latin typeface="Calibri" pitchFamily="34" charset="0"/>
              </a:rPr>
              <a:t>(25/32) at </a:t>
            </a:r>
            <a:r>
              <a:rPr lang="en-US" sz="2400" b="1" dirty="0">
                <a:latin typeface="Calibri" pitchFamily="34" charset="0"/>
              </a:rPr>
              <a:t>12 months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Overall, </a:t>
            </a:r>
            <a:r>
              <a:rPr lang="en-US" sz="2400" b="1" dirty="0">
                <a:latin typeface="Calibri" pitchFamily="34" charset="0"/>
              </a:rPr>
              <a:t>72% </a:t>
            </a:r>
            <a:r>
              <a:rPr lang="en-US" sz="2400" dirty="0">
                <a:latin typeface="Calibri" pitchFamily="34" charset="0"/>
              </a:rPr>
              <a:t>(n=23/32) </a:t>
            </a:r>
            <a:r>
              <a:rPr lang="en-US" sz="2400" b="1" dirty="0">
                <a:latin typeface="Calibri" pitchFamily="34" charset="0"/>
              </a:rPr>
              <a:t>achieved LC</a:t>
            </a:r>
            <a:r>
              <a:rPr lang="en-US" sz="2400" dirty="0">
                <a:latin typeface="Calibri" pitchFamily="34" charset="0"/>
              </a:rPr>
              <a:t>, while progression occurred in </a:t>
            </a:r>
            <a:r>
              <a:rPr lang="en-US" sz="2400" b="1" dirty="0">
                <a:latin typeface="Calibri" pitchFamily="34" charset="0"/>
              </a:rPr>
              <a:t>31%</a:t>
            </a:r>
            <a:r>
              <a:rPr lang="en-US" sz="2400" dirty="0">
                <a:latin typeface="Calibri" pitchFamily="34" charset="0"/>
              </a:rPr>
              <a:t> (n=10/32). 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Median </a:t>
            </a:r>
            <a:r>
              <a:rPr lang="en-US" sz="2400" b="1" dirty="0">
                <a:latin typeface="Calibri" pitchFamily="34" charset="0"/>
              </a:rPr>
              <a:t>time to progression </a:t>
            </a:r>
            <a:r>
              <a:rPr lang="en-US" sz="2400" dirty="0">
                <a:latin typeface="Calibri" pitchFamily="34" charset="0"/>
              </a:rPr>
              <a:t>was </a:t>
            </a:r>
            <a:r>
              <a:rPr lang="en-US" sz="2400" b="1" dirty="0">
                <a:latin typeface="Calibri" pitchFamily="34" charset="0"/>
              </a:rPr>
              <a:t>6 months </a:t>
            </a:r>
            <a:r>
              <a:rPr lang="en-US" sz="2400" dirty="0">
                <a:latin typeface="Calibri" pitchFamily="34" charset="0"/>
              </a:rPr>
              <a:t>(range 3 to 31). </a:t>
            </a:r>
          </a:p>
          <a:p>
            <a:pPr algn="just" eaLnBrk="1" hangingPunct="1"/>
            <a:endParaRPr lang="en-US" sz="2400" dirty="0">
              <a:latin typeface="Calibri" pitchFamily="34" charset="0"/>
            </a:endParaRP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A total of </a:t>
            </a:r>
            <a:r>
              <a:rPr lang="en-US" sz="2400" b="1" dirty="0">
                <a:latin typeface="Calibri" pitchFamily="34" charset="0"/>
              </a:rPr>
              <a:t>60%</a:t>
            </a:r>
            <a:r>
              <a:rPr lang="en-US" sz="2400" dirty="0">
                <a:latin typeface="Calibri" pitchFamily="34" charset="0"/>
              </a:rPr>
              <a:t> of patients with disease progression </a:t>
            </a:r>
            <a:r>
              <a:rPr lang="en-US" sz="2400" b="1" dirty="0">
                <a:latin typeface="Calibri" pitchFamily="34" charset="0"/>
              </a:rPr>
              <a:t>received further</a:t>
            </a:r>
            <a:r>
              <a:rPr lang="en-US" sz="2400" dirty="0">
                <a:latin typeface="Calibri" pitchFamily="34" charset="0"/>
              </a:rPr>
              <a:t> liver-directed </a:t>
            </a:r>
            <a:r>
              <a:rPr lang="en-US" sz="2400" b="1" dirty="0">
                <a:latin typeface="Calibri" pitchFamily="34" charset="0"/>
              </a:rPr>
              <a:t>therapies; </a:t>
            </a:r>
            <a:r>
              <a:rPr lang="en-US" sz="2400" dirty="0">
                <a:latin typeface="Calibri" pitchFamily="34" charset="0"/>
              </a:rPr>
              <a:t>TACE (3/10), transplant (1/10), MWA (1/10) or systemic therapy (1/10). </a:t>
            </a:r>
          </a:p>
          <a:p>
            <a:pPr marL="755650" indent="-257175" algn="just" eaLnBrk="1" hangingPunct="1"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Of the patients who received previous liver-directed therapies </a:t>
            </a:r>
            <a:r>
              <a:rPr lang="en-US" sz="2400" i="1" dirty="0">
                <a:latin typeface="Calibri" pitchFamily="34" charset="0"/>
              </a:rPr>
              <a:t>prior</a:t>
            </a:r>
            <a:r>
              <a:rPr lang="en-US" sz="2400" dirty="0">
                <a:latin typeface="Calibri" pitchFamily="34" charset="0"/>
              </a:rPr>
              <a:t> to treatment with SABR (n=15/32), </a:t>
            </a:r>
            <a:r>
              <a:rPr lang="en-US" sz="2400" b="1" dirty="0">
                <a:latin typeface="Calibri" pitchFamily="34" charset="0"/>
              </a:rPr>
              <a:t>LC </a:t>
            </a:r>
            <a:r>
              <a:rPr lang="en-US" sz="2400" dirty="0">
                <a:latin typeface="Calibri" pitchFamily="34" charset="0"/>
              </a:rPr>
              <a:t>was achieved in </a:t>
            </a:r>
            <a:r>
              <a:rPr lang="en-US" sz="2400" b="1" dirty="0">
                <a:latin typeface="Calibri" pitchFamily="34" charset="0"/>
              </a:rPr>
              <a:t>80% </a:t>
            </a:r>
            <a:r>
              <a:rPr lang="en-US" sz="2400" dirty="0">
                <a:latin typeface="Calibri" pitchFamily="34" charset="0"/>
              </a:rPr>
              <a:t>(n=12/15).</a:t>
            </a:r>
          </a:p>
          <a:p>
            <a:pPr eaLnBrk="1" hangingPunct="1"/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8222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85800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229600" cy="4925144"/>
          </a:xfrm>
        </p:spPr>
        <p:txBody>
          <a:bodyPr>
            <a:noAutofit/>
          </a:bodyPr>
          <a:lstStyle/>
          <a:p>
            <a:pPr marL="0" indent="0" algn="just" eaLnBrk="1" hangingPunct="1">
              <a:buNone/>
            </a:pPr>
            <a:r>
              <a:rPr lang="en-US" sz="2400" dirty="0">
                <a:latin typeface="Calibri" pitchFamily="34" charset="0"/>
              </a:rPr>
              <a:t>Overall, 10 patients reported Grade 1 or 2 toxicities (10/32, </a:t>
            </a:r>
            <a:r>
              <a:rPr lang="en-US" sz="2400" b="1" dirty="0">
                <a:latin typeface="Calibri" pitchFamily="34" charset="0"/>
              </a:rPr>
              <a:t>31%</a:t>
            </a:r>
            <a:r>
              <a:rPr lang="en-US" sz="2400" dirty="0">
                <a:latin typeface="Calibri" pitchFamily="34" charset="0"/>
              </a:rPr>
              <a:t>); 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(6) gastrointestinal symptoms (nausea, </a:t>
            </a:r>
            <a:r>
              <a:rPr lang="en-US" sz="2400" dirty="0" err="1">
                <a:latin typeface="Calibri" pitchFamily="34" charset="0"/>
              </a:rPr>
              <a:t>diarrhoea</a:t>
            </a:r>
            <a:r>
              <a:rPr lang="en-US" sz="2400" dirty="0">
                <a:latin typeface="Calibri" pitchFamily="34" charset="0"/>
              </a:rPr>
              <a:t>), 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(5) fatigue and 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(3) </a:t>
            </a:r>
            <a:r>
              <a:rPr lang="en-US" sz="2400" dirty="0" err="1">
                <a:latin typeface="Calibri" pitchFamily="34" charset="0"/>
              </a:rPr>
              <a:t>localised</a:t>
            </a:r>
            <a:r>
              <a:rPr lang="en-US" sz="2400" dirty="0">
                <a:latin typeface="Calibri" pitchFamily="34" charset="0"/>
              </a:rPr>
              <a:t> rib discomfort. </a:t>
            </a:r>
          </a:p>
          <a:p>
            <a:pPr algn="just" eaLnBrk="1" hangingPunct="1"/>
            <a:endParaRPr lang="en-US" sz="2400" b="1" dirty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400" b="1" dirty="0">
                <a:latin typeface="Calibri" pitchFamily="34" charset="0"/>
              </a:rPr>
              <a:t>No patients </a:t>
            </a:r>
            <a:r>
              <a:rPr lang="en-US" sz="2400" dirty="0">
                <a:latin typeface="Calibri" pitchFamily="34" charset="0"/>
              </a:rPr>
              <a:t>in the study cohort </a:t>
            </a:r>
            <a:r>
              <a:rPr lang="en-US" sz="2400" b="1" dirty="0">
                <a:latin typeface="Calibri" pitchFamily="34" charset="0"/>
              </a:rPr>
              <a:t>reported any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Grade</a:t>
            </a:r>
            <a:r>
              <a:rPr lang="en-L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≥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>
                <a:latin typeface="Calibri" pitchFamily="34" charset="0"/>
              </a:rPr>
              <a:t>3 </a:t>
            </a:r>
            <a:r>
              <a:rPr lang="en-US" sz="2400" dirty="0">
                <a:latin typeface="Calibri" pitchFamily="34" charset="0"/>
              </a:rPr>
              <a:t>toxicities</a:t>
            </a:r>
            <a:r>
              <a:rPr lang="en-US" sz="2400" b="1" dirty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endParaRPr lang="en-GB" sz="2200" dirty="0"/>
          </a:p>
          <a:p>
            <a:pPr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4688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4CB2F4E-5A36-4874-AE22-574947C92286}" vid="{F4449DAC-A7F3-4C2F-8442-9BC5E0DB6A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790</Words>
  <Application>Microsoft Office PowerPoint</Application>
  <PresentationFormat>On-screen Show (4:3)</PresentationFormat>
  <Paragraphs>80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Palatino Linotype</vt:lpstr>
      <vt:lpstr>Wingdings</vt:lpstr>
      <vt:lpstr>Office Theme</vt:lpstr>
      <vt:lpstr>Stereotactic ablative radiotherapy (SABR) for liver lesions</vt:lpstr>
      <vt:lpstr>Background</vt:lpstr>
      <vt:lpstr>Audit Aim</vt:lpstr>
      <vt:lpstr>Methodology</vt:lpstr>
      <vt:lpstr>PowerPoint Presentation</vt:lpstr>
      <vt:lpstr>PowerPoint Presentation</vt:lpstr>
      <vt:lpstr>Results</vt:lpstr>
      <vt:lpstr>Radiological Outcomes</vt:lpstr>
      <vt:lpstr>Safety</vt:lpstr>
      <vt:lpstr>Discussion</vt:lpstr>
      <vt:lpstr>Conclusions</vt:lpstr>
      <vt:lpstr>Future</vt:lpstr>
      <vt:lpstr>MDT Publication?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WAGNER Boris</dc:creator>
  <cp:lastModifiedBy>Helen Dunderdale</cp:lastModifiedBy>
  <cp:revision>4</cp:revision>
  <cp:lastPrinted>2013-04-22T09:18:05Z</cp:lastPrinted>
  <dcterms:created xsi:type="dcterms:W3CDTF">2024-02-22T16:58:05Z</dcterms:created>
  <dcterms:modified xsi:type="dcterms:W3CDTF">2024-03-01T11:04:37Z</dcterms:modified>
</cp:coreProperties>
</file>