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1" r:id="rId6"/>
    <p:sldId id="272" r:id="rId7"/>
    <p:sldId id="306" r:id="rId8"/>
    <p:sldId id="259" r:id="rId9"/>
    <p:sldId id="260" r:id="rId10"/>
    <p:sldId id="274" r:id="rId11"/>
    <p:sldId id="275" r:id="rId12"/>
    <p:sldId id="276" r:id="rId13"/>
    <p:sldId id="277" r:id="rId14"/>
    <p:sldId id="278" r:id="rId15"/>
    <p:sldId id="273" r:id="rId16"/>
    <p:sldId id="261" r:id="rId17"/>
    <p:sldId id="262" r:id="rId18"/>
    <p:sldId id="302" r:id="rId19"/>
    <p:sldId id="285" r:id="rId20"/>
    <p:sldId id="290" r:id="rId21"/>
    <p:sldId id="303" r:id="rId22"/>
    <p:sldId id="291" r:id="rId23"/>
    <p:sldId id="279" r:id="rId24"/>
    <p:sldId id="280" r:id="rId25"/>
    <p:sldId id="281" r:id="rId26"/>
    <p:sldId id="282" r:id="rId27"/>
    <p:sldId id="304" r:id="rId28"/>
    <p:sldId id="292" r:id="rId29"/>
    <p:sldId id="283" r:id="rId30"/>
    <p:sldId id="286" r:id="rId31"/>
    <p:sldId id="287" r:id="rId32"/>
    <p:sldId id="288" r:id="rId33"/>
    <p:sldId id="289" r:id="rId34"/>
    <p:sldId id="265" r:id="rId35"/>
    <p:sldId id="293" r:id="rId36"/>
    <p:sldId id="267" r:id="rId37"/>
    <p:sldId id="305" r:id="rId38"/>
    <p:sldId id="307" r:id="rId39"/>
    <p:sldId id="309" r:id="rId40"/>
    <p:sldId id="266" r:id="rId41"/>
    <p:sldId id="310" r:id="rId42"/>
    <p:sldId id="296" r:id="rId43"/>
    <p:sldId id="297" r:id="rId44"/>
    <p:sldId id="298" r:id="rId45"/>
    <p:sldId id="299" r:id="rId46"/>
    <p:sldId id="300" r:id="rId47"/>
    <p:sldId id="301" r:id="rId48"/>
    <p:sldId id="26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ees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612F9-5D9A-4FEB-BB72-BE5187A374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845D35-66A4-4126-A0CC-A8C97AFB0501}">
      <dgm:prSet/>
      <dgm:spPr/>
      <dgm:t>
        <a:bodyPr/>
        <a:lstStyle/>
        <a:p>
          <a:r>
            <a:rPr lang="en-GB"/>
            <a:t>Current controversies</a:t>
          </a:r>
          <a:endParaRPr lang="en-US"/>
        </a:p>
      </dgm:t>
    </dgm:pt>
    <dgm:pt modelId="{9004BBD9-A276-4278-ADBB-6C7593CEEEEF}" type="parTrans" cxnId="{50F5C20C-FCB1-4A5B-884D-C96933F3AF54}">
      <dgm:prSet/>
      <dgm:spPr/>
      <dgm:t>
        <a:bodyPr/>
        <a:lstStyle/>
        <a:p>
          <a:endParaRPr lang="en-US"/>
        </a:p>
      </dgm:t>
    </dgm:pt>
    <dgm:pt modelId="{B566A011-D498-462B-846E-376BCAC0F242}" type="sibTrans" cxnId="{50F5C20C-FCB1-4A5B-884D-C96933F3AF54}">
      <dgm:prSet/>
      <dgm:spPr/>
      <dgm:t>
        <a:bodyPr/>
        <a:lstStyle/>
        <a:p>
          <a:endParaRPr lang="en-US"/>
        </a:p>
      </dgm:t>
    </dgm:pt>
    <dgm:pt modelId="{954F61D1-7D95-413A-8BD5-DF4035999E38}">
      <dgm:prSet/>
      <dgm:spPr/>
      <dgm:t>
        <a:bodyPr/>
        <a:lstStyle/>
        <a:p>
          <a:r>
            <a:rPr lang="en-GB"/>
            <a:t>Cyst types </a:t>
          </a:r>
          <a:endParaRPr lang="en-US"/>
        </a:p>
      </dgm:t>
    </dgm:pt>
    <dgm:pt modelId="{2A9E669A-EE1C-4EC9-AC2F-30CE216B8835}" type="parTrans" cxnId="{9949FE22-9200-4B10-BCEB-33727E26D45C}">
      <dgm:prSet/>
      <dgm:spPr/>
      <dgm:t>
        <a:bodyPr/>
        <a:lstStyle/>
        <a:p>
          <a:endParaRPr lang="en-US"/>
        </a:p>
      </dgm:t>
    </dgm:pt>
    <dgm:pt modelId="{EAAE0A79-291F-46D9-8893-E4065872ED36}" type="sibTrans" cxnId="{9949FE22-9200-4B10-BCEB-33727E26D45C}">
      <dgm:prSet/>
      <dgm:spPr/>
      <dgm:t>
        <a:bodyPr/>
        <a:lstStyle/>
        <a:p>
          <a:endParaRPr lang="en-US"/>
        </a:p>
      </dgm:t>
    </dgm:pt>
    <dgm:pt modelId="{FEC57AA7-5E63-43B4-A0A3-3AA70361DFCD}">
      <dgm:prSet/>
      <dgm:spPr/>
      <dgm:t>
        <a:bodyPr/>
        <a:lstStyle/>
        <a:p>
          <a:r>
            <a:rPr lang="en-GB"/>
            <a:t>Presentations</a:t>
          </a:r>
          <a:endParaRPr lang="en-US"/>
        </a:p>
      </dgm:t>
    </dgm:pt>
    <dgm:pt modelId="{BC0B1F98-5904-40C7-A838-4E339AE3D8CF}" type="parTrans" cxnId="{0B1E8259-BD4A-42A2-80FE-264A50C9E8EB}">
      <dgm:prSet/>
      <dgm:spPr/>
      <dgm:t>
        <a:bodyPr/>
        <a:lstStyle/>
        <a:p>
          <a:endParaRPr lang="en-US"/>
        </a:p>
      </dgm:t>
    </dgm:pt>
    <dgm:pt modelId="{E2AB6113-541E-4444-A868-E41E783D82F0}" type="sibTrans" cxnId="{0B1E8259-BD4A-42A2-80FE-264A50C9E8EB}">
      <dgm:prSet/>
      <dgm:spPr/>
      <dgm:t>
        <a:bodyPr/>
        <a:lstStyle/>
        <a:p>
          <a:endParaRPr lang="en-US"/>
        </a:p>
      </dgm:t>
    </dgm:pt>
    <dgm:pt modelId="{1FE0D86A-EEA9-4514-B14F-0179C061AA0D}">
      <dgm:prSet/>
      <dgm:spPr/>
      <dgm:t>
        <a:bodyPr/>
        <a:lstStyle/>
        <a:p>
          <a:r>
            <a:rPr lang="en-GB"/>
            <a:t>Assessment </a:t>
          </a:r>
          <a:endParaRPr lang="en-US"/>
        </a:p>
      </dgm:t>
    </dgm:pt>
    <dgm:pt modelId="{845E4F0F-E527-43F8-9C03-48011C39431E}" type="parTrans" cxnId="{D7EEFA62-8A8D-4550-84C6-2649C407E878}">
      <dgm:prSet/>
      <dgm:spPr/>
      <dgm:t>
        <a:bodyPr/>
        <a:lstStyle/>
        <a:p>
          <a:endParaRPr lang="en-US"/>
        </a:p>
      </dgm:t>
    </dgm:pt>
    <dgm:pt modelId="{3BFD4B4D-1122-4AD9-B5FF-5F231D019C85}" type="sibTrans" cxnId="{D7EEFA62-8A8D-4550-84C6-2649C407E878}">
      <dgm:prSet/>
      <dgm:spPr/>
      <dgm:t>
        <a:bodyPr/>
        <a:lstStyle/>
        <a:p>
          <a:endParaRPr lang="en-US"/>
        </a:p>
      </dgm:t>
    </dgm:pt>
    <dgm:pt modelId="{5EAEA6EB-ED09-46D8-9BAB-F641BA815ED4}">
      <dgm:prSet/>
      <dgm:spPr/>
      <dgm:t>
        <a:bodyPr/>
        <a:lstStyle/>
        <a:p>
          <a:r>
            <a:rPr lang="en-GB"/>
            <a:t>Management </a:t>
          </a:r>
          <a:endParaRPr lang="en-US"/>
        </a:p>
      </dgm:t>
    </dgm:pt>
    <dgm:pt modelId="{BBDDBA7E-A434-4995-BEAF-57CE8542FCFC}" type="parTrans" cxnId="{49077BAF-D388-4251-8A64-0001F1243AE7}">
      <dgm:prSet/>
      <dgm:spPr/>
      <dgm:t>
        <a:bodyPr/>
        <a:lstStyle/>
        <a:p>
          <a:endParaRPr lang="en-US"/>
        </a:p>
      </dgm:t>
    </dgm:pt>
    <dgm:pt modelId="{E3253E5F-995B-42DE-913A-2469C0F4F8C9}" type="sibTrans" cxnId="{49077BAF-D388-4251-8A64-0001F1243AE7}">
      <dgm:prSet/>
      <dgm:spPr/>
      <dgm:t>
        <a:bodyPr/>
        <a:lstStyle/>
        <a:p>
          <a:endParaRPr lang="en-US"/>
        </a:p>
      </dgm:t>
    </dgm:pt>
    <dgm:pt modelId="{FE25769E-6641-4405-BFB1-91636E4E2009}">
      <dgm:prSet/>
      <dgm:spPr/>
      <dgm:t>
        <a:bodyPr/>
        <a:lstStyle/>
        <a:p>
          <a:r>
            <a:rPr lang="en-GB"/>
            <a:t>Challenges of management</a:t>
          </a:r>
          <a:endParaRPr lang="en-US"/>
        </a:p>
      </dgm:t>
    </dgm:pt>
    <dgm:pt modelId="{B23780F3-362A-4821-ABE1-22C9733F7F9A}" type="parTrans" cxnId="{F6DE2670-52BF-44F6-8501-6E65F20A9513}">
      <dgm:prSet/>
      <dgm:spPr/>
      <dgm:t>
        <a:bodyPr/>
        <a:lstStyle/>
        <a:p>
          <a:endParaRPr lang="en-US"/>
        </a:p>
      </dgm:t>
    </dgm:pt>
    <dgm:pt modelId="{B4DE6382-F459-4742-989D-3A9E31D50028}" type="sibTrans" cxnId="{F6DE2670-52BF-44F6-8501-6E65F20A9513}">
      <dgm:prSet/>
      <dgm:spPr/>
      <dgm:t>
        <a:bodyPr/>
        <a:lstStyle/>
        <a:p>
          <a:endParaRPr lang="en-US"/>
        </a:p>
      </dgm:t>
    </dgm:pt>
    <dgm:pt modelId="{1E206935-47B2-4357-9A2B-8A596334A287}">
      <dgm:prSet/>
      <dgm:spPr/>
      <dgm:t>
        <a:bodyPr/>
        <a:lstStyle/>
        <a:p>
          <a:r>
            <a:rPr lang="en-GB"/>
            <a:t>Summary</a:t>
          </a:r>
          <a:endParaRPr lang="en-US"/>
        </a:p>
      </dgm:t>
    </dgm:pt>
    <dgm:pt modelId="{62027005-1240-4F6F-A01F-00F67157ABA0}" type="parTrans" cxnId="{9D5C4F90-958C-479B-BEE3-3D993F392297}">
      <dgm:prSet/>
      <dgm:spPr/>
      <dgm:t>
        <a:bodyPr/>
        <a:lstStyle/>
        <a:p>
          <a:endParaRPr lang="en-US"/>
        </a:p>
      </dgm:t>
    </dgm:pt>
    <dgm:pt modelId="{22FDAFB1-AA20-434A-B877-C9695C9E8799}" type="sibTrans" cxnId="{9D5C4F90-958C-479B-BEE3-3D993F392297}">
      <dgm:prSet/>
      <dgm:spPr/>
      <dgm:t>
        <a:bodyPr/>
        <a:lstStyle/>
        <a:p>
          <a:endParaRPr lang="en-US"/>
        </a:p>
      </dgm:t>
    </dgm:pt>
    <dgm:pt modelId="{78CFEC9F-D70A-461F-A77D-8DD7FB4609EF}" type="pres">
      <dgm:prSet presAssocID="{4BA612F9-5D9A-4FEB-BB72-BE5187A37451}" presName="linear" presStyleCnt="0">
        <dgm:presLayoutVars>
          <dgm:animLvl val="lvl"/>
          <dgm:resizeHandles val="exact"/>
        </dgm:presLayoutVars>
      </dgm:prSet>
      <dgm:spPr/>
    </dgm:pt>
    <dgm:pt modelId="{2EB67D20-0702-47D2-9F5A-C88503765282}" type="pres">
      <dgm:prSet presAssocID="{69845D35-66A4-4126-A0CC-A8C97AFB050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ABBEABA-5F0B-4363-9847-CEA32889E8F3}" type="pres">
      <dgm:prSet presAssocID="{B566A011-D498-462B-846E-376BCAC0F242}" presName="spacer" presStyleCnt="0"/>
      <dgm:spPr/>
    </dgm:pt>
    <dgm:pt modelId="{A731D6FA-2CA8-4EC6-8C81-EA778225C098}" type="pres">
      <dgm:prSet presAssocID="{954F61D1-7D95-413A-8BD5-DF4035999E3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467A388-5FD5-4AD5-9779-54E77EEF989B}" type="pres">
      <dgm:prSet presAssocID="{EAAE0A79-291F-46D9-8893-E4065872ED36}" presName="spacer" presStyleCnt="0"/>
      <dgm:spPr/>
    </dgm:pt>
    <dgm:pt modelId="{7B3235C5-E777-4AFB-8877-524E645B1A6C}" type="pres">
      <dgm:prSet presAssocID="{FEC57AA7-5E63-43B4-A0A3-3AA70361DFC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86E3255-DF3F-4714-9492-9AD09BCA495D}" type="pres">
      <dgm:prSet presAssocID="{E2AB6113-541E-4444-A868-E41E783D82F0}" presName="spacer" presStyleCnt="0"/>
      <dgm:spPr/>
    </dgm:pt>
    <dgm:pt modelId="{78D381D7-53B3-4C9F-9D6C-C7901E7DB232}" type="pres">
      <dgm:prSet presAssocID="{1FE0D86A-EEA9-4514-B14F-0179C061AA0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4467868-7AB6-46EE-957D-642F787FD04C}" type="pres">
      <dgm:prSet presAssocID="{3BFD4B4D-1122-4AD9-B5FF-5F231D019C85}" presName="spacer" presStyleCnt="0"/>
      <dgm:spPr/>
    </dgm:pt>
    <dgm:pt modelId="{08BE7C31-B541-4C1A-95F6-4214AFAB8486}" type="pres">
      <dgm:prSet presAssocID="{5EAEA6EB-ED09-46D8-9BAB-F641BA815ED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F9CDA9-0DCA-4697-9F0B-2A8496E626CD}" type="pres">
      <dgm:prSet presAssocID="{E3253E5F-995B-42DE-913A-2469C0F4F8C9}" presName="spacer" presStyleCnt="0"/>
      <dgm:spPr/>
    </dgm:pt>
    <dgm:pt modelId="{6E2E24F8-DFCD-4F7C-9836-3B9BF4A02C4C}" type="pres">
      <dgm:prSet presAssocID="{FE25769E-6641-4405-BFB1-91636E4E20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D32BCC6-52B7-4C92-8B39-286960D81F5C}" type="pres">
      <dgm:prSet presAssocID="{B4DE6382-F459-4742-989D-3A9E31D50028}" presName="spacer" presStyleCnt="0"/>
      <dgm:spPr/>
    </dgm:pt>
    <dgm:pt modelId="{501AAEFF-3D1E-4F7B-8FE3-D8525857ECB8}" type="pres">
      <dgm:prSet presAssocID="{1E206935-47B2-4357-9A2B-8A596334A28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05DCE00-6ACD-4E85-B18A-8BC7333DEF00}" type="presOf" srcId="{FEC57AA7-5E63-43B4-A0A3-3AA70361DFCD}" destId="{7B3235C5-E777-4AFB-8877-524E645B1A6C}" srcOrd="0" destOrd="0" presId="urn:microsoft.com/office/officeart/2005/8/layout/vList2"/>
    <dgm:cxn modelId="{50F5C20C-FCB1-4A5B-884D-C96933F3AF54}" srcId="{4BA612F9-5D9A-4FEB-BB72-BE5187A37451}" destId="{69845D35-66A4-4126-A0CC-A8C97AFB0501}" srcOrd="0" destOrd="0" parTransId="{9004BBD9-A276-4278-ADBB-6C7593CEEEEF}" sibTransId="{B566A011-D498-462B-846E-376BCAC0F242}"/>
    <dgm:cxn modelId="{B69EF810-D20C-4B12-9986-496CF88E1DC6}" type="presOf" srcId="{5EAEA6EB-ED09-46D8-9BAB-F641BA815ED4}" destId="{08BE7C31-B541-4C1A-95F6-4214AFAB8486}" srcOrd="0" destOrd="0" presId="urn:microsoft.com/office/officeart/2005/8/layout/vList2"/>
    <dgm:cxn modelId="{B3676F1F-819F-46E2-A728-AAC83CD4EFBC}" type="presOf" srcId="{1E206935-47B2-4357-9A2B-8A596334A287}" destId="{501AAEFF-3D1E-4F7B-8FE3-D8525857ECB8}" srcOrd="0" destOrd="0" presId="urn:microsoft.com/office/officeart/2005/8/layout/vList2"/>
    <dgm:cxn modelId="{9949FE22-9200-4B10-BCEB-33727E26D45C}" srcId="{4BA612F9-5D9A-4FEB-BB72-BE5187A37451}" destId="{954F61D1-7D95-413A-8BD5-DF4035999E38}" srcOrd="1" destOrd="0" parTransId="{2A9E669A-EE1C-4EC9-AC2F-30CE216B8835}" sibTransId="{EAAE0A79-291F-46D9-8893-E4065872ED36}"/>
    <dgm:cxn modelId="{D7EEFA62-8A8D-4550-84C6-2649C407E878}" srcId="{4BA612F9-5D9A-4FEB-BB72-BE5187A37451}" destId="{1FE0D86A-EEA9-4514-B14F-0179C061AA0D}" srcOrd="3" destOrd="0" parTransId="{845E4F0F-E527-43F8-9C03-48011C39431E}" sibTransId="{3BFD4B4D-1122-4AD9-B5FF-5F231D019C85}"/>
    <dgm:cxn modelId="{F6DE2670-52BF-44F6-8501-6E65F20A9513}" srcId="{4BA612F9-5D9A-4FEB-BB72-BE5187A37451}" destId="{FE25769E-6641-4405-BFB1-91636E4E2009}" srcOrd="5" destOrd="0" parTransId="{B23780F3-362A-4821-ABE1-22C9733F7F9A}" sibTransId="{B4DE6382-F459-4742-989D-3A9E31D50028}"/>
    <dgm:cxn modelId="{2AB63A71-F034-4DFB-9A79-3A90CF65128E}" type="presOf" srcId="{69845D35-66A4-4126-A0CC-A8C97AFB0501}" destId="{2EB67D20-0702-47D2-9F5A-C88503765282}" srcOrd="0" destOrd="0" presId="urn:microsoft.com/office/officeart/2005/8/layout/vList2"/>
    <dgm:cxn modelId="{A1A7AC54-613E-46A2-B3ED-C60421764ABB}" type="presOf" srcId="{954F61D1-7D95-413A-8BD5-DF4035999E38}" destId="{A731D6FA-2CA8-4EC6-8C81-EA778225C098}" srcOrd="0" destOrd="0" presId="urn:microsoft.com/office/officeart/2005/8/layout/vList2"/>
    <dgm:cxn modelId="{0B1E8259-BD4A-42A2-80FE-264A50C9E8EB}" srcId="{4BA612F9-5D9A-4FEB-BB72-BE5187A37451}" destId="{FEC57AA7-5E63-43B4-A0A3-3AA70361DFCD}" srcOrd="2" destOrd="0" parTransId="{BC0B1F98-5904-40C7-A838-4E339AE3D8CF}" sibTransId="{E2AB6113-541E-4444-A868-E41E783D82F0}"/>
    <dgm:cxn modelId="{B494D280-4697-498A-8D99-514B09055EA2}" type="presOf" srcId="{4BA612F9-5D9A-4FEB-BB72-BE5187A37451}" destId="{78CFEC9F-D70A-461F-A77D-8DD7FB4609EF}" srcOrd="0" destOrd="0" presId="urn:microsoft.com/office/officeart/2005/8/layout/vList2"/>
    <dgm:cxn modelId="{0BA1D48C-715F-4748-8DE2-64254F48B122}" type="presOf" srcId="{1FE0D86A-EEA9-4514-B14F-0179C061AA0D}" destId="{78D381D7-53B3-4C9F-9D6C-C7901E7DB232}" srcOrd="0" destOrd="0" presId="urn:microsoft.com/office/officeart/2005/8/layout/vList2"/>
    <dgm:cxn modelId="{9D5C4F90-958C-479B-BEE3-3D993F392297}" srcId="{4BA612F9-5D9A-4FEB-BB72-BE5187A37451}" destId="{1E206935-47B2-4357-9A2B-8A596334A287}" srcOrd="6" destOrd="0" parTransId="{62027005-1240-4F6F-A01F-00F67157ABA0}" sibTransId="{22FDAFB1-AA20-434A-B877-C9695C9E8799}"/>
    <dgm:cxn modelId="{AE3E1BA5-C7BF-448A-BD8A-63BD444906AC}" type="presOf" srcId="{FE25769E-6641-4405-BFB1-91636E4E2009}" destId="{6E2E24F8-DFCD-4F7C-9836-3B9BF4A02C4C}" srcOrd="0" destOrd="0" presId="urn:microsoft.com/office/officeart/2005/8/layout/vList2"/>
    <dgm:cxn modelId="{49077BAF-D388-4251-8A64-0001F1243AE7}" srcId="{4BA612F9-5D9A-4FEB-BB72-BE5187A37451}" destId="{5EAEA6EB-ED09-46D8-9BAB-F641BA815ED4}" srcOrd="4" destOrd="0" parTransId="{BBDDBA7E-A434-4995-BEAF-57CE8542FCFC}" sibTransId="{E3253E5F-995B-42DE-913A-2469C0F4F8C9}"/>
    <dgm:cxn modelId="{C2D30D86-24B9-4D81-AB3A-9997B021FFD8}" type="presParOf" srcId="{78CFEC9F-D70A-461F-A77D-8DD7FB4609EF}" destId="{2EB67D20-0702-47D2-9F5A-C88503765282}" srcOrd="0" destOrd="0" presId="urn:microsoft.com/office/officeart/2005/8/layout/vList2"/>
    <dgm:cxn modelId="{7163C87B-D9C8-4626-AF5B-01C48F13CC66}" type="presParOf" srcId="{78CFEC9F-D70A-461F-A77D-8DD7FB4609EF}" destId="{3ABBEABA-5F0B-4363-9847-CEA32889E8F3}" srcOrd="1" destOrd="0" presId="urn:microsoft.com/office/officeart/2005/8/layout/vList2"/>
    <dgm:cxn modelId="{3FDBE47A-5FE2-4D06-9EDD-2A2608FF1A4A}" type="presParOf" srcId="{78CFEC9F-D70A-461F-A77D-8DD7FB4609EF}" destId="{A731D6FA-2CA8-4EC6-8C81-EA778225C098}" srcOrd="2" destOrd="0" presId="urn:microsoft.com/office/officeart/2005/8/layout/vList2"/>
    <dgm:cxn modelId="{776061F0-B2CB-42CB-AAE4-F856D43E1C27}" type="presParOf" srcId="{78CFEC9F-D70A-461F-A77D-8DD7FB4609EF}" destId="{E467A388-5FD5-4AD5-9779-54E77EEF989B}" srcOrd="3" destOrd="0" presId="urn:microsoft.com/office/officeart/2005/8/layout/vList2"/>
    <dgm:cxn modelId="{644C9EB8-8638-43D2-98FB-5DEC5F0CF7E2}" type="presParOf" srcId="{78CFEC9F-D70A-461F-A77D-8DD7FB4609EF}" destId="{7B3235C5-E777-4AFB-8877-524E645B1A6C}" srcOrd="4" destOrd="0" presId="urn:microsoft.com/office/officeart/2005/8/layout/vList2"/>
    <dgm:cxn modelId="{D817DE53-AC1D-4223-827A-A4E922BE6B9F}" type="presParOf" srcId="{78CFEC9F-D70A-461F-A77D-8DD7FB4609EF}" destId="{D86E3255-DF3F-4714-9492-9AD09BCA495D}" srcOrd="5" destOrd="0" presId="urn:microsoft.com/office/officeart/2005/8/layout/vList2"/>
    <dgm:cxn modelId="{B6A3D8E1-2A9C-432D-AD42-5EC06503AAE8}" type="presParOf" srcId="{78CFEC9F-D70A-461F-A77D-8DD7FB4609EF}" destId="{78D381D7-53B3-4C9F-9D6C-C7901E7DB232}" srcOrd="6" destOrd="0" presId="urn:microsoft.com/office/officeart/2005/8/layout/vList2"/>
    <dgm:cxn modelId="{104936BA-FC7C-4A4E-A7FB-F1919D85DC79}" type="presParOf" srcId="{78CFEC9F-D70A-461F-A77D-8DD7FB4609EF}" destId="{94467868-7AB6-46EE-957D-642F787FD04C}" srcOrd="7" destOrd="0" presId="urn:microsoft.com/office/officeart/2005/8/layout/vList2"/>
    <dgm:cxn modelId="{45AFB531-BAE8-47E5-8FF5-06431AE6C0D7}" type="presParOf" srcId="{78CFEC9F-D70A-461F-A77D-8DD7FB4609EF}" destId="{08BE7C31-B541-4C1A-95F6-4214AFAB8486}" srcOrd="8" destOrd="0" presId="urn:microsoft.com/office/officeart/2005/8/layout/vList2"/>
    <dgm:cxn modelId="{583CBC7F-5322-43DE-B1B7-F063492A9A4F}" type="presParOf" srcId="{78CFEC9F-D70A-461F-A77D-8DD7FB4609EF}" destId="{4CF9CDA9-0DCA-4697-9F0B-2A8496E626CD}" srcOrd="9" destOrd="0" presId="urn:microsoft.com/office/officeart/2005/8/layout/vList2"/>
    <dgm:cxn modelId="{D9D95C8F-C0CF-4E5E-A0FD-837F37AC7D36}" type="presParOf" srcId="{78CFEC9F-D70A-461F-A77D-8DD7FB4609EF}" destId="{6E2E24F8-DFCD-4F7C-9836-3B9BF4A02C4C}" srcOrd="10" destOrd="0" presId="urn:microsoft.com/office/officeart/2005/8/layout/vList2"/>
    <dgm:cxn modelId="{C1516180-DC1E-4C65-9E7B-232EB27AEF55}" type="presParOf" srcId="{78CFEC9F-D70A-461F-A77D-8DD7FB4609EF}" destId="{AD32BCC6-52B7-4C92-8B39-286960D81F5C}" srcOrd="11" destOrd="0" presId="urn:microsoft.com/office/officeart/2005/8/layout/vList2"/>
    <dgm:cxn modelId="{EFA5F1DF-D13F-4A18-BA08-86C7A256251D}" type="presParOf" srcId="{78CFEC9F-D70A-461F-A77D-8DD7FB4609EF}" destId="{501AAEFF-3D1E-4F7B-8FE3-D8525857ECB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67D20-0702-47D2-9F5A-C88503765282}">
      <dsp:nvSpPr>
        <dsp:cNvPr id="0" name=""/>
        <dsp:cNvSpPr/>
      </dsp:nvSpPr>
      <dsp:spPr>
        <a:xfrm>
          <a:off x="0" y="87261"/>
          <a:ext cx="7559504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Current controversies</a:t>
          </a:r>
          <a:endParaRPr lang="en-US" sz="3300" kern="1200"/>
        </a:p>
      </dsp:txBody>
      <dsp:txXfrm>
        <a:off x="38638" y="125899"/>
        <a:ext cx="7482228" cy="714229"/>
      </dsp:txXfrm>
    </dsp:sp>
    <dsp:sp modelId="{A731D6FA-2CA8-4EC6-8C81-EA778225C098}">
      <dsp:nvSpPr>
        <dsp:cNvPr id="0" name=""/>
        <dsp:cNvSpPr/>
      </dsp:nvSpPr>
      <dsp:spPr>
        <a:xfrm>
          <a:off x="0" y="973806"/>
          <a:ext cx="7559504" cy="79150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Cyst types </a:t>
          </a:r>
          <a:endParaRPr lang="en-US" sz="3300" kern="1200"/>
        </a:p>
      </dsp:txBody>
      <dsp:txXfrm>
        <a:off x="38638" y="1012444"/>
        <a:ext cx="7482228" cy="714229"/>
      </dsp:txXfrm>
    </dsp:sp>
    <dsp:sp modelId="{7B3235C5-E777-4AFB-8877-524E645B1A6C}">
      <dsp:nvSpPr>
        <dsp:cNvPr id="0" name=""/>
        <dsp:cNvSpPr/>
      </dsp:nvSpPr>
      <dsp:spPr>
        <a:xfrm>
          <a:off x="0" y="1860351"/>
          <a:ext cx="7559504" cy="7915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Presentations</a:t>
          </a:r>
          <a:endParaRPr lang="en-US" sz="3300" kern="1200"/>
        </a:p>
      </dsp:txBody>
      <dsp:txXfrm>
        <a:off x="38638" y="1898989"/>
        <a:ext cx="7482228" cy="714229"/>
      </dsp:txXfrm>
    </dsp:sp>
    <dsp:sp modelId="{78D381D7-53B3-4C9F-9D6C-C7901E7DB232}">
      <dsp:nvSpPr>
        <dsp:cNvPr id="0" name=""/>
        <dsp:cNvSpPr/>
      </dsp:nvSpPr>
      <dsp:spPr>
        <a:xfrm>
          <a:off x="0" y="2746896"/>
          <a:ext cx="7559504" cy="791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Assessment </a:t>
          </a:r>
          <a:endParaRPr lang="en-US" sz="3300" kern="1200"/>
        </a:p>
      </dsp:txBody>
      <dsp:txXfrm>
        <a:off x="38638" y="2785534"/>
        <a:ext cx="7482228" cy="714229"/>
      </dsp:txXfrm>
    </dsp:sp>
    <dsp:sp modelId="{08BE7C31-B541-4C1A-95F6-4214AFAB8486}">
      <dsp:nvSpPr>
        <dsp:cNvPr id="0" name=""/>
        <dsp:cNvSpPr/>
      </dsp:nvSpPr>
      <dsp:spPr>
        <a:xfrm>
          <a:off x="0" y="3633441"/>
          <a:ext cx="7559504" cy="7915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Management </a:t>
          </a:r>
          <a:endParaRPr lang="en-US" sz="3300" kern="1200"/>
        </a:p>
      </dsp:txBody>
      <dsp:txXfrm>
        <a:off x="38638" y="3672079"/>
        <a:ext cx="7482228" cy="714229"/>
      </dsp:txXfrm>
    </dsp:sp>
    <dsp:sp modelId="{6E2E24F8-DFCD-4F7C-9836-3B9BF4A02C4C}">
      <dsp:nvSpPr>
        <dsp:cNvPr id="0" name=""/>
        <dsp:cNvSpPr/>
      </dsp:nvSpPr>
      <dsp:spPr>
        <a:xfrm>
          <a:off x="0" y="4519986"/>
          <a:ext cx="7559504" cy="79150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Challenges of management</a:t>
          </a:r>
          <a:endParaRPr lang="en-US" sz="3300" kern="1200"/>
        </a:p>
      </dsp:txBody>
      <dsp:txXfrm>
        <a:off x="38638" y="4558624"/>
        <a:ext cx="7482228" cy="714229"/>
      </dsp:txXfrm>
    </dsp:sp>
    <dsp:sp modelId="{501AAEFF-3D1E-4F7B-8FE3-D8525857ECB8}">
      <dsp:nvSpPr>
        <dsp:cNvPr id="0" name=""/>
        <dsp:cNvSpPr/>
      </dsp:nvSpPr>
      <dsp:spPr>
        <a:xfrm>
          <a:off x="0" y="5406531"/>
          <a:ext cx="7559504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Summary</a:t>
          </a:r>
          <a:endParaRPr lang="en-US" sz="3300" kern="1200"/>
        </a:p>
      </dsp:txBody>
      <dsp:txXfrm>
        <a:off x="38638" y="5445169"/>
        <a:ext cx="7482228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7BCE-AD64-48A2-B070-7D99EE102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94E53-5AAE-4F87-850F-950304AC6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0B6E8-0DE7-4B32-BDEF-8B1863E7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91BEF-C7C5-4FBD-BE74-590D3C5B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C6DA-F992-4E2B-95EC-29B1D2AF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6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3E36-772C-441F-92BB-CB895A8E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432BD-32EE-49E9-8D2A-FA7C06DD4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8652-38FC-4782-B200-8761A8E5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6A3F-6C6B-4A18-8AAC-0193CAE6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B97D-0BE3-49AC-A53A-02470080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3E8EE-0E11-4274-8CDA-8B0BB5B17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4F528-F40E-47C4-92B7-D0A30FB87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2CDB6-8D51-406B-AAF7-D2B97449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F47C4-6E9A-4ECD-BE84-8F9D25F0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A4C1-85AD-43E2-9E6F-9E08130D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5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ABFB-DF7D-4240-8102-B2750876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18AD-2ED1-47D5-8AEE-E8826C00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6537-8660-44DD-80C4-C9E42787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6B99-604D-4A3B-B633-A4952627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CD-6D52-49F1-BF09-0EE4D177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2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B078-A635-4392-A9F3-7F40925F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8CC02-2EDE-4026-B97B-AE2135D9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CEDD6-2CDA-41D0-BD34-803AF06F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5751-C74F-4554-93E7-F9DEF4D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C616-0F26-43E5-B2A7-CF1F19E3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BFCD-B7C8-4B28-8046-2E30F1B3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91C7-01D5-482A-9C76-AC5D6E871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3BE03-2BA7-440A-AFCC-AE717DC2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A81EA-6236-4C94-BB89-88BEF862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C8DE8-7B6C-462B-AF18-F7B58C8F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FE783-DB62-4A74-90EA-07B52B0B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0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35F5-33AA-4DDB-8458-6B8B41E5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ABBB-1543-4A04-AB7D-608279BD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7EEB7-5D48-48E7-8AF9-4763A597F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B1D23-26C9-47A7-BB6D-97B9BB507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EEA79-243A-49B0-82DB-D35E52B81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E7C93-A8AA-4508-9B26-B71D752B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F37C0-1AC9-406B-A2D9-B0F0DEF0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7748B-F34D-41A6-A069-839DDFDF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7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C976-70B9-4B90-8D78-B37436CA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BD20E-1FA6-463B-B478-DC9757D6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87F7B-8773-4279-AAD1-66590909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1584F-CB3C-41BF-99D0-D0734780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9EBCA-8EA6-4566-9B94-BF712A54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D4F1B-EBD5-49AA-A3DF-67F219F0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AA344-B84F-447A-BA31-5EA42AE1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2234-9B4E-425A-BCDD-16646DEF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F008-DF59-45FA-BFD3-1CB5D8BA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02C93-97A0-4410-A9AD-59F898662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1A02F-A778-4BD3-81CB-B884D571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8AF98-BCA0-40C7-B87C-3451D75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E5BA6-C66F-4E68-AFEA-3AC1D2BD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DB97-17E0-4879-9897-26552987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D8187-EC4B-4F5C-8060-68582CBD3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E327B-F3FF-4E10-B3B9-C1F52CBDA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DEE14-42A2-4B26-A48A-FD8272E6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EE0AC-EACE-4486-8EA9-2C6BE0CC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E7D07-4917-46E3-9B48-CC88E08E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DFD94-83F6-4393-B6E2-246433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B880-D2C7-4D00-AC5D-AF730886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58743-8C2F-4BBB-BD91-0329E47B2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72C3-7E97-4665-8D50-E2C9ACEE402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3F20-F9DD-4E99-A2A2-CD65F9437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A6D9-4E9B-4D09-8867-DAC61764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D357-4E1E-4DBB-9819-D6C5C9CAD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emedicine.medscape.com/article/371197-over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196D-1B87-405E-85AB-3B3F77301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Pancreatic cystic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5DFC-A213-44EF-A30D-FF5E4F344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Jonathan Rees</a:t>
            </a:r>
          </a:p>
          <a:p>
            <a:r>
              <a:rPr lang="en-GB" dirty="0"/>
              <a:t>Bristol Royal Infirmary</a:t>
            </a:r>
          </a:p>
        </p:txBody>
      </p:sp>
    </p:spTree>
    <p:extLst>
      <p:ext uri="{BB962C8B-B14F-4D97-AF65-F5344CB8AC3E}">
        <p14:creationId xmlns:p14="http://schemas.microsoft.com/office/powerpoint/2010/main" val="381551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Cyst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types</a:t>
            </a:r>
          </a:p>
          <a:p>
            <a:pPr lvl="1"/>
            <a:r>
              <a:rPr lang="en-GB" dirty="0"/>
              <a:t>Main duct </a:t>
            </a:r>
          </a:p>
          <a:p>
            <a:pPr lvl="1"/>
            <a:r>
              <a:rPr lang="en-GB" dirty="0"/>
              <a:t>Side branch – called Branch Duct IPMN </a:t>
            </a:r>
          </a:p>
          <a:p>
            <a:pPr lvl="1"/>
            <a:r>
              <a:rPr lang="en-GB" dirty="0"/>
              <a:t>Mixed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8AE20-B8C3-4E33-98D1-568659985F06}"/>
              </a:ext>
            </a:extLst>
          </p:cNvPr>
          <p:cNvSpPr txBox="1"/>
          <p:nvPr/>
        </p:nvSpPr>
        <p:spPr>
          <a:xfrm>
            <a:off x="6655106" y="566805"/>
            <a:ext cx="37625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IPMN - Intraductal Mucinous Papillary Neoplasm</a:t>
            </a:r>
          </a:p>
          <a:p>
            <a:pPr algn="ctr"/>
            <a:r>
              <a:rPr lang="en-GB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6" y="3149573"/>
            <a:ext cx="8371110" cy="370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78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Cyst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Mixed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8AE20-B8C3-4E33-98D1-568659985F06}"/>
              </a:ext>
            </a:extLst>
          </p:cNvPr>
          <p:cNvSpPr txBox="1"/>
          <p:nvPr/>
        </p:nvSpPr>
        <p:spPr>
          <a:xfrm>
            <a:off x="6655106" y="566805"/>
            <a:ext cx="37625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IPMN - Intraductal Mucinous Papillary Neoplasm</a:t>
            </a:r>
          </a:p>
          <a:p>
            <a:pPr algn="ctr"/>
            <a:r>
              <a:rPr lang="en-GB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10" y="1765133"/>
            <a:ext cx="81438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BD-IPMN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55% female</a:t>
            </a:r>
          </a:p>
          <a:p>
            <a:r>
              <a:rPr lang="en-GB" dirty="0"/>
              <a:t>Usually older 60’s plus</a:t>
            </a:r>
          </a:p>
          <a:p>
            <a:r>
              <a:rPr lang="en-GB" dirty="0"/>
              <a:t>Usu. Few symptoms</a:t>
            </a:r>
          </a:p>
          <a:p>
            <a:r>
              <a:rPr lang="en-GB" dirty="0"/>
              <a:t>70% head, no calcium</a:t>
            </a:r>
          </a:p>
          <a:p>
            <a:r>
              <a:rPr lang="en-GB" dirty="0"/>
              <a:t>Grape like and multifocal</a:t>
            </a:r>
          </a:p>
          <a:p>
            <a:r>
              <a:rPr lang="en-GB" dirty="0"/>
              <a:t>Cyst next to cyst</a:t>
            </a:r>
          </a:p>
          <a:p>
            <a:r>
              <a:rPr lang="en-GB" dirty="0"/>
              <a:t>MPD communication</a:t>
            </a:r>
          </a:p>
          <a:p>
            <a:r>
              <a:rPr lang="en-GB" dirty="0"/>
              <a:t>MPD Normal</a:t>
            </a:r>
          </a:p>
          <a:p>
            <a:r>
              <a:rPr lang="en-GB" dirty="0"/>
              <a:t>Cyst - Mucin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3431"/>
            <a:ext cx="5133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7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Cyst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95% female</a:t>
            </a:r>
          </a:p>
          <a:p>
            <a:r>
              <a:rPr lang="en-GB" dirty="0"/>
              <a:t>40 – 50 years</a:t>
            </a:r>
          </a:p>
          <a:p>
            <a:r>
              <a:rPr lang="en-GB" dirty="0"/>
              <a:t>Half symptomatic</a:t>
            </a:r>
          </a:p>
          <a:p>
            <a:r>
              <a:rPr lang="en-GB" dirty="0"/>
              <a:t>95% body tail, rare cyst wall Calcium</a:t>
            </a:r>
          </a:p>
          <a:p>
            <a:r>
              <a:rPr lang="en-GB" dirty="0"/>
              <a:t>Ball / Orange like – single lesion</a:t>
            </a:r>
          </a:p>
          <a:p>
            <a:r>
              <a:rPr lang="en-GB" dirty="0"/>
              <a:t>Cyst within a cyst</a:t>
            </a:r>
          </a:p>
          <a:p>
            <a:r>
              <a:rPr lang="en-GB" dirty="0"/>
              <a:t>PD Normal or deviated – not dilated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C2656-24B7-4552-920C-D2EB3CC5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362" y="1891804"/>
            <a:ext cx="3109270" cy="4039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FAFF5-98ED-4B2A-B962-C0B41E214B05}"/>
              </a:ext>
            </a:extLst>
          </p:cNvPr>
          <p:cNvSpPr txBox="1"/>
          <p:nvPr/>
        </p:nvSpPr>
        <p:spPr>
          <a:xfrm>
            <a:off x="6941362" y="566241"/>
            <a:ext cx="37625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MCN – Mucinous Cystic Neoplasm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90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4B57-2F86-4757-9E8A-F03D4A33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Cyst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1790-CFEA-4AEB-AE66-46D1D5E6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70% Female</a:t>
            </a:r>
          </a:p>
          <a:p>
            <a:r>
              <a:rPr lang="en-GB" dirty="0"/>
              <a:t>60 -70 years</a:t>
            </a:r>
          </a:p>
          <a:p>
            <a:r>
              <a:rPr lang="en-GB" dirty="0"/>
              <a:t>Half symptomatic</a:t>
            </a:r>
          </a:p>
          <a:p>
            <a:r>
              <a:rPr lang="en-GB" dirty="0"/>
              <a:t>30-40% central calcification (Central scar)</a:t>
            </a:r>
          </a:p>
          <a:p>
            <a:r>
              <a:rPr lang="en-GB" dirty="0"/>
              <a:t>Single expanding lesion – </a:t>
            </a:r>
          </a:p>
          <a:p>
            <a:pPr lvl="1"/>
            <a:r>
              <a:rPr lang="en-GB" dirty="0"/>
              <a:t>micro/macro or mixed cyst internal structure</a:t>
            </a:r>
          </a:p>
          <a:p>
            <a:r>
              <a:rPr lang="en-GB" dirty="0"/>
              <a:t>PD normal or deviated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D6F30-9DB6-49E1-8256-B6BC380E5CC0}"/>
              </a:ext>
            </a:extLst>
          </p:cNvPr>
          <p:cNvSpPr txBox="1"/>
          <p:nvPr/>
        </p:nvSpPr>
        <p:spPr>
          <a:xfrm>
            <a:off x="6991696" y="681037"/>
            <a:ext cx="37625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SCA / SCN  – Serous Cystic Adenoma or Serous Cystic Neoplasm</a:t>
            </a:r>
          </a:p>
          <a:p>
            <a:pPr algn="ctr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6265E-0AC3-4798-86CF-5F7BCA2C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69" y="2323751"/>
            <a:ext cx="3963431" cy="3090906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377AD4F-9349-4BBE-BA1A-5D633EC21816}"/>
              </a:ext>
            </a:extLst>
          </p:cNvPr>
          <p:cNvSpPr/>
          <p:nvPr/>
        </p:nvSpPr>
        <p:spPr>
          <a:xfrm>
            <a:off x="8931686" y="4145657"/>
            <a:ext cx="271038" cy="149621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396DC-EC16-4C59-9660-C1F3AD0503B4}"/>
              </a:ext>
            </a:extLst>
          </p:cNvPr>
          <p:cNvSpPr txBox="1"/>
          <p:nvPr/>
        </p:nvSpPr>
        <p:spPr>
          <a:xfrm>
            <a:off x="8373252" y="5992297"/>
            <a:ext cx="19976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/>
              <a:t>NO</a:t>
            </a:r>
            <a:r>
              <a:rPr lang="en-GB" dirty="0"/>
              <a:t> Malignancy risk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DF22E-FB82-44EE-87A6-9E95FF871F8D}"/>
              </a:ext>
            </a:extLst>
          </p:cNvPr>
          <p:cNvSpPr/>
          <p:nvPr/>
        </p:nvSpPr>
        <p:spPr>
          <a:xfrm>
            <a:off x="1276509" y="6084630"/>
            <a:ext cx="297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NewRomanPS-Italic"/>
              </a:rPr>
              <a:t>Ann </a:t>
            </a:r>
            <a:r>
              <a:rPr lang="en-GB" i="1" dirty="0" err="1">
                <a:latin typeface="TimesNewRomanPS-Italic"/>
              </a:rPr>
              <a:t>Surg</a:t>
            </a:r>
            <a:r>
              <a:rPr lang="en-GB" i="1" dirty="0">
                <a:latin typeface="TimesNewRomanPS-Italic"/>
              </a:rPr>
              <a:t> </a:t>
            </a:r>
            <a:r>
              <a:rPr lang="en-GB" dirty="0">
                <a:latin typeface="TimesNewRomanPS"/>
              </a:rPr>
              <a:t>2005;242: 413–421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5992-0790-4BFB-99CB-B9E6C04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ED3E-3027-4C78-9844-E3AC2D5D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Most presentations incidental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Non-specific symptoms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abdominal pain, altered bowel habit</a:t>
            </a:r>
          </a:p>
          <a:p>
            <a:pPr lvl="1"/>
            <a:r>
              <a:rPr lang="en-GB" dirty="0"/>
              <a:t>symptoms of pancreatic insufficiency – </a:t>
            </a:r>
            <a:r>
              <a:rPr lang="en-GB" dirty="0" err="1"/>
              <a:t>abn</a:t>
            </a:r>
            <a:r>
              <a:rPr lang="en-GB" dirty="0"/>
              <a:t>. stool, bloating, weight loss</a:t>
            </a:r>
          </a:p>
          <a:p>
            <a:pPr lvl="1"/>
            <a:r>
              <a:rPr lang="en-GB" dirty="0"/>
              <a:t>Jaundice</a:t>
            </a:r>
          </a:p>
          <a:p>
            <a:pPr lvl="1"/>
            <a:r>
              <a:rPr lang="en-GB" dirty="0"/>
              <a:t>Pancreatitis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9AE61-8E34-4918-B026-9ED8CF914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807" y="681037"/>
            <a:ext cx="1892576" cy="2523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D6327-806E-425A-9438-111476C95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15" y="4706534"/>
            <a:ext cx="2381788" cy="1786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63C79-1231-4E7D-B177-3A0B2CB3E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46" y="4706534"/>
            <a:ext cx="2677420" cy="17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589F22-3762-444E-9FC9-BE1800ABE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08" y="-15640"/>
            <a:ext cx="4633823" cy="6873639"/>
            <a:chOff x="-3208" y="-15640"/>
            <a:chExt cx="4633823" cy="68736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09A00-EE5C-7921-011D-2243441B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115296" y="1112089"/>
              <a:ext cx="6857999" cy="463382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CBD214-1DC9-F322-5194-DA04BAC2F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1123116" y="1104268"/>
              <a:ext cx="6873639" cy="463382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92000"/>
                  </a:schemeClr>
                </a:gs>
                <a:gs pos="41000">
                  <a:schemeClr val="accent5">
                    <a:lumMod val="75000"/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EAF9FB-B8E3-9BF3-8388-AE1AC0CB4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90955" y="-462733"/>
              <a:ext cx="3284738" cy="419457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70000"/>
                  </a:schemeClr>
                </a:gs>
                <a:gs pos="5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436560-E3E2-42BC-A7FB-2D768D17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06" y="1582615"/>
            <a:ext cx="3356194" cy="3669323"/>
          </a:xfrm>
        </p:spPr>
        <p:txBody>
          <a:bodyPr anchor="ctr">
            <a:normAutofit/>
          </a:bodyPr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FE2C08-EF1D-4CFA-B673-647CFDB1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124" y="874782"/>
            <a:ext cx="5820508" cy="5106918"/>
          </a:xfrm>
        </p:spPr>
        <p:txBody>
          <a:bodyPr anchor="ctr">
            <a:normAutofit/>
          </a:bodyPr>
          <a:lstStyle/>
          <a:p>
            <a:r>
              <a:rPr lang="en-GB" sz="2000"/>
              <a:t>Cysts may be assessed using CT, EUS or MRI </a:t>
            </a:r>
          </a:p>
          <a:p>
            <a:endParaRPr lang="en-GB" sz="2000"/>
          </a:p>
          <a:p>
            <a:r>
              <a:rPr lang="en-GB" sz="2000"/>
              <a:t>PREVALENCE</a:t>
            </a:r>
          </a:p>
          <a:p>
            <a:pPr lvl="1"/>
            <a:r>
              <a:rPr lang="en-GB" sz="2000"/>
              <a:t>MRI 19.9%</a:t>
            </a:r>
          </a:p>
          <a:p>
            <a:pPr lvl="1"/>
            <a:r>
              <a:rPr lang="en-GB" sz="2000"/>
              <a:t>CT 1.2 – 2.6% (Mid 2000’s)</a:t>
            </a:r>
          </a:p>
          <a:p>
            <a:pPr lvl="1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98383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7A2D-9F31-4842-9693-3ECA2FBD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6F3E-D0F3-4A18-AE30-A35B59EC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EUS assessment – selected cases</a:t>
            </a:r>
          </a:p>
          <a:p>
            <a:r>
              <a:rPr lang="en-GB" dirty="0"/>
              <a:t>Alone only 50% accuracy for determining nature of lesions</a:t>
            </a:r>
          </a:p>
          <a:p>
            <a:r>
              <a:rPr lang="en-GB" dirty="0"/>
              <a:t>Adding in fluid analysis and FNA/</a:t>
            </a:r>
            <a:r>
              <a:rPr lang="en-GB" dirty="0" err="1"/>
              <a:t>Histol</a:t>
            </a:r>
            <a:r>
              <a:rPr lang="en-GB" dirty="0"/>
              <a:t> of aspirates +/- wall biopsy</a:t>
            </a:r>
          </a:p>
          <a:p>
            <a:endParaRPr lang="en-GB" dirty="0"/>
          </a:p>
          <a:p>
            <a:pPr lvl="2"/>
            <a:r>
              <a:rPr lang="en-GB" dirty="0"/>
              <a:t>82% Sensitivity, 100% Specificity, PPV 100%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CEA analysis &gt; 192-200 80% accuracy for mucinous lesion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Glucose analysis – Low glucose &lt; 0.1 supportive of mucinous origin</a:t>
            </a:r>
          </a:p>
          <a:p>
            <a:pPr lvl="2"/>
            <a:endParaRPr lang="en-GB" dirty="0"/>
          </a:p>
          <a:p>
            <a:pPr lvl="2"/>
            <a:r>
              <a:rPr lang="en-GB" b="1" i="1" dirty="0"/>
              <a:t>Cyst fluid DNA analysis – research GNAS gene, VHL gene and RNF43 gene analysis</a:t>
            </a:r>
          </a:p>
          <a:p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8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DBB-F652-4724-8232-84BF0FB2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E986-E4A8-49AB-AD56-60944B9EF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8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90B8-E885-47AF-8404-09671C7C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C0CF-DA99-44ED-AE40-640717EB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6D169-A378-47CC-ADF7-D92AFFCD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376" y="4404220"/>
            <a:ext cx="5949126" cy="2358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48FF0-F9A7-48A6-B067-20A6062B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8" y="390284"/>
            <a:ext cx="3854346" cy="2870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049F8-90F2-479D-B84A-68E897052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565" y="401591"/>
            <a:ext cx="3854345" cy="2859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A0965-223C-43A7-BE74-E14BDB059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08" y="3737784"/>
            <a:ext cx="4519507" cy="27186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486BB7-E778-4B11-9DF7-29BECA86EAC3}"/>
              </a:ext>
            </a:extLst>
          </p:cNvPr>
          <p:cNvCxnSpPr>
            <a:cxnSpLocks/>
          </p:cNvCxnSpPr>
          <p:nvPr/>
        </p:nvCxnSpPr>
        <p:spPr>
          <a:xfrm flipV="1">
            <a:off x="2004969" y="4639113"/>
            <a:ext cx="0" cy="78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CBB7D2-F75D-4E1A-B8F6-722059818705}"/>
              </a:ext>
            </a:extLst>
          </p:cNvPr>
          <p:cNvCxnSpPr>
            <a:cxnSpLocks/>
          </p:cNvCxnSpPr>
          <p:nvPr/>
        </p:nvCxnSpPr>
        <p:spPr>
          <a:xfrm flipV="1">
            <a:off x="2660708" y="4959293"/>
            <a:ext cx="0" cy="78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A46890-F174-49AB-AA92-5CDCCCD093E8}"/>
              </a:ext>
            </a:extLst>
          </p:cNvPr>
          <p:cNvCxnSpPr>
            <a:cxnSpLocks/>
          </p:cNvCxnSpPr>
          <p:nvPr/>
        </p:nvCxnSpPr>
        <p:spPr>
          <a:xfrm flipH="1">
            <a:off x="2771162" y="4549631"/>
            <a:ext cx="76899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6B3A7-01AA-4EB9-A5DD-E9E06AFE9975}"/>
              </a:ext>
            </a:extLst>
          </p:cNvPr>
          <p:cNvSpPr/>
          <p:nvPr/>
        </p:nvSpPr>
        <p:spPr>
          <a:xfrm>
            <a:off x="6475737" y="3650965"/>
            <a:ext cx="535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BookAntiqua-Italic"/>
              </a:rPr>
              <a:t>World J Gastroenterol </a:t>
            </a:r>
            <a:r>
              <a:rPr lang="en-GB" dirty="0">
                <a:latin typeface="BookAntiqua"/>
              </a:rPr>
              <a:t>2014 June 28; 20(24): 7785-7793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4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7E7384-9C21-4759-B144-F361AE6F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C27B43-4716-C7BF-268B-C2647C537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53523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29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219-060E-428F-8957-F26BDB4D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DAD59-4F1D-476E-AAF8-F29CAAAC9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4" y="365125"/>
            <a:ext cx="579572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3D3C8-B9EA-4926-BCE4-793AB134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125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6D39A-7C45-4BEB-A1CB-3D4415BD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12" y="4240212"/>
            <a:ext cx="3601708" cy="2171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3AF4AB-F911-4872-94CA-1604AA7A831B}"/>
              </a:ext>
            </a:extLst>
          </p:cNvPr>
          <p:cNvSpPr/>
          <p:nvPr/>
        </p:nvSpPr>
        <p:spPr>
          <a:xfrm>
            <a:off x="838200" y="564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rgbClr val="333333"/>
                </a:solidFill>
                <a:latin typeface="Verdana" panose="020B0604030504040204" pitchFamily="34" charset="0"/>
              </a:rPr>
              <a:t>World J Gastroenterol. Jul 14, 2018; 24(26): 2853-2866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4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D078D-9AF9-431A-9B55-9EB7F4EC7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Cyst Fluid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5B17D5-21AF-4045-81A1-3F03FD905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8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219-060E-428F-8957-F26BDB4D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DAD59-4F1D-476E-AAF8-F29CAAAC9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84" y="835025"/>
            <a:ext cx="5795727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3AF4AB-F911-4872-94CA-1604AA7A831B}"/>
              </a:ext>
            </a:extLst>
          </p:cNvPr>
          <p:cNvSpPr/>
          <p:nvPr/>
        </p:nvSpPr>
        <p:spPr>
          <a:xfrm>
            <a:off x="838200" y="564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rgbClr val="333333"/>
                </a:solidFill>
                <a:latin typeface="Verdana" panose="020B0604030504040204" pitchFamily="34" charset="0"/>
              </a:rPr>
              <a:t>World J Gastroenterol. Jul 14, 2018; 24(26): 2853-2866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605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Biochemistry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73576"/>
              </p:ext>
            </p:extLst>
          </p:nvPr>
        </p:nvGraphicFramePr>
        <p:xfrm>
          <a:off x="838199" y="1825624"/>
          <a:ext cx="10939944" cy="272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5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Biochemistry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74386"/>
              </p:ext>
            </p:extLst>
          </p:nvPr>
        </p:nvGraphicFramePr>
        <p:xfrm>
          <a:off x="838199" y="1825624"/>
          <a:ext cx="10939944" cy="272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2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Biochemistry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23615"/>
              </p:ext>
            </p:extLst>
          </p:nvPr>
        </p:nvGraphicFramePr>
        <p:xfrm>
          <a:off x="838199" y="1825624"/>
          <a:ext cx="10939944" cy="272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(Mainly)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04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Biochemistry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4"/>
          <a:ext cx="10939944" cy="272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590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3D0340-2497-4257-96AB-8838BA6B9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Cyst FNA / Histology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2C945-265F-411D-86C2-768E6FC1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59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219-060E-428F-8957-F26BDB4D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DAD59-4F1D-476E-AAF8-F29CAAAC9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4" y="365125"/>
            <a:ext cx="579572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3D3C8-B9EA-4926-BCE4-793AB134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125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6D39A-7C45-4BEB-A1CB-3D4415BD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12" y="4240212"/>
            <a:ext cx="3601708" cy="2171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3AF4AB-F911-4872-94CA-1604AA7A831B}"/>
              </a:ext>
            </a:extLst>
          </p:cNvPr>
          <p:cNvSpPr/>
          <p:nvPr/>
        </p:nvSpPr>
        <p:spPr>
          <a:xfrm>
            <a:off x="838200" y="564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rgbClr val="333333"/>
                </a:solidFill>
                <a:latin typeface="Verdana" panose="020B0604030504040204" pitchFamily="34" charset="0"/>
              </a:rPr>
              <a:t>World J Gastroenterol. Jul 14, 2018; 24(26): 2853-2866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FNA / Histology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224684"/>
              </p:ext>
            </p:extLst>
          </p:nvPr>
        </p:nvGraphicFramePr>
        <p:xfrm>
          <a:off x="838199" y="1825624"/>
          <a:ext cx="10939944" cy="272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Biopsy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06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C02FF63-EBD9-4AF3-AECD-96FFE4CD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12" y="579000"/>
            <a:ext cx="4654877" cy="1896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79B4F-CA3B-48FC-9A7B-D9E3EBBD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43" y="2746688"/>
            <a:ext cx="4999274" cy="1399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5F5CF-66B1-4E3C-BBBA-B464EAEF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43" y="4928306"/>
            <a:ext cx="4999274" cy="87487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888458-832F-46BB-8AFA-EB72C1B3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827936" cy="258775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Current controversies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7912-E062-4E14-912B-ADB53D1B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471176"/>
            <a:ext cx="4827936" cy="271016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32A62-2FD6-E1C9-CD1A-F254D6E0F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04" y="3530752"/>
            <a:ext cx="5148391" cy="300322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AE12BD0-4B9A-E3DF-5F45-3F2A252D720F}"/>
              </a:ext>
            </a:extLst>
          </p:cNvPr>
          <p:cNvSpPr/>
          <p:nvPr/>
        </p:nvSpPr>
        <p:spPr>
          <a:xfrm rot="3027162">
            <a:off x="4530372" y="1632321"/>
            <a:ext cx="1648077" cy="1778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97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FNA / Histology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025444"/>
              </p:ext>
            </p:extLst>
          </p:nvPr>
        </p:nvGraphicFramePr>
        <p:xfrm>
          <a:off x="838199" y="1825624"/>
          <a:ext cx="10939944" cy="282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Biopsy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Pseudostratified columnar epithelium – goblet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E0D418-EDDA-4C49-A8C3-14754B6A92E9}"/>
              </a:ext>
            </a:extLst>
          </p:cNvPr>
          <p:cNvSpPr/>
          <p:nvPr/>
        </p:nvSpPr>
        <p:spPr>
          <a:xfrm>
            <a:off x="958200" y="6123543"/>
            <a:ext cx="437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Meta-Anal. Apr 26, 2017; 5(2): 63-70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A608B-8FAD-4023-BF50-7116EEE9D43E}"/>
              </a:ext>
            </a:extLst>
          </p:cNvPr>
          <p:cNvSpPr/>
          <p:nvPr/>
        </p:nvSpPr>
        <p:spPr>
          <a:xfrm>
            <a:off x="958200" y="5736785"/>
            <a:ext cx="542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Gastroenterol  2014 June 28; 20(24): 7785-7793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7ECC-33DF-49D8-89D6-C4307DA60489}"/>
              </a:ext>
            </a:extLst>
          </p:cNvPr>
          <p:cNvSpPr/>
          <p:nvPr/>
        </p:nvSpPr>
        <p:spPr>
          <a:xfrm>
            <a:off x="5242595" y="6106117"/>
            <a:ext cx="400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Arch </a:t>
            </a:r>
            <a:r>
              <a:rPr lang="en-GB" dirty="0" err="1"/>
              <a:t>Pathol</a:t>
            </a:r>
            <a:r>
              <a:rPr lang="en-GB" dirty="0"/>
              <a:t> Lab Med. 2011;135:264–267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7D5E7-1480-4EA8-9D9A-085BA2EFD90E}"/>
              </a:ext>
            </a:extLst>
          </p:cNvPr>
          <p:cNvSpPr/>
          <p:nvPr/>
        </p:nvSpPr>
        <p:spPr>
          <a:xfrm>
            <a:off x="6233360" y="5727748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41F20"/>
                </a:solidFill>
                <a:latin typeface="ff6"/>
              </a:rPr>
              <a:t>Cancer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6"/>
              </a:rPr>
              <a:t>(Cancer</a:t>
            </a:r>
            <a:r>
              <a:rPr lang="en-GB" dirty="0">
                <a:latin typeface="ff6"/>
              </a:rPr>
              <a:t> </a:t>
            </a:r>
            <a:r>
              <a:rPr lang="en-GB" dirty="0" err="1">
                <a:solidFill>
                  <a:srgbClr val="241F20"/>
                </a:solidFill>
                <a:latin typeface="ff6"/>
              </a:rPr>
              <a:t>Cytopathol</a:t>
            </a:r>
            <a:r>
              <a:rPr lang="en-GB" dirty="0">
                <a:solidFill>
                  <a:srgbClr val="241F20"/>
                </a:solidFill>
                <a:latin typeface="ff6"/>
              </a:rPr>
              <a:t>)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7"/>
              </a:rPr>
              <a:t>2008;114:102–10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43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FNA / Histology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114604"/>
              </p:ext>
            </p:extLst>
          </p:nvPr>
        </p:nvGraphicFramePr>
        <p:xfrm>
          <a:off x="838199" y="1825624"/>
          <a:ext cx="10939944" cy="282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Biopsy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Pseudostratified columnar epithelium – goblet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Ovarian type stroma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E0D418-EDDA-4C49-A8C3-14754B6A92E9}"/>
              </a:ext>
            </a:extLst>
          </p:cNvPr>
          <p:cNvSpPr/>
          <p:nvPr/>
        </p:nvSpPr>
        <p:spPr>
          <a:xfrm>
            <a:off x="958200" y="6123543"/>
            <a:ext cx="437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Meta-Anal. Apr 26, 2017; 5(2): 63-70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A608B-8FAD-4023-BF50-7116EEE9D43E}"/>
              </a:ext>
            </a:extLst>
          </p:cNvPr>
          <p:cNvSpPr/>
          <p:nvPr/>
        </p:nvSpPr>
        <p:spPr>
          <a:xfrm>
            <a:off x="958200" y="5736785"/>
            <a:ext cx="542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Gastroenterol  2014 June 28; 20(24): 7785-7793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7ECC-33DF-49D8-89D6-C4307DA60489}"/>
              </a:ext>
            </a:extLst>
          </p:cNvPr>
          <p:cNvSpPr/>
          <p:nvPr/>
        </p:nvSpPr>
        <p:spPr>
          <a:xfrm>
            <a:off x="5242595" y="6106117"/>
            <a:ext cx="400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Arch </a:t>
            </a:r>
            <a:r>
              <a:rPr lang="en-GB" dirty="0" err="1"/>
              <a:t>Pathol</a:t>
            </a:r>
            <a:r>
              <a:rPr lang="en-GB" dirty="0"/>
              <a:t> Lab Med. 2011;135:264–267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7D5E7-1480-4EA8-9D9A-085BA2EFD90E}"/>
              </a:ext>
            </a:extLst>
          </p:cNvPr>
          <p:cNvSpPr/>
          <p:nvPr/>
        </p:nvSpPr>
        <p:spPr>
          <a:xfrm>
            <a:off x="6233360" y="5727748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41F20"/>
                </a:solidFill>
                <a:latin typeface="ff6"/>
              </a:rPr>
              <a:t>Cancer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6"/>
              </a:rPr>
              <a:t>(Cancer</a:t>
            </a:r>
            <a:r>
              <a:rPr lang="en-GB" dirty="0">
                <a:latin typeface="ff6"/>
              </a:rPr>
              <a:t> </a:t>
            </a:r>
            <a:r>
              <a:rPr lang="en-GB" dirty="0" err="1">
                <a:solidFill>
                  <a:srgbClr val="241F20"/>
                </a:solidFill>
                <a:latin typeface="ff6"/>
              </a:rPr>
              <a:t>Cytopathol</a:t>
            </a:r>
            <a:r>
              <a:rPr lang="en-GB" dirty="0">
                <a:solidFill>
                  <a:srgbClr val="241F20"/>
                </a:solidFill>
                <a:latin typeface="ff6"/>
              </a:rPr>
              <a:t>)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7"/>
              </a:rPr>
              <a:t>2008;114:102–10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5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FNA / Histology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17476"/>
              </p:ext>
            </p:extLst>
          </p:nvPr>
        </p:nvGraphicFramePr>
        <p:xfrm>
          <a:off x="838199" y="1825624"/>
          <a:ext cx="10939944" cy="364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mucin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Biopsy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Pseudostratified columnar epithelium – goblet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Ovarian type stroma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sheets and small groups of cuboidal epithelial cells with round nuclei and clear, non mucinous cytoplasm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Inhibin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E0D418-EDDA-4C49-A8C3-14754B6A92E9}"/>
              </a:ext>
            </a:extLst>
          </p:cNvPr>
          <p:cNvSpPr/>
          <p:nvPr/>
        </p:nvSpPr>
        <p:spPr>
          <a:xfrm>
            <a:off x="958200" y="6123543"/>
            <a:ext cx="437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Meta-Anal. Apr 26, 2017; 5(2): 63-70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A608B-8FAD-4023-BF50-7116EEE9D43E}"/>
              </a:ext>
            </a:extLst>
          </p:cNvPr>
          <p:cNvSpPr/>
          <p:nvPr/>
        </p:nvSpPr>
        <p:spPr>
          <a:xfrm>
            <a:off x="958200" y="5736785"/>
            <a:ext cx="542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Gastroenterol  2014 June 28; 20(24): 7785-7793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7ECC-33DF-49D8-89D6-C4307DA60489}"/>
              </a:ext>
            </a:extLst>
          </p:cNvPr>
          <p:cNvSpPr/>
          <p:nvPr/>
        </p:nvSpPr>
        <p:spPr>
          <a:xfrm>
            <a:off x="5242595" y="6106117"/>
            <a:ext cx="400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Arch </a:t>
            </a:r>
            <a:r>
              <a:rPr lang="en-GB" dirty="0" err="1"/>
              <a:t>Pathol</a:t>
            </a:r>
            <a:r>
              <a:rPr lang="en-GB" dirty="0"/>
              <a:t> Lab Med. 2011;135:264–267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7D5E7-1480-4EA8-9D9A-085BA2EFD90E}"/>
              </a:ext>
            </a:extLst>
          </p:cNvPr>
          <p:cNvSpPr/>
          <p:nvPr/>
        </p:nvSpPr>
        <p:spPr>
          <a:xfrm>
            <a:off x="6233360" y="5727748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41F20"/>
                </a:solidFill>
                <a:latin typeface="ff6"/>
              </a:rPr>
              <a:t>Cancer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6"/>
              </a:rPr>
              <a:t>(Cancer</a:t>
            </a:r>
            <a:r>
              <a:rPr lang="en-GB" dirty="0">
                <a:latin typeface="ff6"/>
              </a:rPr>
              <a:t> </a:t>
            </a:r>
            <a:r>
              <a:rPr lang="en-GB" dirty="0" err="1">
                <a:solidFill>
                  <a:srgbClr val="241F20"/>
                </a:solidFill>
                <a:latin typeface="ff6"/>
              </a:rPr>
              <a:t>Cytopathol</a:t>
            </a:r>
            <a:r>
              <a:rPr lang="en-GB" dirty="0">
                <a:solidFill>
                  <a:srgbClr val="241F20"/>
                </a:solidFill>
                <a:latin typeface="ff6"/>
              </a:rPr>
              <a:t>)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7"/>
              </a:rPr>
              <a:t>2008;114:102–10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930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88E-5CBA-4F5E-84B1-27FEE692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EUS FNA / Histology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43834-1A8D-487A-8098-E40C085DE4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4"/>
          <a:ext cx="10939944" cy="364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mucin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Biopsy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Pseudostratified columnar epithelium – goblet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Ovarian type stroma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sheets and small groups of cuboidal epithelial cells with round nuclei and clear,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nonmucinous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cytoplasm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545919">
                <a:tc>
                  <a:txBody>
                    <a:bodyPr/>
                    <a:lstStyle/>
                    <a:p>
                      <a:r>
                        <a:rPr lang="en-GB" dirty="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Inhibin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E0D418-EDDA-4C49-A8C3-14754B6A92E9}"/>
              </a:ext>
            </a:extLst>
          </p:cNvPr>
          <p:cNvSpPr/>
          <p:nvPr/>
        </p:nvSpPr>
        <p:spPr>
          <a:xfrm>
            <a:off x="958200" y="6123543"/>
            <a:ext cx="437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Meta-Anal. Apr 26, 2017; 5(2): 63-70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A608B-8FAD-4023-BF50-7116EEE9D43E}"/>
              </a:ext>
            </a:extLst>
          </p:cNvPr>
          <p:cNvSpPr/>
          <p:nvPr/>
        </p:nvSpPr>
        <p:spPr>
          <a:xfrm>
            <a:off x="958200" y="5736785"/>
            <a:ext cx="542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World J Gastroenterol  2014 June 28; 20(24): 7785-7793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7ECC-33DF-49D8-89D6-C4307DA60489}"/>
              </a:ext>
            </a:extLst>
          </p:cNvPr>
          <p:cNvSpPr/>
          <p:nvPr/>
        </p:nvSpPr>
        <p:spPr>
          <a:xfrm>
            <a:off x="5242595" y="6106117"/>
            <a:ext cx="400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Arch </a:t>
            </a:r>
            <a:r>
              <a:rPr lang="en-GB" dirty="0" err="1"/>
              <a:t>Pathol</a:t>
            </a:r>
            <a:r>
              <a:rPr lang="en-GB" dirty="0"/>
              <a:t> Lab Med. 2011;135:264–267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7D5E7-1480-4EA8-9D9A-085BA2EFD90E}"/>
              </a:ext>
            </a:extLst>
          </p:cNvPr>
          <p:cNvSpPr/>
          <p:nvPr/>
        </p:nvSpPr>
        <p:spPr>
          <a:xfrm>
            <a:off x="6233360" y="5727748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41F20"/>
                </a:solidFill>
                <a:latin typeface="ff6"/>
              </a:rPr>
              <a:t>Cancer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6"/>
              </a:rPr>
              <a:t>(Cancer</a:t>
            </a:r>
            <a:r>
              <a:rPr lang="en-GB" dirty="0">
                <a:latin typeface="ff6"/>
              </a:rPr>
              <a:t> </a:t>
            </a:r>
            <a:r>
              <a:rPr lang="en-GB" dirty="0" err="1">
                <a:solidFill>
                  <a:srgbClr val="241F20"/>
                </a:solidFill>
                <a:latin typeface="ff6"/>
              </a:rPr>
              <a:t>Cytopathol</a:t>
            </a:r>
            <a:r>
              <a:rPr lang="en-GB" dirty="0">
                <a:solidFill>
                  <a:srgbClr val="241F20"/>
                </a:solidFill>
                <a:latin typeface="ff6"/>
              </a:rPr>
              <a:t>)</a:t>
            </a:r>
            <a:r>
              <a:rPr lang="en-GB" dirty="0">
                <a:latin typeface="ff6"/>
              </a:rPr>
              <a:t> </a:t>
            </a:r>
            <a:r>
              <a:rPr lang="en-GB" dirty="0">
                <a:solidFill>
                  <a:srgbClr val="241F20"/>
                </a:solidFill>
                <a:latin typeface="ff7"/>
              </a:rPr>
              <a:t>2008;114:102–10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3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F971-4E43-4E16-BCE5-4575E48B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2FD4-47B7-400E-9C9A-49129C50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Contrast enhanced EUS (Harmonics) - </a:t>
            </a:r>
            <a:r>
              <a:rPr lang="en-GB" dirty="0" err="1"/>
              <a:t>Sonovue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8D250-BFDA-4427-8759-F4C209B7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4765"/>
            <a:ext cx="5476875" cy="2971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BCEA0B-A918-4A7B-BA4E-AF181F0193DA}"/>
              </a:ext>
            </a:extLst>
          </p:cNvPr>
          <p:cNvCxnSpPr>
            <a:cxnSpLocks/>
          </p:cNvCxnSpPr>
          <p:nvPr/>
        </p:nvCxnSpPr>
        <p:spPr>
          <a:xfrm flipH="1">
            <a:off x="1882162" y="3429000"/>
            <a:ext cx="76899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D5ACBC-9725-45C5-A1F8-FFFA504F5021}"/>
              </a:ext>
            </a:extLst>
          </p:cNvPr>
          <p:cNvSpPr txBox="1"/>
          <p:nvPr/>
        </p:nvSpPr>
        <p:spPr>
          <a:xfrm>
            <a:off x="7696200" y="3429000"/>
            <a:ext cx="381000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White arrow – contrast activity</a:t>
            </a:r>
          </a:p>
          <a:p>
            <a:endParaRPr lang="en-GB" dirty="0"/>
          </a:p>
          <a:p>
            <a:r>
              <a:rPr lang="en-GB" dirty="0"/>
              <a:t>Orange arrow – no contrast mucin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594FA-BD27-4286-8E2D-BC4BC049AA0F}"/>
              </a:ext>
            </a:extLst>
          </p:cNvPr>
          <p:cNvSpPr/>
          <p:nvPr/>
        </p:nvSpPr>
        <p:spPr>
          <a:xfrm>
            <a:off x="528636" y="5846544"/>
            <a:ext cx="731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Verdana" panose="020B0604030504040204" pitchFamily="34" charset="0"/>
              </a:rPr>
              <a:t>World J Gastroenterol. Jul 14, 2018; 24(26): 2853-2866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F971-4E43-4E16-BCE5-4575E48B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2FD4-47B7-400E-9C9A-49129C50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Needle based Confocal endomicroscopy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1146F-8C57-4A71-81E4-D3037766F722}"/>
              </a:ext>
            </a:extLst>
          </p:cNvPr>
          <p:cNvSpPr/>
          <p:nvPr/>
        </p:nvSpPr>
        <p:spPr>
          <a:xfrm>
            <a:off x="528636" y="5846544"/>
            <a:ext cx="731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Verdana" panose="020B0604030504040204" pitchFamily="34" charset="0"/>
              </a:rPr>
              <a:t>World J Gastroenterol. Jul 14, 2018; 24(26): 2853-2866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B1035-C178-4057-88C8-758FEEB6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2678112"/>
            <a:ext cx="3646371" cy="2646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FD173-F7E5-408F-8201-D0C07363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7" y="502903"/>
            <a:ext cx="3846513" cy="59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6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E541-D95B-42AF-9645-7EEE60BA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Guidance 2017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3EE02-6B51-45DC-8E2D-4D0EFE4B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73DD0-383C-425B-A495-6FAD6908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1825625"/>
            <a:ext cx="11442583" cy="1920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DF035-AEBA-43EF-BB94-EEB853A6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4" y="4310602"/>
            <a:ext cx="11442583" cy="20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E541-D95B-42AF-9645-7EEE60BA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Guidance 2017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3EE02-6B51-45DC-8E2D-4D0EFE4B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73DD0-383C-425B-A495-6FAD6908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1825625"/>
            <a:ext cx="11442583" cy="1920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DF035-AEBA-43EF-BB94-EEB853A6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4" y="4310602"/>
            <a:ext cx="11442583" cy="2061411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EB11411-7620-F83D-FC24-2F02B7B595D1}"/>
              </a:ext>
            </a:extLst>
          </p:cNvPr>
          <p:cNvSpPr/>
          <p:nvPr/>
        </p:nvSpPr>
        <p:spPr>
          <a:xfrm>
            <a:off x="914400" y="270587"/>
            <a:ext cx="9367934" cy="631682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63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F1B1-AD93-26FF-AA99-700E56BA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3EAD-1F99-42EB-28FD-57AA01AB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57AA5-EF31-3F68-C99D-A3DC5969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601735"/>
            <a:ext cx="9693480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15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EAF3-FD38-4C5D-934C-C7104CA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actually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B6FF-EB3E-4938-9A8D-A9F3E006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AEB6D-B180-4D68-BBB2-2762BF954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24" y="0"/>
            <a:ext cx="1117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70EC01-AF6A-4B3D-BDA3-90AB197A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Editorials suggest discordance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694C-7DCD-4E76-B1FF-E6B8C9FA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5A9CD-FFD2-4919-8DCE-591FFC31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975868"/>
            <a:ext cx="5407002" cy="29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8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EAF3-FD38-4C5D-934C-C7104CA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actually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B6FF-EB3E-4938-9A8D-A9F3E006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AEB6D-B180-4D68-BBB2-2762BF954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24" y="0"/>
            <a:ext cx="11171952" cy="6858000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5E3943F-44C6-16BC-49F1-6F814BFA1327}"/>
              </a:ext>
            </a:extLst>
          </p:cNvPr>
          <p:cNvSpPr/>
          <p:nvPr/>
        </p:nvSpPr>
        <p:spPr>
          <a:xfrm>
            <a:off x="914400" y="270587"/>
            <a:ext cx="9367934" cy="631682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54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4E94-F920-138C-4B94-2BDCFB88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AD00-6160-975D-BF93-15423C40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283B-96A2-6FEF-B4D6-8D849148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82" y="18754"/>
            <a:ext cx="7094835" cy="6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5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F4AA-5F9F-41A5-8133-21A32107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2F7AA-8E71-4C1D-8C07-EFE639C2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04C03-6500-9E08-63F4-E03BB84C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71" y="681037"/>
            <a:ext cx="8621480" cy="51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1180-A38E-4415-8B81-795993E6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3B9-3647-4ADE-9E42-D0A72503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203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A5177-7F30-47E0-A62A-22CF1E1D6444}"/>
              </a:ext>
            </a:extLst>
          </p:cNvPr>
          <p:cNvSpPr/>
          <p:nvPr/>
        </p:nvSpPr>
        <p:spPr>
          <a:xfrm>
            <a:off x="291896" y="5066084"/>
            <a:ext cx="458361" cy="772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EB274B-AFA6-4048-BF38-9BB95A4FACC3}"/>
              </a:ext>
            </a:extLst>
          </p:cNvPr>
          <p:cNvSpPr/>
          <p:nvPr/>
        </p:nvSpPr>
        <p:spPr>
          <a:xfrm>
            <a:off x="9319849" y="5540582"/>
            <a:ext cx="458361" cy="772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120DF0-BDC3-4AC6-BF5F-D015489FB1B3}"/>
              </a:ext>
            </a:extLst>
          </p:cNvPr>
          <p:cNvSpPr/>
          <p:nvPr/>
        </p:nvSpPr>
        <p:spPr>
          <a:xfrm>
            <a:off x="8179888" y="6085676"/>
            <a:ext cx="458361" cy="772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5CC126-1D2D-3BC0-A335-D86C7ECC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75" y="177281"/>
            <a:ext cx="7869533" cy="64567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6D05FB-0022-8F9C-7468-463323BC3B35}"/>
              </a:ext>
            </a:extLst>
          </p:cNvPr>
          <p:cNvSpPr/>
          <p:nvPr/>
        </p:nvSpPr>
        <p:spPr>
          <a:xfrm>
            <a:off x="838200" y="3830316"/>
            <a:ext cx="8053873" cy="2850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79B6-7076-42CD-B090-509ECDE5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290CB-0FF2-466A-82C7-9009115853F1}"/>
              </a:ext>
            </a:extLst>
          </p:cNvPr>
          <p:cNvSpPr/>
          <p:nvPr/>
        </p:nvSpPr>
        <p:spPr>
          <a:xfrm rot="5400000">
            <a:off x="8252088" y="2261436"/>
            <a:ext cx="458361" cy="1023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C88B8-47A7-6CB4-1CC9-EFA8CA546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82" y="18754"/>
            <a:ext cx="7094835" cy="682049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789386-4BD7-DBEC-F28E-06F26250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687216"/>
            <a:ext cx="7941906" cy="2006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CF36E-45F8-7D17-682B-C5680FA3EBBC}"/>
              </a:ext>
            </a:extLst>
          </p:cNvPr>
          <p:cNvSpPr/>
          <p:nvPr/>
        </p:nvSpPr>
        <p:spPr>
          <a:xfrm>
            <a:off x="3248025" y="4693298"/>
            <a:ext cx="6502464" cy="21459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61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0AFDB-FA2C-4DB2-807B-67EC045C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362DAD-E0E5-FCC1-F9AD-D6F25139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Access to EUS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3683BA-B876-C5A6-85FF-5D1E77D7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32" y="2213215"/>
            <a:ext cx="5930556" cy="15567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638ECB-64DD-EFE2-5830-B0B248A1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35" y="4143037"/>
            <a:ext cx="4866862" cy="16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2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28397-DD82-44B0-9179-B620FB0C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Challenges – multiple EUS’s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CB38-C097-4024-9B2C-127B43AFB25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385DF6D-8CCA-4029-ABD8-DAFCD6A4A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873958"/>
              </p:ext>
            </p:extLst>
          </p:nvPr>
        </p:nvGraphicFramePr>
        <p:xfrm>
          <a:off x="1274728" y="1825625"/>
          <a:ext cx="5257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3020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r>
                        <a:rPr lang="en-GB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r>
                        <a:rPr lang="en-GB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r>
                        <a:rPr lang="en-GB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3BC0995-877B-4B2F-8F33-76AD2D132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684942"/>
              </p:ext>
            </p:extLst>
          </p:nvPr>
        </p:nvGraphicFramePr>
        <p:xfrm>
          <a:off x="1953466" y="3717643"/>
          <a:ext cx="99332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316">
                  <a:extLst>
                    <a:ext uri="{9D8B030D-6E8A-4147-A177-3AD203B41FA5}">
                      <a16:colId xmlns:a16="http://schemas.microsoft.com/office/drawing/2014/main" val="191937787"/>
                    </a:ext>
                  </a:extLst>
                </a:gridCol>
                <a:gridCol w="2483316">
                  <a:extLst>
                    <a:ext uri="{9D8B030D-6E8A-4147-A177-3AD203B41FA5}">
                      <a16:colId xmlns:a16="http://schemas.microsoft.com/office/drawing/2014/main" val="1357930706"/>
                    </a:ext>
                  </a:extLst>
                </a:gridCol>
                <a:gridCol w="2483316">
                  <a:extLst>
                    <a:ext uri="{9D8B030D-6E8A-4147-A177-3AD203B41FA5}">
                      <a16:colId xmlns:a16="http://schemas.microsoft.com/office/drawing/2014/main" val="3975467792"/>
                    </a:ext>
                  </a:extLst>
                </a:gridCol>
                <a:gridCol w="2483316">
                  <a:extLst>
                    <a:ext uri="{9D8B030D-6E8A-4147-A177-3AD203B41FA5}">
                      <a16:colId xmlns:a16="http://schemas.microsoft.com/office/drawing/2014/main" val="2566624826"/>
                    </a:ext>
                  </a:extLst>
                </a:gridCol>
              </a:tblGrid>
              <a:tr h="2951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SCN /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6619"/>
                  </a:ext>
                </a:extLst>
              </a:tr>
              <a:tr h="2951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97575"/>
                  </a:ext>
                </a:extLst>
              </a:tr>
              <a:tr h="295163">
                <a:tc>
                  <a:txBody>
                    <a:bodyPr/>
                    <a:lstStyle/>
                    <a:p>
                      <a:r>
                        <a:rPr lang="en-GB" dirty="0"/>
                        <a:t>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Neutral mucin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mucin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083"/>
                  </a:ext>
                </a:extLst>
              </a:tr>
              <a:tr h="1180650">
                <a:tc>
                  <a:txBody>
                    <a:bodyPr/>
                    <a:lstStyle/>
                    <a:p>
                      <a:r>
                        <a:rPr lang="en-GB" dirty="0"/>
                        <a:t>Biopsy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Pseudostratified columnar epithelium – goblet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Ovarian type stroma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sheets and small groups of cuboidal epithelial cells with round nuclei and clear, non mucinous cytoplasm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28003"/>
                  </a:ext>
                </a:extLst>
              </a:tr>
              <a:tr h="295163">
                <a:tc>
                  <a:txBody>
                    <a:bodyPr/>
                    <a:lstStyle/>
                    <a:p>
                      <a:r>
                        <a:rPr lang="en-GB" dirty="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Inhibin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1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E7384-9C21-4759-B144-F361AE6F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Overview</a:t>
            </a:r>
            <a:endParaRPr lang="en-GB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3758-18AC-45D1-BF23-8302C912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Current controversies</a:t>
            </a:r>
          </a:p>
          <a:p>
            <a:r>
              <a:rPr lang="en-GB"/>
              <a:t>Cyst types </a:t>
            </a:r>
          </a:p>
          <a:p>
            <a:endParaRPr lang="en-GB"/>
          </a:p>
          <a:p>
            <a:r>
              <a:rPr lang="en-GB"/>
              <a:t>Presentations</a:t>
            </a:r>
          </a:p>
          <a:p>
            <a:r>
              <a:rPr lang="en-GB"/>
              <a:t>Assessment </a:t>
            </a:r>
          </a:p>
          <a:p>
            <a:r>
              <a:rPr lang="en-GB"/>
              <a:t>Management </a:t>
            </a:r>
          </a:p>
          <a:p>
            <a:endParaRPr lang="en-GB"/>
          </a:p>
          <a:p>
            <a:r>
              <a:rPr lang="en-GB"/>
              <a:t>Challenges of management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908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3A9C7-72C7-4178-93B1-557287AD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/>
              <a:t>Questions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F2DB-A384-4B05-8B33-91F79BA2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https://emedicine.medscape.com/article/371197-overview</a:t>
            </a:r>
            <a:r>
              <a:rPr lang="en-GB" sz="200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4DD34-3ED5-4029-88DA-99AFF8523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" r="2" b="2158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D04A7-606C-4093-BE35-9DA41458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sz="4100"/>
              <a:t>Currently units can select their guideline of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02B5-4B28-4792-932A-D96B181D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Evidence to support each guideline</a:t>
            </a:r>
          </a:p>
          <a:p>
            <a:endParaRPr lang="en-GB" sz="2000" dirty="0"/>
          </a:p>
          <a:p>
            <a:r>
              <a:rPr lang="en-GB" sz="2000" dirty="0"/>
              <a:t>But this is an evolving field – so medicolegally safe to use any of guidance</a:t>
            </a:r>
          </a:p>
          <a:p>
            <a:endParaRPr lang="en-GB" sz="2000" dirty="0"/>
          </a:p>
          <a:p>
            <a:r>
              <a:rPr lang="en-GB" sz="2000" dirty="0"/>
              <a:t>Part of the choice may be driven by local availability of investigation modalities</a:t>
            </a:r>
          </a:p>
        </p:txBody>
      </p:sp>
      <p:pic>
        <p:nvPicPr>
          <p:cNvPr id="16" name="Picture 15" descr="Desk with stethoscope and computer keyboard">
            <a:extLst>
              <a:ext uri="{FF2B5EF4-FFF2-40B4-BE49-F238E27FC236}">
                <a16:creationId xmlns:a16="http://schemas.microsoft.com/office/drawing/2014/main" id="{91C1BD4B-81C1-0325-3AA2-AA832678C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48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FFBC-7115-456E-947A-A74D4E01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556" y="2657751"/>
            <a:ext cx="6569765" cy="3398492"/>
          </a:xfrm>
        </p:spPr>
        <p:txBody>
          <a:bodyPr/>
          <a:lstStyle/>
          <a:p>
            <a:r>
              <a:rPr lang="en-GB" dirty="0"/>
              <a:t>Select a guidance to use in your unit and stick to it </a:t>
            </a:r>
            <a:br>
              <a:rPr lang="en-GB" dirty="0"/>
            </a:br>
            <a:r>
              <a:rPr lang="en-GB" b="1" dirty="0"/>
              <a:t>but </a:t>
            </a:r>
            <a:br>
              <a:rPr lang="en-GB" dirty="0"/>
            </a:br>
            <a:r>
              <a:rPr lang="en-GB" dirty="0"/>
              <a:t>keep watching for new evidence in the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649071-5BD6-415B-8CDD-ACCD236AC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" y="365125"/>
            <a:ext cx="3845444" cy="3845444"/>
          </a:xfrm>
        </p:spPr>
      </p:pic>
    </p:spTree>
    <p:extLst>
      <p:ext uri="{BB962C8B-B14F-4D97-AF65-F5344CB8AC3E}">
        <p14:creationId xmlns:p14="http://schemas.microsoft.com/office/powerpoint/2010/main" val="88378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F1B1-AD93-26FF-AA99-700E56BA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3EAD-1F99-42EB-28FD-57AA01AB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57AA5-EF31-3F68-C99D-A3DC5969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601735"/>
            <a:ext cx="9693480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8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B0DC-D049-43F7-BEE2-4C4817CF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Cyst Types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3594C8-35F7-458F-9F3F-524D7629E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063" y="365125"/>
            <a:ext cx="5878582" cy="1035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D332B-254A-40AB-96B2-E42D03A7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96" y="1400404"/>
            <a:ext cx="5440478" cy="5379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753028-D7E1-49CD-8639-017F85F91035}"/>
              </a:ext>
            </a:extLst>
          </p:cNvPr>
          <p:cNvSpPr/>
          <p:nvPr/>
        </p:nvSpPr>
        <p:spPr>
          <a:xfrm>
            <a:off x="2902226" y="2173574"/>
            <a:ext cx="2761837" cy="55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04092-D630-48A3-8CA1-4A71BEB6C270}"/>
              </a:ext>
            </a:extLst>
          </p:cNvPr>
          <p:cNvSpPr/>
          <p:nvPr/>
        </p:nvSpPr>
        <p:spPr>
          <a:xfrm>
            <a:off x="5350336" y="5731565"/>
            <a:ext cx="2176900" cy="284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330361-9B30-4F19-A69C-71B3C875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Main focus of cyst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6000-36A2-439E-AC29-44324962CE79}"/>
              </a:ext>
            </a:extLst>
          </p:cNvPr>
          <p:cNvSpPr>
            <a:spLocks/>
          </p:cNvSpPr>
          <p:nvPr/>
        </p:nvSpPr>
        <p:spPr>
          <a:xfrm>
            <a:off x="2345049" y="2374998"/>
            <a:ext cx="7930355" cy="3281568"/>
          </a:xfrm>
          <a:prstGeom prst="rect">
            <a:avLst/>
          </a:prstGeom>
        </p:spPr>
        <p:txBody>
          <a:bodyPr/>
          <a:lstStyle/>
          <a:p>
            <a:pPr defTabSz="685800">
              <a:spcAft>
                <a:spcPts val="600"/>
              </a:spcAft>
            </a:pPr>
            <a:endParaRPr lang="en-GB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54945-C9D2-43FD-9F7B-412BFCB65CB4}"/>
              </a:ext>
            </a:extLst>
          </p:cNvPr>
          <p:cNvSpPr txBox="1"/>
          <p:nvPr/>
        </p:nvSpPr>
        <p:spPr>
          <a:xfrm>
            <a:off x="6852859" y="5025948"/>
            <a:ext cx="2837519" cy="79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SCA/ SCN  – Serous Cystic Adenoma or Serous Cystic Neoplasm</a:t>
            </a:r>
          </a:p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30120-1D49-4C03-B1A6-D024048003B2}"/>
              </a:ext>
            </a:extLst>
          </p:cNvPr>
          <p:cNvSpPr txBox="1"/>
          <p:nvPr/>
        </p:nvSpPr>
        <p:spPr>
          <a:xfrm>
            <a:off x="2688905" y="4083276"/>
            <a:ext cx="2837519" cy="869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pancreatitis cystic lesions</a:t>
            </a:r>
          </a:p>
          <a:p>
            <a:pPr algn="ctr" defTabSz="685800">
              <a:spcAft>
                <a:spcPts val="600"/>
              </a:spcAft>
            </a:pPr>
            <a:endParaRPr lang="en-GB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Excluded from this presentation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1CCD2-8B45-400F-8E87-6AB98059DAB7}"/>
              </a:ext>
            </a:extLst>
          </p:cNvPr>
          <p:cNvSpPr txBox="1"/>
          <p:nvPr/>
        </p:nvSpPr>
        <p:spPr>
          <a:xfrm>
            <a:off x="6852859" y="4121643"/>
            <a:ext cx="2837519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MCN – Mucinous Cystic Neoplasm</a:t>
            </a:r>
          </a:p>
          <a:p>
            <a:pPr algn="ctr" defTabSz="685800">
              <a:spcAft>
                <a:spcPts val="600"/>
              </a:spcAft>
            </a:pPr>
            <a:endParaRPr lang="en-GB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8AE20-B8C3-4E33-98D1-568659985F06}"/>
              </a:ext>
            </a:extLst>
          </p:cNvPr>
          <p:cNvSpPr txBox="1"/>
          <p:nvPr/>
        </p:nvSpPr>
        <p:spPr>
          <a:xfrm>
            <a:off x="6852859" y="3204089"/>
            <a:ext cx="2837519" cy="79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IPMN - Intraductal Mucinous Papillary Neoplasm</a:t>
            </a:r>
          </a:p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50BFA-95A2-449A-940E-CEECEC5DCE32}"/>
              </a:ext>
            </a:extLst>
          </p:cNvPr>
          <p:cNvSpPr txBox="1"/>
          <p:nvPr/>
        </p:nvSpPr>
        <p:spPr>
          <a:xfrm>
            <a:off x="4891467" y="2184851"/>
            <a:ext cx="2837519" cy="869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Pancreatic Cystic Lesions</a:t>
            </a:r>
          </a:p>
          <a:p>
            <a:pPr algn="ctr" defTabSz="685800">
              <a:spcAft>
                <a:spcPts val="600"/>
              </a:spcAft>
            </a:pPr>
            <a:endParaRPr lang="en-GB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main lesions</a:t>
            </a:r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9C447FA-85B8-426B-9653-34BD884F5F1F}"/>
              </a:ext>
            </a:extLst>
          </p:cNvPr>
          <p:cNvSpPr/>
          <p:nvPr/>
        </p:nvSpPr>
        <p:spPr>
          <a:xfrm rot="10800000">
            <a:off x="5017706" y="3054320"/>
            <a:ext cx="508718" cy="9602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FFA96EF1-9114-4653-BCE0-EBBCF1DE5B33}"/>
              </a:ext>
            </a:extLst>
          </p:cNvPr>
          <p:cNvSpPr/>
          <p:nvPr/>
        </p:nvSpPr>
        <p:spPr>
          <a:xfrm rot="5400000">
            <a:off x="7964259" y="2216281"/>
            <a:ext cx="635445" cy="105135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99F65-D166-449B-A13B-7ABC1E3E3AF7}"/>
              </a:ext>
            </a:extLst>
          </p:cNvPr>
          <p:cNvSpPr txBox="1"/>
          <p:nvPr/>
        </p:nvSpPr>
        <p:spPr>
          <a:xfrm>
            <a:off x="1638652" y="5416574"/>
            <a:ext cx="4671574" cy="1223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Malignancy risk   </a:t>
            </a:r>
          </a:p>
          <a:p>
            <a:pPr defTabSz="685800">
              <a:spcAft>
                <a:spcPts val="600"/>
              </a:spcAft>
            </a:pP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cysts 		 -  5 </a:t>
            </a:r>
            <a:r>
              <a:rPr lang="en-GB" sz="13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2.9% 10 </a:t>
            </a:r>
            <a:r>
              <a:rPr lang="en-GB" sz="13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5.9% 15 </a:t>
            </a:r>
            <a:r>
              <a:rPr lang="en-GB" sz="13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14%</a:t>
            </a:r>
          </a:p>
          <a:p>
            <a:pPr defTabSz="685800">
              <a:spcAft>
                <a:spcPts val="600"/>
              </a:spcAft>
            </a:pP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cysts &lt;15mm  -  5 </a:t>
            </a:r>
            <a:r>
              <a:rPr lang="en-GB" sz="13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2.2% 10 </a:t>
            </a:r>
            <a:r>
              <a:rPr lang="en-GB" sz="13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4.6% 15 </a:t>
            </a:r>
            <a:r>
              <a:rPr lang="en-GB" sz="13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7.4%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9D84BC09-F932-BF2F-318D-BA9D017F67A9}"/>
              </a:ext>
            </a:extLst>
          </p:cNvPr>
          <p:cNvSpPr/>
          <p:nvPr/>
        </p:nvSpPr>
        <p:spPr>
          <a:xfrm rot="5400000" flipV="1">
            <a:off x="5373232" y="3936950"/>
            <a:ext cx="1907901" cy="1051352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1021</Words>
  <Application>Microsoft Office PowerPoint</Application>
  <PresentationFormat>Widescreen</PresentationFormat>
  <Paragraphs>297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BookAntiqua</vt:lpstr>
      <vt:lpstr>BookAntiqua-Italic</vt:lpstr>
      <vt:lpstr>Calibri</vt:lpstr>
      <vt:lpstr>Calibri Light</vt:lpstr>
      <vt:lpstr>ff6</vt:lpstr>
      <vt:lpstr>ff7</vt:lpstr>
      <vt:lpstr>TimesNewRomanPS</vt:lpstr>
      <vt:lpstr>TimesNewRomanPS-Italic</vt:lpstr>
      <vt:lpstr>Verdana</vt:lpstr>
      <vt:lpstr>Office Theme</vt:lpstr>
      <vt:lpstr>Pancreatic cystic disease</vt:lpstr>
      <vt:lpstr>Overview</vt:lpstr>
      <vt:lpstr>Current controversies</vt:lpstr>
      <vt:lpstr>Editorials suggest discordance</vt:lpstr>
      <vt:lpstr>Currently units can select their guideline of choice</vt:lpstr>
      <vt:lpstr>Select a guidance to use in your unit and stick to it  but  keep watching for new evidence in the field</vt:lpstr>
      <vt:lpstr>PowerPoint Presentation</vt:lpstr>
      <vt:lpstr>Cyst Types </vt:lpstr>
      <vt:lpstr>Main focus of cyst types</vt:lpstr>
      <vt:lpstr>Cyst types</vt:lpstr>
      <vt:lpstr>Cyst types</vt:lpstr>
      <vt:lpstr>BD-IPMN</vt:lpstr>
      <vt:lpstr>Cyst types</vt:lpstr>
      <vt:lpstr>Cyst types</vt:lpstr>
      <vt:lpstr>Presentation</vt:lpstr>
      <vt:lpstr>Assessment</vt:lpstr>
      <vt:lpstr>Assessment</vt:lpstr>
      <vt:lpstr>EUS Examples</vt:lpstr>
      <vt:lpstr>PowerPoint Presentation</vt:lpstr>
      <vt:lpstr>PowerPoint Presentation</vt:lpstr>
      <vt:lpstr>Cyst Fluid Analysis</vt:lpstr>
      <vt:lpstr>PowerPoint Presentation</vt:lpstr>
      <vt:lpstr>EUS Biochemistry</vt:lpstr>
      <vt:lpstr>EUS Biochemistry</vt:lpstr>
      <vt:lpstr>EUS Biochemistry</vt:lpstr>
      <vt:lpstr>EUS Biochemistry</vt:lpstr>
      <vt:lpstr>Cyst FNA / Histology</vt:lpstr>
      <vt:lpstr>PowerPoint Presentation</vt:lpstr>
      <vt:lpstr>EUS FNA / Histology</vt:lpstr>
      <vt:lpstr>EUS FNA / Histology</vt:lpstr>
      <vt:lpstr>EUS FNA / Histology</vt:lpstr>
      <vt:lpstr>EUS FNA / Histology</vt:lpstr>
      <vt:lpstr>EUS FNA / Histology</vt:lpstr>
      <vt:lpstr>New Developments</vt:lpstr>
      <vt:lpstr>New Developments</vt:lpstr>
      <vt:lpstr>International Guidance 2017 Update</vt:lpstr>
      <vt:lpstr>International Guidance 2017 Update</vt:lpstr>
      <vt:lpstr>PowerPoint Presentation</vt:lpstr>
      <vt:lpstr>What to actually do?</vt:lpstr>
      <vt:lpstr>What to actually do?</vt:lpstr>
      <vt:lpstr>PowerPoint Presentation</vt:lpstr>
      <vt:lpstr>PowerPoint Presentation</vt:lpstr>
      <vt:lpstr>PowerPoint Presentation</vt:lpstr>
      <vt:lpstr>PowerPoint Presentation</vt:lpstr>
      <vt:lpstr>Challenges</vt:lpstr>
      <vt:lpstr>Challenges – multiple EUS’s</vt:lpstr>
      <vt:lpstr>Overview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Pancreatic cystic disease</dc:title>
  <dc:creator>Jonathan Rees</dc:creator>
  <cp:lastModifiedBy>Helen Dunderdale</cp:lastModifiedBy>
  <cp:revision>41</cp:revision>
  <dcterms:created xsi:type="dcterms:W3CDTF">2019-03-05T08:41:27Z</dcterms:created>
  <dcterms:modified xsi:type="dcterms:W3CDTF">2024-03-01T10:27:05Z</dcterms:modified>
</cp:coreProperties>
</file>