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5" r:id="rId7"/>
    <p:sldId id="268" r:id="rId8"/>
    <p:sldId id="269" r:id="rId9"/>
    <p:sldId id="266" r:id="rId10"/>
    <p:sldId id="267" r:id="rId11"/>
    <p:sldId id="258" r:id="rId12"/>
    <p:sldId id="259" r:id="rId13"/>
    <p:sldId id="260" r:id="rId14"/>
    <p:sldId id="261" r:id="rId15"/>
    <p:sldId id="262" r:id="rId16"/>
    <p:sldId id="264" r:id="rId17"/>
    <p:sldId id="263" r:id="rId18"/>
    <p:sldId id="270" r:id="rId19"/>
    <p:sldId id="271" r:id="rId20"/>
    <p:sldId id="272" r:id="rId21"/>
    <p:sldId id="273" r:id="rId22"/>
    <p:sldId id="274" r:id="rId23"/>
    <p:sldId id="276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D068E-5CEE-4545-B217-A3C5E37DA3F8}" v="1511" dt="2024-03-01T08:58:49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7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37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16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3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2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8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7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0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0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4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9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1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8F62B-F00C-4829-A412-2E3B5FA34CBC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F80010-2718-4FEC-BF0E-2029EDF00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8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HPB Cancer CAG</a:t>
            </a:r>
            <a:br>
              <a:rPr lang="en-GB"/>
            </a:br>
            <a:br>
              <a:rPr lang="en-GB"/>
            </a:br>
            <a:r>
              <a:rPr lang="en-GB"/>
              <a:t>Update on Liver Transplant Indications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GB"/>
          </a:p>
          <a:p>
            <a:r>
              <a:rPr lang="en-GB"/>
              <a:t>Dr </a:t>
            </a:r>
            <a:r>
              <a:rPr lang="en-GB" err="1"/>
              <a:t>Gau</a:t>
            </a:r>
            <a:r>
              <a:rPr lang="en-GB"/>
              <a:t> Appanna</a:t>
            </a:r>
          </a:p>
          <a:p>
            <a:r>
              <a:rPr lang="en-GB"/>
              <a:t>Consultant Hepatologist</a:t>
            </a:r>
          </a:p>
          <a:p>
            <a:r>
              <a:rPr lang="en-GB"/>
              <a:t>Bristol Royal Infirmary</a:t>
            </a:r>
          </a:p>
        </p:txBody>
      </p:sp>
    </p:spTree>
    <p:extLst>
      <p:ext uri="{BB962C8B-B14F-4D97-AF65-F5344CB8AC3E}">
        <p14:creationId xmlns:p14="http://schemas.microsoft.com/office/powerpoint/2010/main" val="308714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HCC patients disadvantaged?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2018: Introduction of the Transplant Benefit Score (TBS)</a:t>
            </a:r>
          </a:p>
          <a:p>
            <a:r>
              <a:rPr lang="en-US"/>
              <a:t>7 donor and 21 recipient parameters</a:t>
            </a:r>
          </a:p>
          <a:p>
            <a:r>
              <a:rPr lang="en-GB"/>
              <a:t>Predict the difference in survival without transplantation (need) to that after transplantation (utility) for each potential recipient (TBS=utility–need)</a:t>
            </a:r>
          </a:p>
          <a:p>
            <a:endParaRPr lang="en-US"/>
          </a:p>
          <a:p>
            <a:r>
              <a:rPr lang="en-US"/>
              <a:t>First three years: </a:t>
            </a:r>
          </a:p>
          <a:p>
            <a:r>
              <a:rPr lang="en-GB"/>
              <a:t>Patients with cancer </a:t>
            </a:r>
            <a:r>
              <a:rPr lang="en-GB">
                <a:sym typeface="Wingdings" panose="05000000000000000000" pitchFamily="2" charset="2"/>
              </a:rPr>
              <a:t></a:t>
            </a:r>
            <a:r>
              <a:rPr lang="en-GB"/>
              <a:t> reduced allocation of livers by the TBS model </a:t>
            </a:r>
          </a:p>
          <a:p>
            <a:r>
              <a:rPr lang="en-GB"/>
              <a:t>Waiting list removals for death or deterioration </a:t>
            </a:r>
            <a:r>
              <a:rPr lang="en-GB">
                <a:sym typeface="Wingdings" panose="05000000000000000000" pitchFamily="2" charset="2"/>
              </a:rPr>
              <a:t></a:t>
            </a:r>
            <a:r>
              <a:rPr lang="en-GB"/>
              <a:t> considerably increased compared with patients with CLD alone</a:t>
            </a:r>
          </a:p>
        </p:txBody>
      </p:sp>
    </p:spTree>
    <p:extLst>
      <p:ext uri="{BB962C8B-B14F-4D97-AF65-F5344CB8AC3E}">
        <p14:creationId xmlns:p14="http://schemas.microsoft.com/office/powerpoint/2010/main" val="242328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Discourse within the transplant community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4645" y="4132577"/>
            <a:ext cx="5942729" cy="2375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062065"/>
            <a:ext cx="5662338" cy="23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3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Need for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October 2022: Algorithm weightings were revised</a:t>
            </a:r>
          </a:p>
          <a:p>
            <a:r>
              <a:rPr lang="en-GB"/>
              <a:t>The effect of these changes is not yet clear</a:t>
            </a:r>
          </a:p>
          <a:p>
            <a:endParaRPr lang="en-GB"/>
          </a:p>
          <a:p>
            <a:r>
              <a:rPr lang="en-GB"/>
              <a:t>Anecdotally… there appears to be an improvement</a:t>
            </a:r>
          </a:p>
          <a:p>
            <a:r>
              <a:rPr lang="en-GB"/>
              <a:t>DBD vs DCD and outcomes</a:t>
            </a:r>
          </a:p>
          <a:p>
            <a:r>
              <a:rPr lang="en-GB"/>
              <a:t>Machine perfusion</a:t>
            </a:r>
          </a:p>
          <a:p>
            <a:endParaRPr lang="en-GB"/>
          </a:p>
          <a:p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8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truly the case?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434" y="2160588"/>
            <a:ext cx="7969170" cy="3881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8881" y="4348065"/>
            <a:ext cx="7296540" cy="130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2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Transplant Data: 2019/2020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985" y="2160588"/>
            <a:ext cx="8488067" cy="3881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2857" y="4012665"/>
            <a:ext cx="7417837" cy="130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0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C492-B4FA-8752-44BF-4F4487E3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future direction?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EFE85-1383-FF8B-7FA5-65EF223EF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Organ demand outstripping availability</a:t>
            </a:r>
          </a:p>
          <a:p>
            <a:r>
              <a:rPr lang="en-GB"/>
              <a:t>Not quite the same in the USA</a:t>
            </a:r>
          </a:p>
          <a:p>
            <a:endParaRPr lang="en-GB"/>
          </a:p>
          <a:p>
            <a:r>
              <a:rPr lang="en-GB"/>
              <a:t>Adjuvant systemic treatment</a:t>
            </a:r>
          </a:p>
          <a:p>
            <a:r>
              <a:rPr lang="en-GB"/>
              <a:t>Role of more aggressive liver directed therapies – combination therapies</a:t>
            </a:r>
          </a:p>
        </p:txBody>
      </p:sp>
    </p:spTree>
    <p:extLst>
      <p:ext uri="{BB962C8B-B14F-4D97-AF65-F5344CB8AC3E}">
        <p14:creationId xmlns:p14="http://schemas.microsoft.com/office/powerpoint/2010/main" val="122645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530E-FAD7-C668-0B61-E3DF5A80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Cholangiocarcinoma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9C75D-D0F8-87C1-B758-3413CFB7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Historically CCA associated with rapid recurrence and poor survival rates</a:t>
            </a:r>
          </a:p>
          <a:p>
            <a:pPr lvl="1"/>
            <a:r>
              <a:rPr lang="en-GB"/>
              <a:t>10% for intrahepatic CCA and 25% of extrahepatic CCA</a:t>
            </a:r>
          </a:p>
          <a:p>
            <a:r>
              <a:rPr lang="en-GB"/>
              <a:t>Recent studies: 5-year survival of 70%</a:t>
            </a:r>
          </a:p>
          <a:p>
            <a:pPr lvl="1"/>
            <a:r>
              <a:rPr lang="en-GB"/>
              <a:t>Highly selected patient group; based on response to pre-transplant chemotherapy</a:t>
            </a:r>
          </a:p>
          <a:p>
            <a:pPr lvl="1"/>
            <a:r>
              <a:rPr lang="en-GB"/>
              <a:t>Perihilar CCA in the presence of CLD</a:t>
            </a:r>
          </a:p>
          <a:p>
            <a:pPr lvl="1"/>
            <a:endParaRPr lang="en-GB"/>
          </a:p>
          <a:p>
            <a:r>
              <a:rPr lang="en-GB"/>
              <a:t>BSG statement: There is a need for evaluation of novel neoadjuvant chemoradiation strategies and assessment of long-term outcomes with national protocols and multi-centre studies. Liver transplantation in the absence of background chronic liver disease remains an investigational treatment.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7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B9F5-9B9C-7646-55F0-EB382C1E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publication on incidental CCA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B6834-3C02-D08D-176B-A7A7B7EE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8" y="2167087"/>
            <a:ext cx="8238639" cy="45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7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6099-69CD-215A-56B8-84C7675B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future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41C60B-FC82-F9B8-E2F4-CDBD1D403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85729"/>
            <a:ext cx="6448034" cy="15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3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9472-563A-0EE8-85A1-182B16BB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Neuroendocrine metastases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0856-CE12-475C-2E57-E76E54CC3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Accepted indication for liver transplantation (LT): Europe</a:t>
            </a:r>
          </a:p>
          <a:p>
            <a:r>
              <a:rPr lang="en-GB"/>
              <a:t>Despite strict patient selection, post-LT recurrence is observed in 30%–50% of cases. </a:t>
            </a:r>
          </a:p>
          <a:p>
            <a:r>
              <a:rPr lang="en-GB"/>
              <a:t>Post recurrence survival is poorly investigated as well as factors influencing post recurrence outcomes.</a:t>
            </a:r>
          </a:p>
          <a:p>
            <a:endParaRPr lang="en-GB"/>
          </a:p>
          <a:p>
            <a:r>
              <a:rPr lang="en-GB"/>
              <a:t>Currently a pilot study in Birmingham: 3 patients transplanted to date</a:t>
            </a:r>
          </a:p>
        </p:txBody>
      </p:sp>
    </p:spTree>
    <p:extLst>
      <p:ext uri="{BB962C8B-B14F-4D97-AF65-F5344CB8AC3E}">
        <p14:creationId xmlns:p14="http://schemas.microsoft.com/office/powerpoint/2010/main" val="426598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Oncological indications for liver transplant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Hepatocellular Carcinoma</a:t>
            </a:r>
          </a:p>
          <a:p>
            <a:r>
              <a:rPr lang="en-US" i="1" err="1"/>
              <a:t>Cholangiocarcinoma</a:t>
            </a:r>
            <a:endParaRPr lang="en-US" i="1"/>
          </a:p>
          <a:p>
            <a:r>
              <a:rPr lang="en-US" i="1"/>
              <a:t>Neuroendocrine liver metastases</a:t>
            </a:r>
          </a:p>
          <a:p>
            <a:r>
              <a:rPr lang="en-US" i="1"/>
              <a:t>Colorectal liver metastases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492829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2513-D078-FD8C-58CF-B48B85B4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575F5-B1C4-9CE8-7880-64C2FCCD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Patient selection is paramount</a:t>
            </a:r>
          </a:p>
          <a:p>
            <a:r>
              <a:rPr lang="en-GB"/>
              <a:t>Growing concern about the fact that HCC patients are disadvantaged</a:t>
            </a:r>
          </a:p>
          <a:p>
            <a:r>
              <a:rPr lang="en-GB"/>
              <a:t>Down staging not necessarily downsizing!</a:t>
            </a:r>
          </a:p>
          <a:p>
            <a:r>
              <a:rPr lang="en-GB"/>
              <a:t>The aim is to avoid liver transplantation: Early detection programmes are key</a:t>
            </a:r>
          </a:p>
          <a:p>
            <a:r>
              <a:rPr lang="en-GB"/>
              <a:t>Role of more aggressive combined therapies</a:t>
            </a:r>
          </a:p>
          <a:p>
            <a:endParaRPr lang="en-GB"/>
          </a:p>
          <a:p>
            <a:r>
              <a:rPr lang="en-GB"/>
              <a:t>CCA is evolving!</a:t>
            </a:r>
          </a:p>
          <a:p>
            <a:r>
              <a:rPr lang="en-GB"/>
              <a:t>Aggressive surveillance – not in line with recommendations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65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A4AA-3326-ED61-8286-1E3416C5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0AAC0-10F6-FA29-BA9F-2612F40C4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5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HCC indication for liver transplantation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EASL/Modification of the Milan Criteria</a:t>
            </a:r>
          </a:p>
          <a:p>
            <a:r>
              <a:rPr lang="en-GB"/>
              <a:t>Using size and number of HCC on pre-transplant imaging, these criteria aim to  select at time of presentation patients that have HCC with favourable tumour biology and hence good outcome following liver transplantation.</a:t>
            </a:r>
          </a:p>
        </p:txBody>
      </p:sp>
    </p:spTree>
    <p:extLst>
      <p:ext uri="{BB962C8B-B14F-4D97-AF65-F5344CB8AC3E}">
        <p14:creationId xmlns:p14="http://schemas.microsoft.com/office/powerpoint/2010/main" val="166768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EASL Guidelines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724" y="2160588"/>
            <a:ext cx="8248590" cy="38814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8F7C75-666C-C403-BE9B-AD6A80DA9597}"/>
              </a:ext>
            </a:extLst>
          </p:cNvPr>
          <p:cNvSpPr/>
          <p:nvPr/>
        </p:nvSpPr>
        <p:spPr>
          <a:xfrm>
            <a:off x="1609726" y="2457449"/>
            <a:ext cx="3286124" cy="3676651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4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criteria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726" y="2160588"/>
            <a:ext cx="698658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1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Outside of standard criteria: Down staging?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Inclusion criteria</a:t>
            </a:r>
          </a:p>
          <a:p>
            <a:pPr lvl="1"/>
            <a:r>
              <a:rPr lang="en-GB"/>
              <a:t>Not eligible for elective listing for under standard UK listing criteria for HCC</a:t>
            </a:r>
          </a:p>
          <a:p>
            <a:pPr lvl="1"/>
            <a:r>
              <a:rPr lang="en-GB"/>
              <a:t>Within </a:t>
            </a:r>
            <a:r>
              <a:rPr lang="en-GB" err="1"/>
              <a:t>Duvoux</a:t>
            </a:r>
            <a:r>
              <a:rPr lang="en-GB"/>
              <a:t> criteria for down-staged HCC</a:t>
            </a:r>
          </a:p>
          <a:p>
            <a:pPr lvl="1"/>
            <a:r>
              <a:rPr lang="en-GB"/>
              <a:t>Interval of ≥6 months from down-staging treatment to imaging upon which registration based </a:t>
            </a:r>
          </a:p>
          <a:p>
            <a:pPr lvl="1"/>
            <a:r>
              <a:rPr lang="en-GB"/>
              <a:t>Interval of ≥3 months from first imaging demonstrating patient within criteria to registration</a:t>
            </a:r>
          </a:p>
        </p:txBody>
      </p:sp>
    </p:spTree>
    <p:extLst>
      <p:ext uri="{BB962C8B-B14F-4D97-AF65-F5344CB8AC3E}">
        <p14:creationId xmlns:p14="http://schemas.microsoft.com/office/powerpoint/2010/main" val="423470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Duvoux criteria for listing for HCC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826" y="2118049"/>
            <a:ext cx="5013289" cy="27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2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Transplant Data: 2022/2023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158" y="2160588"/>
            <a:ext cx="7137721" cy="38814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0865" y="3918181"/>
            <a:ext cx="6481331" cy="121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4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Transplant Data: 2022/2023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434" y="2160588"/>
            <a:ext cx="7969170" cy="3881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5534" y="4338734"/>
            <a:ext cx="7231226" cy="130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192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CA8E1CED9D274DAF161AC1224A9E38" ma:contentTypeVersion="17" ma:contentTypeDescription="Create a new document." ma:contentTypeScope="" ma:versionID="41e5fe1704d40feca01c3f5374c33617">
  <xsd:schema xmlns:xsd="http://www.w3.org/2001/XMLSchema" xmlns:xs="http://www.w3.org/2001/XMLSchema" xmlns:p="http://schemas.microsoft.com/office/2006/metadata/properties" xmlns:ns3="f7f746b1-078e-431c-b554-3c100d7c5dcf" xmlns:ns4="33e3328d-3c41-46b7-88d6-9487e38091e2" targetNamespace="http://schemas.microsoft.com/office/2006/metadata/properties" ma:root="true" ma:fieldsID="42369e96cfa12b10f41209572beef1bf" ns3:_="" ns4:_="">
    <xsd:import namespace="f7f746b1-078e-431c-b554-3c100d7c5dcf"/>
    <xsd:import namespace="33e3328d-3c41-46b7-88d6-9487e38091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746b1-078e-431c-b554-3c100d7c5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3328d-3c41-46b7-88d6-9487e38091e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f746b1-078e-431c-b554-3c100d7c5d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FB9DFE-8EB1-4D84-9B29-203462786010}">
  <ds:schemaRefs>
    <ds:schemaRef ds:uri="33e3328d-3c41-46b7-88d6-9487e38091e2"/>
    <ds:schemaRef ds:uri="f7f746b1-078e-431c-b554-3c100d7c5d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DBFC18-B948-447C-A887-6D2FC1D7E7F7}">
  <ds:schemaRefs>
    <ds:schemaRef ds:uri="33e3328d-3c41-46b7-88d6-9487e38091e2"/>
    <ds:schemaRef ds:uri="f7f746b1-078e-431c-b554-3c100d7c5d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1960B2-E13D-450E-AE76-ECF0D1FB59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522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Facet</vt:lpstr>
      <vt:lpstr>HPB Cancer CAG  Update on Liver Transplant Indications</vt:lpstr>
      <vt:lpstr>Oncological indications for liver transplant</vt:lpstr>
      <vt:lpstr>HCC indication for liver transplantation</vt:lpstr>
      <vt:lpstr>EASL Guidelines</vt:lpstr>
      <vt:lpstr>Extended criteria</vt:lpstr>
      <vt:lpstr>Outside of standard criteria: Down staging?</vt:lpstr>
      <vt:lpstr>Duvoux criteria for listing for HCC</vt:lpstr>
      <vt:lpstr>Liver Transplant Data: 2022/2023</vt:lpstr>
      <vt:lpstr>Liver Transplant Data: 2022/2023</vt:lpstr>
      <vt:lpstr>Are HCC patients disadvantaged?</vt:lpstr>
      <vt:lpstr>Discourse within the transplant community</vt:lpstr>
      <vt:lpstr>Need for change?</vt:lpstr>
      <vt:lpstr>Is this truly the case?</vt:lpstr>
      <vt:lpstr>Liver Transplant Data: 2019/2020</vt:lpstr>
      <vt:lpstr>The future direction?</vt:lpstr>
      <vt:lpstr>Cholangiocarcinoma</vt:lpstr>
      <vt:lpstr>UK publication on incidental CCA</vt:lpstr>
      <vt:lpstr>The future</vt:lpstr>
      <vt:lpstr>Neuroendocrine metastases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Appanna, Gautham</dc:creator>
  <cp:lastModifiedBy>Helen Dunderdale</cp:lastModifiedBy>
  <cp:revision>2</cp:revision>
  <dcterms:created xsi:type="dcterms:W3CDTF">2024-03-01T00:16:49Z</dcterms:created>
  <dcterms:modified xsi:type="dcterms:W3CDTF">2024-03-01T12:28:51Z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0x0101004DCA8E1CED9D274DAF161AC1224A9E38</vt:lpwstr>
  </property>
</Properties>
</file>