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6" r:id="rId3"/>
    <p:sldId id="299" r:id="rId4"/>
    <p:sldId id="257" r:id="rId5"/>
    <p:sldId id="259" r:id="rId6"/>
    <p:sldId id="293" r:id="rId7"/>
    <p:sldId id="270" r:id="rId8"/>
    <p:sldId id="271" r:id="rId9"/>
    <p:sldId id="284" r:id="rId10"/>
    <p:sldId id="287" r:id="rId11"/>
    <p:sldId id="289" r:id="rId12"/>
    <p:sldId id="298" r:id="rId13"/>
    <p:sldId id="264" r:id="rId14"/>
    <p:sldId id="301" r:id="rId15"/>
    <p:sldId id="282" r:id="rId16"/>
    <p:sldId id="266" r:id="rId17"/>
    <p:sldId id="267" r:id="rId18"/>
    <p:sldId id="265" r:id="rId19"/>
    <p:sldId id="300" r:id="rId20"/>
    <p:sldId id="277" r:id="rId21"/>
    <p:sldId id="278" r:id="rId22"/>
    <p:sldId id="279" r:id="rId23"/>
    <p:sldId id="295" r:id="rId24"/>
    <p:sldId id="273" r:id="rId25"/>
    <p:sldId id="286" r:id="rId26"/>
    <p:sldId id="280" r:id="rId27"/>
    <p:sldId id="262" r:id="rId28"/>
    <p:sldId id="272" r:id="rId29"/>
    <p:sldId id="274" r:id="rId30"/>
    <p:sldId id="294" r:id="rId31"/>
    <p:sldId id="283" r:id="rId32"/>
    <p:sldId id="263" r:id="rId33"/>
    <p:sldId id="281" r:id="rId34"/>
    <p:sldId id="297" r:id="rId35"/>
    <p:sldId id="258"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60" autoAdjust="0"/>
  </p:normalViewPr>
  <p:slideViewPr>
    <p:cSldViewPr>
      <p:cViewPr varScale="1">
        <p:scale>
          <a:sx n="61" d="100"/>
          <a:sy n="61" d="100"/>
        </p:scale>
        <p:origin x="144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92B297-41B8-457C-B2D6-87169E4B6880}" type="datetimeFigureOut">
              <a:rPr lang="en-GB" smtClean="0"/>
              <a:t>22/02/2024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5DA3EA-3EB3-4A45-B7AC-FF0615E38084}" type="slidenum">
              <a:rPr lang="en-GB" smtClean="0"/>
              <a:t>‹#›</a:t>
            </a:fld>
            <a:endParaRPr lang="en-GB"/>
          </a:p>
        </p:txBody>
      </p:sp>
    </p:spTree>
    <p:extLst>
      <p:ext uri="{BB962C8B-B14F-4D97-AF65-F5344CB8AC3E}">
        <p14:creationId xmlns:p14="http://schemas.microsoft.com/office/powerpoint/2010/main" val="332190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Healthcare Quality</a:t>
            </a:r>
            <a:r>
              <a:rPr lang="en-GB" sz="1200" b="0" i="0" kern="1200" baseline="0" dirty="0">
                <a:solidFill>
                  <a:schemeClr val="tx1"/>
                </a:solidFill>
                <a:effectLst/>
                <a:latin typeface="+mn-lt"/>
                <a:ea typeface="+mn-ea"/>
                <a:cs typeface="+mn-cs"/>
              </a:rPr>
              <a:t> Improvement Partnership. Advisor to NHS England. </a:t>
            </a:r>
            <a:r>
              <a:rPr lang="en-GB" sz="1200" b="0" i="0" kern="1200" dirty="0">
                <a:solidFill>
                  <a:schemeClr val="tx1"/>
                </a:solidFill>
                <a:effectLst/>
                <a:latin typeface="+mn-lt"/>
                <a:ea typeface="+mn-ea"/>
                <a:cs typeface="+mn-cs"/>
              </a:rPr>
              <a:t>As the UK’s largest national clinical audit commissioner, we are uniquely placed to support evidence-based clinical effectiveness and data-informed services as well as provide advice around innovation and opportunities to connect with the healthcare sector.</a:t>
            </a:r>
            <a:endParaRPr lang="en-GB" dirty="0"/>
          </a:p>
        </p:txBody>
      </p:sp>
      <p:sp>
        <p:nvSpPr>
          <p:cNvPr id="4" name="Slide Number Placeholder 3"/>
          <p:cNvSpPr>
            <a:spLocks noGrp="1"/>
          </p:cNvSpPr>
          <p:nvPr>
            <p:ph type="sldNum" sz="quarter" idx="10"/>
          </p:nvPr>
        </p:nvSpPr>
        <p:spPr/>
        <p:txBody>
          <a:bodyPr/>
          <a:lstStyle/>
          <a:p>
            <a:fld id="{C05DA3EA-3EB3-4A45-B7AC-FF0615E38084}" type="slidenum">
              <a:rPr lang="en-GB" smtClean="0"/>
              <a:t>4</a:t>
            </a:fld>
            <a:endParaRPr lang="en-GB"/>
          </a:p>
        </p:txBody>
      </p:sp>
    </p:spTree>
    <p:extLst>
      <p:ext uri="{BB962C8B-B14F-4D97-AF65-F5344CB8AC3E}">
        <p14:creationId xmlns:p14="http://schemas.microsoft.com/office/powerpoint/2010/main" val="90877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Patients are eligible if they have a radiologic or clinical diagnosis; eligibility is not limited to patients with a histological diagnosis because a large proportion of patients with pancreatic cancer are too unwell to undergo biopsy for histological diagnosis. We note that neuroendocrine tumours can be identified on imaging and so could be excluded.</a:t>
            </a:r>
          </a:p>
        </p:txBody>
      </p:sp>
      <p:sp>
        <p:nvSpPr>
          <p:cNvPr id="4" name="Slide Number Placeholder 3"/>
          <p:cNvSpPr>
            <a:spLocks noGrp="1"/>
          </p:cNvSpPr>
          <p:nvPr>
            <p:ph type="sldNum" sz="quarter" idx="10"/>
          </p:nvPr>
        </p:nvSpPr>
        <p:spPr/>
        <p:txBody>
          <a:bodyPr/>
          <a:lstStyle/>
          <a:p>
            <a:fld id="{C05DA3EA-3EB3-4A45-B7AC-FF0615E38084}" type="slidenum">
              <a:rPr lang="en-GB" smtClean="0"/>
              <a:t>8</a:t>
            </a:fld>
            <a:endParaRPr lang="en-GB"/>
          </a:p>
        </p:txBody>
      </p:sp>
    </p:spTree>
    <p:extLst>
      <p:ext uri="{BB962C8B-B14F-4D97-AF65-F5344CB8AC3E}">
        <p14:creationId xmlns:p14="http://schemas.microsoft.com/office/powerpoint/2010/main" val="75838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COSD- </a:t>
            </a:r>
            <a:r>
              <a:rPr lang="en-GB" sz="1200" b="0" i="0" kern="1200" dirty="0">
                <a:solidFill>
                  <a:schemeClr val="tx1"/>
                </a:solidFill>
                <a:effectLst/>
                <a:latin typeface="+mn-lt"/>
                <a:ea typeface="+mn-ea"/>
                <a:cs typeface="+mn-cs"/>
              </a:rPr>
              <a:t>The Cancer Outcomes and Services Data set (COSD) is a compiled data set which provides the standard for secondary uses information required to support national cancer registration and associated analysis (at local, regional, national, and international level), as well as other national cancer audit programmes.</a:t>
            </a:r>
            <a:endParaRPr lang="en-GB" dirty="0"/>
          </a:p>
        </p:txBody>
      </p:sp>
      <p:sp>
        <p:nvSpPr>
          <p:cNvPr id="4" name="Slide Number Placeholder 3"/>
          <p:cNvSpPr>
            <a:spLocks noGrp="1"/>
          </p:cNvSpPr>
          <p:nvPr>
            <p:ph type="sldNum" sz="quarter" idx="10"/>
          </p:nvPr>
        </p:nvSpPr>
        <p:spPr/>
        <p:txBody>
          <a:bodyPr/>
          <a:lstStyle/>
          <a:p>
            <a:fld id="{C05DA3EA-3EB3-4A45-B7AC-FF0615E38084}" type="slidenum">
              <a:rPr lang="en-GB" smtClean="0"/>
              <a:t>18</a:t>
            </a:fld>
            <a:endParaRPr lang="en-GB"/>
          </a:p>
        </p:txBody>
      </p:sp>
    </p:spTree>
    <p:extLst>
      <p:ext uri="{BB962C8B-B14F-4D97-AF65-F5344CB8AC3E}">
        <p14:creationId xmlns:p14="http://schemas.microsoft.com/office/powerpoint/2010/main" val="4052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0817D7-8C4A-42D2-AA09-6C21092B1F32}" type="datetimeFigureOut">
              <a:rPr lang="en-GB" smtClean="0"/>
              <a:t>22/02/2024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35783-7D5F-41A6-99B3-AEC26B770111}" type="slidenum">
              <a:rPr lang="en-GB" smtClean="0"/>
              <a:t>‹#›</a:t>
            </a:fld>
            <a:endParaRPr lang="en-GB"/>
          </a:p>
        </p:txBody>
      </p:sp>
    </p:spTree>
    <p:extLst>
      <p:ext uri="{BB962C8B-B14F-4D97-AF65-F5344CB8AC3E}">
        <p14:creationId xmlns:p14="http://schemas.microsoft.com/office/powerpoint/2010/main" val="181063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0817D7-8C4A-42D2-AA09-6C21092B1F32}" type="datetimeFigureOut">
              <a:rPr lang="en-GB" smtClean="0"/>
              <a:t>22/02/2024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35783-7D5F-41A6-99B3-AEC26B770111}" type="slidenum">
              <a:rPr lang="en-GB" smtClean="0"/>
              <a:t>‹#›</a:t>
            </a:fld>
            <a:endParaRPr lang="en-GB"/>
          </a:p>
        </p:txBody>
      </p:sp>
    </p:spTree>
    <p:extLst>
      <p:ext uri="{BB962C8B-B14F-4D97-AF65-F5344CB8AC3E}">
        <p14:creationId xmlns:p14="http://schemas.microsoft.com/office/powerpoint/2010/main" val="353805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0817D7-8C4A-42D2-AA09-6C21092B1F32}" type="datetimeFigureOut">
              <a:rPr lang="en-GB" smtClean="0"/>
              <a:t>22/02/2024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35783-7D5F-41A6-99B3-AEC26B770111}" type="slidenum">
              <a:rPr lang="en-GB" smtClean="0"/>
              <a:t>‹#›</a:t>
            </a:fld>
            <a:endParaRPr lang="en-GB"/>
          </a:p>
        </p:txBody>
      </p:sp>
    </p:spTree>
    <p:extLst>
      <p:ext uri="{BB962C8B-B14F-4D97-AF65-F5344CB8AC3E}">
        <p14:creationId xmlns:p14="http://schemas.microsoft.com/office/powerpoint/2010/main" val="128733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0817D7-8C4A-42D2-AA09-6C21092B1F32}" type="datetimeFigureOut">
              <a:rPr lang="en-GB" smtClean="0"/>
              <a:t>22/02/2024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35783-7D5F-41A6-99B3-AEC26B770111}" type="slidenum">
              <a:rPr lang="en-GB" smtClean="0"/>
              <a:t>‹#›</a:t>
            </a:fld>
            <a:endParaRPr lang="en-GB"/>
          </a:p>
        </p:txBody>
      </p:sp>
    </p:spTree>
    <p:extLst>
      <p:ext uri="{BB962C8B-B14F-4D97-AF65-F5344CB8AC3E}">
        <p14:creationId xmlns:p14="http://schemas.microsoft.com/office/powerpoint/2010/main" val="251993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817D7-8C4A-42D2-AA09-6C21092B1F32}" type="datetimeFigureOut">
              <a:rPr lang="en-GB" smtClean="0"/>
              <a:t>22/02/2024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35783-7D5F-41A6-99B3-AEC26B770111}" type="slidenum">
              <a:rPr lang="en-GB" smtClean="0"/>
              <a:t>‹#›</a:t>
            </a:fld>
            <a:endParaRPr lang="en-GB"/>
          </a:p>
        </p:txBody>
      </p:sp>
    </p:spTree>
    <p:extLst>
      <p:ext uri="{BB962C8B-B14F-4D97-AF65-F5344CB8AC3E}">
        <p14:creationId xmlns:p14="http://schemas.microsoft.com/office/powerpoint/2010/main" val="149533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0817D7-8C4A-42D2-AA09-6C21092B1F32}" type="datetimeFigureOut">
              <a:rPr lang="en-GB" smtClean="0"/>
              <a:t>22/02/2024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635783-7D5F-41A6-99B3-AEC26B770111}" type="slidenum">
              <a:rPr lang="en-GB" smtClean="0"/>
              <a:t>‹#›</a:t>
            </a:fld>
            <a:endParaRPr lang="en-GB"/>
          </a:p>
        </p:txBody>
      </p:sp>
    </p:spTree>
    <p:extLst>
      <p:ext uri="{BB962C8B-B14F-4D97-AF65-F5344CB8AC3E}">
        <p14:creationId xmlns:p14="http://schemas.microsoft.com/office/powerpoint/2010/main" val="422451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0817D7-8C4A-42D2-AA09-6C21092B1F32}" type="datetimeFigureOut">
              <a:rPr lang="en-GB" smtClean="0"/>
              <a:t>22/02/2024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635783-7D5F-41A6-99B3-AEC26B770111}" type="slidenum">
              <a:rPr lang="en-GB" smtClean="0"/>
              <a:t>‹#›</a:t>
            </a:fld>
            <a:endParaRPr lang="en-GB"/>
          </a:p>
        </p:txBody>
      </p:sp>
    </p:spTree>
    <p:extLst>
      <p:ext uri="{BB962C8B-B14F-4D97-AF65-F5344CB8AC3E}">
        <p14:creationId xmlns:p14="http://schemas.microsoft.com/office/powerpoint/2010/main" val="273618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0817D7-8C4A-42D2-AA09-6C21092B1F32}" type="datetimeFigureOut">
              <a:rPr lang="en-GB" smtClean="0"/>
              <a:t>22/02/2024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635783-7D5F-41A6-99B3-AEC26B770111}" type="slidenum">
              <a:rPr lang="en-GB" smtClean="0"/>
              <a:t>‹#›</a:t>
            </a:fld>
            <a:endParaRPr lang="en-GB"/>
          </a:p>
        </p:txBody>
      </p:sp>
    </p:spTree>
    <p:extLst>
      <p:ext uri="{BB962C8B-B14F-4D97-AF65-F5344CB8AC3E}">
        <p14:creationId xmlns:p14="http://schemas.microsoft.com/office/powerpoint/2010/main" val="126961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817D7-8C4A-42D2-AA09-6C21092B1F32}" type="datetimeFigureOut">
              <a:rPr lang="en-GB" smtClean="0"/>
              <a:t>22/02/2024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635783-7D5F-41A6-99B3-AEC26B770111}" type="slidenum">
              <a:rPr lang="en-GB" smtClean="0"/>
              <a:t>‹#›</a:t>
            </a:fld>
            <a:endParaRPr lang="en-GB"/>
          </a:p>
        </p:txBody>
      </p:sp>
    </p:spTree>
    <p:extLst>
      <p:ext uri="{BB962C8B-B14F-4D97-AF65-F5344CB8AC3E}">
        <p14:creationId xmlns:p14="http://schemas.microsoft.com/office/powerpoint/2010/main" val="391604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817D7-8C4A-42D2-AA09-6C21092B1F32}" type="datetimeFigureOut">
              <a:rPr lang="en-GB" smtClean="0"/>
              <a:t>22/02/2024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635783-7D5F-41A6-99B3-AEC26B770111}" type="slidenum">
              <a:rPr lang="en-GB" smtClean="0"/>
              <a:t>‹#›</a:t>
            </a:fld>
            <a:endParaRPr lang="en-GB"/>
          </a:p>
        </p:txBody>
      </p:sp>
    </p:spTree>
    <p:extLst>
      <p:ext uri="{BB962C8B-B14F-4D97-AF65-F5344CB8AC3E}">
        <p14:creationId xmlns:p14="http://schemas.microsoft.com/office/powerpoint/2010/main" val="257934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817D7-8C4A-42D2-AA09-6C21092B1F32}" type="datetimeFigureOut">
              <a:rPr lang="en-GB" smtClean="0"/>
              <a:t>22/02/2024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635783-7D5F-41A6-99B3-AEC26B770111}" type="slidenum">
              <a:rPr lang="en-GB" smtClean="0"/>
              <a:t>‹#›</a:t>
            </a:fld>
            <a:endParaRPr lang="en-GB"/>
          </a:p>
        </p:txBody>
      </p:sp>
    </p:spTree>
    <p:extLst>
      <p:ext uri="{BB962C8B-B14F-4D97-AF65-F5344CB8AC3E}">
        <p14:creationId xmlns:p14="http://schemas.microsoft.com/office/powerpoint/2010/main" val="5843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817D7-8C4A-42D2-AA09-6C21092B1F32}" type="datetimeFigureOut">
              <a:rPr lang="en-GB" smtClean="0"/>
              <a:t>22/02/2024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35783-7D5F-41A6-99B3-AEC26B770111}" type="slidenum">
              <a:rPr lang="en-GB" smtClean="0"/>
              <a:t>‹#›</a:t>
            </a:fld>
            <a:endParaRPr lang="en-GB"/>
          </a:p>
        </p:txBody>
      </p:sp>
    </p:spTree>
    <p:extLst>
      <p:ext uri="{BB962C8B-B14F-4D97-AF65-F5344CB8AC3E}">
        <p14:creationId xmlns:p14="http://schemas.microsoft.com/office/powerpoint/2010/main" val="3809849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atcan.org.uk/audits/pancreati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7772400" cy="1470025"/>
          </a:xfrm>
        </p:spPr>
        <p:txBody>
          <a:bodyPr>
            <a:normAutofit fontScale="90000"/>
          </a:bodyPr>
          <a:lstStyle/>
          <a:p>
            <a:r>
              <a:rPr lang="en-GB" b="1" dirty="0" err="1"/>
              <a:t>NPaCA</a:t>
            </a:r>
            <a:r>
              <a:rPr lang="en-GB" b="1" dirty="0"/>
              <a:t>:</a:t>
            </a:r>
            <a:br>
              <a:rPr lang="en-GB" b="1" dirty="0"/>
            </a:br>
            <a:r>
              <a:rPr lang="en-GB" b="1" dirty="0"/>
              <a:t>National Pancreatic Cancer Audit</a:t>
            </a:r>
            <a:r>
              <a:rPr lang="en-GB" dirty="0"/>
              <a:t> </a:t>
            </a:r>
          </a:p>
        </p:txBody>
      </p:sp>
      <p:sp>
        <p:nvSpPr>
          <p:cNvPr id="3" name="Subtitle 2"/>
          <p:cNvSpPr>
            <a:spLocks noGrp="1"/>
          </p:cNvSpPr>
          <p:nvPr>
            <p:ph type="subTitle" idx="1"/>
          </p:nvPr>
        </p:nvSpPr>
        <p:spPr/>
        <p:txBody>
          <a:bodyPr>
            <a:normAutofit fontScale="85000" lnSpcReduction="20000"/>
          </a:bodyPr>
          <a:lstStyle/>
          <a:p>
            <a:r>
              <a:rPr lang="en-GB" b="1" dirty="0"/>
              <a:t>James Skipworth</a:t>
            </a:r>
          </a:p>
          <a:p>
            <a:r>
              <a:rPr lang="en-GB" b="1" dirty="0"/>
              <a:t>HPB Surgery Consultant</a:t>
            </a:r>
          </a:p>
          <a:p>
            <a:r>
              <a:rPr lang="en-GB" b="1" dirty="0"/>
              <a:t>UHBW</a:t>
            </a:r>
          </a:p>
          <a:p>
            <a:r>
              <a:rPr lang="en-GB" b="1" dirty="0"/>
              <a:t>22/2/24</a:t>
            </a:r>
          </a:p>
        </p:txBody>
      </p:sp>
      <p:pic>
        <p:nvPicPr>
          <p:cNvPr id="1028"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64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471601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11" y="1197080"/>
            <a:ext cx="4752528" cy="59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1345021" y="0"/>
            <a:ext cx="8229600" cy="1143000"/>
          </a:xfrm>
        </p:spPr>
        <p:txBody>
          <a:bodyPr>
            <a:normAutofit/>
          </a:bodyPr>
          <a:lstStyle/>
          <a:p>
            <a:r>
              <a:rPr lang="en-GB" sz="3600" b="1" dirty="0"/>
              <a:t>Feasibility Study</a:t>
            </a:r>
          </a:p>
        </p:txBody>
      </p:sp>
      <p:pic>
        <p:nvPicPr>
          <p:cNvPr id="8" name="Picture 7" descr="NPaCA Logo Option 1 - National Cancer Audit Collaborating Cent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2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 y="1079264"/>
            <a:ext cx="4679218" cy="591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472" y="2132856"/>
            <a:ext cx="4680000" cy="302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NPaCA Logo Option 1 - National Cancer Audit Collaborating Cent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345021" y="0"/>
            <a:ext cx="8229600" cy="1143000"/>
          </a:xfrm>
        </p:spPr>
        <p:txBody>
          <a:bodyPr>
            <a:normAutofit/>
          </a:bodyPr>
          <a:lstStyle/>
          <a:p>
            <a:r>
              <a:rPr lang="en-GB" sz="3600" b="1" dirty="0"/>
              <a:t>Feasibility Study</a:t>
            </a:r>
          </a:p>
        </p:txBody>
      </p:sp>
    </p:spTree>
    <p:extLst>
      <p:ext uri="{BB962C8B-B14F-4D97-AF65-F5344CB8AC3E}">
        <p14:creationId xmlns:p14="http://schemas.microsoft.com/office/powerpoint/2010/main" val="347078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Current Format</a:t>
            </a:r>
          </a:p>
        </p:txBody>
      </p:sp>
      <p:pic>
        <p:nvPicPr>
          <p:cNvPr id="4" name="Picture 3"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59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9296" cy="1143000"/>
          </a:xfrm>
        </p:spPr>
        <p:txBody>
          <a:bodyPr/>
          <a:lstStyle/>
          <a:p>
            <a:r>
              <a:rPr lang="en-GB" sz="3600" b="1" dirty="0"/>
              <a:t>Leadership &amp; Aims</a:t>
            </a:r>
          </a:p>
        </p:txBody>
      </p:sp>
      <p:sp>
        <p:nvSpPr>
          <p:cNvPr id="3" name="Content Placeholder 2"/>
          <p:cNvSpPr>
            <a:spLocks noGrp="1"/>
          </p:cNvSpPr>
          <p:nvPr>
            <p:ph idx="1"/>
          </p:nvPr>
        </p:nvSpPr>
        <p:spPr>
          <a:xfrm>
            <a:off x="179512" y="1600200"/>
            <a:ext cx="8784976" cy="5069160"/>
          </a:xfrm>
        </p:spPr>
        <p:txBody>
          <a:bodyPr>
            <a:normAutofit fontScale="77500" lnSpcReduction="20000"/>
          </a:bodyPr>
          <a:lstStyle/>
          <a:p>
            <a:r>
              <a:rPr lang="en-GB" sz="2300" b="1" dirty="0">
                <a:solidFill>
                  <a:srgbClr val="C00000"/>
                </a:solidFill>
              </a:rPr>
              <a:t>Clinical leads:</a:t>
            </a:r>
          </a:p>
          <a:p>
            <a:pPr lvl="1"/>
            <a:r>
              <a:rPr lang="en-GB" sz="2300" b="1" dirty="0"/>
              <a:t>Dr Nigel </a:t>
            </a:r>
            <a:r>
              <a:rPr lang="en-GB" sz="2300" b="1" dirty="0" err="1"/>
              <a:t>Trudgill</a:t>
            </a:r>
            <a:endParaRPr lang="en-GB" sz="2300" b="1" dirty="0"/>
          </a:p>
          <a:p>
            <a:pPr lvl="2"/>
            <a:r>
              <a:rPr lang="en-GB" sz="2300" dirty="0"/>
              <a:t>Clinical Lead (Gastroenterology), representing British Society of Gastroenterology (BSG)</a:t>
            </a:r>
          </a:p>
          <a:p>
            <a:pPr lvl="1"/>
            <a:r>
              <a:rPr lang="en-GB" sz="2300" b="1" dirty="0"/>
              <a:t>Mr Andrew Smith</a:t>
            </a:r>
          </a:p>
          <a:p>
            <a:pPr lvl="2"/>
            <a:r>
              <a:rPr lang="en-GB" sz="2300" dirty="0"/>
              <a:t>Clinical Lead (Surgery), representing Association of Upper Gastrointestinal Surgery (AUGIS)</a:t>
            </a:r>
          </a:p>
          <a:p>
            <a:pPr lvl="1"/>
            <a:r>
              <a:rPr lang="en-GB" sz="2300" b="1" dirty="0"/>
              <a:t>Dr Ganesh </a:t>
            </a:r>
            <a:r>
              <a:rPr lang="en-GB" sz="2300" b="1" dirty="0" err="1"/>
              <a:t>Radhakrishna</a:t>
            </a:r>
            <a:endParaRPr lang="en-GB" sz="2300" b="1" dirty="0"/>
          </a:p>
          <a:p>
            <a:pPr lvl="2"/>
            <a:r>
              <a:rPr lang="en-GB" sz="2300" dirty="0"/>
              <a:t>Clinical Lead (Clinical Oncology), representing Royal College of Radiologists(RCR)</a:t>
            </a:r>
          </a:p>
          <a:p>
            <a:endParaRPr lang="en-GB" sz="2300" dirty="0"/>
          </a:p>
          <a:p>
            <a:endParaRPr lang="en-GB" sz="2300" dirty="0"/>
          </a:p>
          <a:p>
            <a:r>
              <a:rPr lang="en-GB" sz="2300" b="1" dirty="0">
                <a:solidFill>
                  <a:srgbClr val="C00000"/>
                </a:solidFill>
              </a:rPr>
              <a:t>Aims:</a:t>
            </a:r>
          </a:p>
          <a:p>
            <a:pPr lvl="1"/>
            <a:r>
              <a:rPr lang="en-GB" sz="2300" dirty="0"/>
              <a:t>Evaluate pancreatic cancer care delivered in NHS hospitals across England and Wales</a:t>
            </a:r>
          </a:p>
          <a:p>
            <a:pPr lvl="1"/>
            <a:r>
              <a:rPr lang="en-GB" sz="2300" dirty="0"/>
              <a:t>Help NHS organisations benchmark pancreatic ca care against measurable standards</a:t>
            </a:r>
          </a:p>
          <a:p>
            <a:pPr lvl="1"/>
            <a:r>
              <a:rPr lang="en-GB" sz="2300" dirty="0"/>
              <a:t>Identify unwarranted variation in care</a:t>
            </a:r>
          </a:p>
          <a:p>
            <a:pPr lvl="1"/>
            <a:r>
              <a:rPr lang="en-GB" sz="2300" dirty="0"/>
              <a:t>Provide tools to help services improve quality of care for people with pancreatic ca</a:t>
            </a:r>
          </a:p>
          <a:p>
            <a:endParaRPr lang="en-GB" dirty="0"/>
          </a:p>
        </p:txBody>
      </p:sp>
      <p:pic>
        <p:nvPicPr>
          <p:cNvPr id="4"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880" y="1196752"/>
            <a:ext cx="8229600" cy="4525963"/>
          </a:xfrm>
        </p:spPr>
        <p:txBody>
          <a:bodyPr>
            <a:normAutofit/>
          </a:bodyPr>
          <a:lstStyle/>
          <a:p>
            <a:r>
              <a:rPr lang="en-GB" sz="2400" b="1" dirty="0"/>
              <a:t>&gt;18 </a:t>
            </a:r>
            <a:r>
              <a:rPr lang="en-GB" sz="2400" b="1" dirty="0" err="1"/>
              <a:t>yrs</a:t>
            </a:r>
            <a:r>
              <a:rPr lang="en-GB" sz="2400" b="1" dirty="0"/>
              <a:t> age</a:t>
            </a:r>
          </a:p>
          <a:p>
            <a:r>
              <a:rPr lang="en-GB" sz="2400" b="1" dirty="0"/>
              <a:t>Radiologic, clinical or histological diagnosis</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7488373" cy="45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79712" y="188640"/>
            <a:ext cx="685948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t>Inclusion Criteria</a:t>
            </a:r>
          </a:p>
        </p:txBody>
      </p:sp>
      <p:pic>
        <p:nvPicPr>
          <p:cNvPr id="6" name="Picture 5" descr="NPaCA Logo Option 1 - National Cancer Audit Collaborating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99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en-GB" sz="3600" b="1" dirty="0"/>
              <a:t>Available Datasets</a:t>
            </a:r>
          </a:p>
        </p:txBody>
      </p:sp>
      <p:sp>
        <p:nvSpPr>
          <p:cNvPr id="3" name="Content Placeholder 2"/>
          <p:cNvSpPr>
            <a:spLocks noGrp="1"/>
          </p:cNvSpPr>
          <p:nvPr>
            <p:ph idx="1"/>
          </p:nvPr>
        </p:nvSpPr>
        <p:spPr/>
        <p:txBody>
          <a:bodyPr/>
          <a:lstStyle/>
          <a:p>
            <a:endParaRPr lang="en-GB"/>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1301"/>
            <a:ext cx="9026627" cy="45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PaCA Logo Option 1 - National Cancer Audit Collaborating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95536" y="2564904"/>
            <a:ext cx="3888432" cy="2880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16581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449" y="1113030"/>
            <a:ext cx="6182728"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67544" y="5467"/>
            <a:ext cx="8229600" cy="1143000"/>
          </a:xfrm>
        </p:spPr>
        <p:txBody>
          <a:bodyPr>
            <a:normAutofit/>
          </a:bodyPr>
          <a:lstStyle/>
          <a:p>
            <a:r>
              <a:rPr lang="en-GB" sz="3600" b="1" dirty="0"/>
              <a:t>Key COSD Data</a:t>
            </a:r>
          </a:p>
        </p:txBody>
      </p:sp>
      <p:pic>
        <p:nvPicPr>
          <p:cNvPr id="7" name="Picture 6" descr="NPaCA Logo Option 1 - National Cancer Audit Collaborating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391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3862"/>
          <a:stretch/>
        </p:blipFill>
        <p:spPr bwMode="auto">
          <a:xfrm>
            <a:off x="1115613" y="2276872"/>
            <a:ext cx="6734175" cy="238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6787"/>
          <a:stretch/>
        </p:blipFill>
        <p:spPr bwMode="auto">
          <a:xfrm>
            <a:off x="1114146" y="836712"/>
            <a:ext cx="6734175" cy="153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419" y="4941168"/>
            <a:ext cx="64865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67544" y="5467"/>
            <a:ext cx="8229600" cy="687229"/>
          </a:xfrm>
        </p:spPr>
        <p:txBody>
          <a:bodyPr>
            <a:normAutofit/>
          </a:bodyPr>
          <a:lstStyle/>
          <a:p>
            <a:r>
              <a:rPr lang="en-GB" sz="3600" b="1" dirty="0"/>
              <a:t>Key COSD Data</a:t>
            </a:r>
          </a:p>
        </p:txBody>
      </p:sp>
    </p:spTree>
    <p:extLst>
      <p:ext uri="{BB962C8B-B14F-4D97-AF65-F5344CB8AC3E}">
        <p14:creationId xmlns:p14="http://schemas.microsoft.com/office/powerpoint/2010/main" val="1542363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56" y="260648"/>
            <a:ext cx="8990344" cy="63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51520" y="1196752"/>
            <a:ext cx="864096" cy="36004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956376" y="1844824"/>
            <a:ext cx="1008112" cy="79208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8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r>
              <a:rPr lang="en-GB" sz="3600" b="1" dirty="0"/>
              <a:t>Priorities for Quality Improvement</a:t>
            </a:r>
          </a:p>
        </p:txBody>
      </p:sp>
      <p:pic>
        <p:nvPicPr>
          <p:cNvPr id="4" name="Picture 3"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31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3" name="Content Placeholder 2"/>
          <p:cNvSpPr>
            <a:spLocks noGrp="1"/>
          </p:cNvSpPr>
          <p:nvPr>
            <p:ph idx="1"/>
          </p:nvPr>
        </p:nvSpPr>
        <p:spPr>
          <a:xfrm>
            <a:off x="457200" y="2060848"/>
            <a:ext cx="8229600" cy="4065315"/>
          </a:xfrm>
        </p:spPr>
        <p:txBody>
          <a:bodyPr>
            <a:normAutofit lnSpcReduction="10000"/>
          </a:bodyPr>
          <a:lstStyle/>
          <a:p>
            <a:r>
              <a:rPr lang="en-GB" b="1" dirty="0">
                <a:solidFill>
                  <a:srgbClr val="C00000"/>
                </a:solidFill>
              </a:rPr>
              <a:t>Organisation/Structure</a:t>
            </a:r>
          </a:p>
          <a:p>
            <a:endParaRPr lang="en-GB" b="1" dirty="0"/>
          </a:p>
          <a:p>
            <a:r>
              <a:rPr lang="en-GB" b="1" dirty="0">
                <a:solidFill>
                  <a:srgbClr val="C00000"/>
                </a:solidFill>
              </a:rPr>
              <a:t>Background/Development</a:t>
            </a:r>
          </a:p>
          <a:p>
            <a:endParaRPr lang="en-GB" b="1" dirty="0"/>
          </a:p>
          <a:p>
            <a:r>
              <a:rPr lang="en-GB" b="1" dirty="0">
                <a:solidFill>
                  <a:srgbClr val="C00000"/>
                </a:solidFill>
              </a:rPr>
              <a:t>Current Format</a:t>
            </a:r>
          </a:p>
          <a:p>
            <a:endParaRPr lang="en-GB" b="1" dirty="0">
              <a:solidFill>
                <a:srgbClr val="C00000"/>
              </a:solidFill>
            </a:endParaRPr>
          </a:p>
          <a:p>
            <a:r>
              <a:rPr lang="en-GB" b="1" dirty="0">
                <a:solidFill>
                  <a:srgbClr val="C00000"/>
                </a:solidFill>
              </a:rPr>
              <a:t>Priorities for Quality Improvement</a:t>
            </a:r>
          </a:p>
        </p:txBody>
      </p:sp>
      <p:pic>
        <p:nvPicPr>
          <p:cNvPr id="4"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40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5472608"/>
          </a:xfrm>
        </p:spPr>
        <p:txBody>
          <a:bodyPr>
            <a:normAutofit fontScale="40000" lnSpcReduction="20000"/>
          </a:bodyPr>
          <a:lstStyle/>
          <a:p>
            <a:pPr marL="0" indent="0">
              <a:buNone/>
            </a:pPr>
            <a:endParaRPr lang="en-GB" dirty="0"/>
          </a:p>
          <a:p>
            <a:r>
              <a:rPr lang="en-GB" sz="4000" b="1" dirty="0">
                <a:solidFill>
                  <a:srgbClr val="C00000"/>
                </a:solidFill>
              </a:rPr>
              <a:t>Greater understanding of:</a:t>
            </a:r>
          </a:p>
          <a:p>
            <a:endParaRPr lang="en-GB" sz="4000" b="1" dirty="0">
              <a:solidFill>
                <a:srgbClr val="C00000"/>
              </a:solidFill>
            </a:endParaRPr>
          </a:p>
          <a:p>
            <a:pPr lvl="1"/>
            <a:r>
              <a:rPr lang="en-GB" sz="4000" b="1" dirty="0"/>
              <a:t>High percentage diagnosed as emergency presentation</a:t>
            </a:r>
          </a:p>
          <a:p>
            <a:pPr marL="457200" lvl="1" indent="0">
              <a:buNone/>
            </a:pPr>
            <a:endParaRPr lang="en-GB" sz="4000" b="1" dirty="0"/>
          </a:p>
          <a:p>
            <a:pPr lvl="1"/>
            <a:r>
              <a:rPr lang="en-GB" sz="4000" b="1" dirty="0"/>
              <a:t>Variation in diagnostic work-up</a:t>
            </a:r>
          </a:p>
          <a:p>
            <a:pPr lvl="2"/>
            <a:r>
              <a:rPr lang="en-GB" sz="4000" dirty="0"/>
              <a:t>Use of EUS </a:t>
            </a:r>
          </a:p>
          <a:p>
            <a:pPr lvl="2"/>
            <a:r>
              <a:rPr lang="en-GB" sz="4000" dirty="0"/>
              <a:t>Timing of / access to staging imaging (</a:t>
            </a:r>
            <a:r>
              <a:rPr lang="en-GB" sz="4000" dirty="0" err="1"/>
              <a:t>inc.</a:t>
            </a:r>
            <a:r>
              <a:rPr lang="en-GB" sz="4000" dirty="0"/>
              <a:t> PET)</a:t>
            </a:r>
          </a:p>
          <a:p>
            <a:pPr lvl="2"/>
            <a:r>
              <a:rPr lang="en-GB" sz="4000" dirty="0"/>
              <a:t>Timing of biliary drainage</a:t>
            </a:r>
          </a:p>
          <a:p>
            <a:pPr lvl="2"/>
            <a:r>
              <a:rPr lang="en-GB" sz="4000" dirty="0"/>
              <a:t>Tissue diagnosis</a:t>
            </a:r>
          </a:p>
          <a:p>
            <a:pPr lvl="2"/>
            <a:r>
              <a:rPr lang="en-GB" sz="4000" dirty="0"/>
              <a:t>No. of MDT meetings per </a:t>
            </a:r>
            <a:r>
              <a:rPr lang="en-GB" sz="4000" dirty="0" err="1"/>
              <a:t>pt</a:t>
            </a:r>
            <a:endParaRPr lang="en-GB" sz="4000" dirty="0"/>
          </a:p>
          <a:p>
            <a:pPr marL="914400" lvl="2" indent="0">
              <a:buNone/>
            </a:pPr>
            <a:endParaRPr lang="en-GB" sz="4000" dirty="0"/>
          </a:p>
          <a:p>
            <a:pPr lvl="1"/>
            <a:r>
              <a:rPr lang="en-GB" sz="4000" b="1" dirty="0"/>
              <a:t>Delays to diagnosis and treatment decision due:</a:t>
            </a:r>
          </a:p>
          <a:p>
            <a:pPr lvl="2"/>
            <a:r>
              <a:rPr lang="en-GB" sz="4000" dirty="0"/>
              <a:t>To access to diagnostic tests</a:t>
            </a:r>
          </a:p>
          <a:p>
            <a:pPr lvl="2"/>
            <a:r>
              <a:rPr lang="en-GB" sz="4000" dirty="0"/>
              <a:t>Procedures such as EUS</a:t>
            </a:r>
          </a:p>
          <a:p>
            <a:pPr lvl="2"/>
            <a:r>
              <a:rPr lang="en-GB" sz="4000" dirty="0"/>
              <a:t>Administrative processes (MDT meetings)</a:t>
            </a:r>
          </a:p>
          <a:p>
            <a:pPr marL="914400" lvl="2" indent="0">
              <a:buNone/>
            </a:pPr>
            <a:endParaRPr lang="en-GB" sz="4000" dirty="0"/>
          </a:p>
          <a:p>
            <a:pPr lvl="1"/>
            <a:r>
              <a:rPr lang="en-GB" sz="4000" b="1" dirty="0"/>
              <a:t>Variation in the availability of treatment based on geography</a:t>
            </a:r>
          </a:p>
          <a:p>
            <a:pPr marL="457200" lvl="1" indent="0">
              <a:buNone/>
            </a:pPr>
            <a:endParaRPr lang="en-GB" sz="4000" b="1" dirty="0"/>
          </a:p>
          <a:p>
            <a:pPr lvl="1"/>
            <a:r>
              <a:rPr lang="en-GB" sz="4000" b="1" dirty="0"/>
              <a:t>Inconsistency in supportive care, including variations in PERT prescriptions and specialist end of life support</a:t>
            </a:r>
          </a:p>
        </p:txBody>
      </p:sp>
      <p:pic>
        <p:nvPicPr>
          <p:cNvPr id="4"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835695" y="404664"/>
            <a:ext cx="742247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t>Quality Improvement Areas</a:t>
            </a:r>
          </a:p>
        </p:txBody>
      </p:sp>
    </p:spTree>
    <p:extLst>
      <p:ext uri="{BB962C8B-B14F-4D97-AF65-F5344CB8AC3E}">
        <p14:creationId xmlns:p14="http://schemas.microsoft.com/office/powerpoint/2010/main" val="23157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07764"/>
            <a:ext cx="8229600" cy="1143000"/>
          </a:xfrm>
        </p:spPr>
        <p:txBody>
          <a:bodyPr>
            <a:normAutofit/>
          </a:bodyPr>
          <a:lstStyle/>
          <a:p>
            <a:r>
              <a:rPr lang="en-GB" sz="3600" b="1" dirty="0"/>
              <a:t>Quality Improvement Areas</a:t>
            </a:r>
          </a:p>
        </p:txBody>
      </p:sp>
      <p:sp>
        <p:nvSpPr>
          <p:cNvPr id="3" name="Content Placeholder 2"/>
          <p:cNvSpPr>
            <a:spLocks noGrp="1"/>
          </p:cNvSpPr>
          <p:nvPr>
            <p:ph idx="1"/>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54665"/>
            <a:ext cx="8305537"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PaCA Logo Option 1 - National Cancer Audit Collaborating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057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50778"/>
            <a:ext cx="7843073"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PaCA Logo Option 1 - National Cancer Audit Collaborating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043608" y="50776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t>Quality Improvement Areas</a:t>
            </a:r>
          </a:p>
        </p:txBody>
      </p:sp>
    </p:spTree>
    <p:extLst>
      <p:ext uri="{BB962C8B-B14F-4D97-AF65-F5344CB8AC3E}">
        <p14:creationId xmlns:p14="http://schemas.microsoft.com/office/powerpoint/2010/main" val="133035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824536"/>
          </a:xfrm>
        </p:spPr>
        <p:txBody>
          <a:bodyPr>
            <a:normAutofit lnSpcReduction="10000"/>
          </a:bodyPr>
          <a:lstStyle/>
          <a:p>
            <a:pPr marL="0" indent="0">
              <a:buNone/>
            </a:pPr>
            <a:endParaRPr lang="en-GB" dirty="0"/>
          </a:p>
          <a:p>
            <a:r>
              <a:rPr lang="en-GB" b="1" dirty="0">
                <a:solidFill>
                  <a:srgbClr val="C00000"/>
                </a:solidFill>
              </a:rPr>
              <a:t>Resources</a:t>
            </a:r>
          </a:p>
          <a:p>
            <a:pPr lvl="1"/>
            <a:r>
              <a:rPr lang="en-GB" dirty="0"/>
              <a:t>Pancreaticcanceraudit@rcseng.ac.uk</a:t>
            </a:r>
          </a:p>
          <a:p>
            <a:pPr lvl="1"/>
            <a:r>
              <a:rPr lang="en-GB" dirty="0">
                <a:hlinkClick r:id="rId2"/>
              </a:rPr>
              <a:t>https://www.natcan.org.uk/audits/pancreatic</a:t>
            </a:r>
            <a:endParaRPr lang="en-GB" dirty="0"/>
          </a:p>
          <a:p>
            <a:pPr lvl="1"/>
            <a:r>
              <a:rPr lang="en-GB" dirty="0"/>
              <a:t>Sign up for Newsletters</a:t>
            </a:r>
          </a:p>
          <a:p>
            <a:endParaRPr lang="en-GB" b="1" dirty="0">
              <a:solidFill>
                <a:srgbClr val="C00000"/>
              </a:solidFill>
            </a:endParaRPr>
          </a:p>
          <a:p>
            <a:endParaRPr lang="en-GB" b="1" dirty="0">
              <a:solidFill>
                <a:srgbClr val="C00000"/>
              </a:solidFill>
            </a:endParaRPr>
          </a:p>
          <a:p>
            <a:r>
              <a:rPr lang="en-GB" b="1" dirty="0">
                <a:solidFill>
                  <a:srgbClr val="C00000"/>
                </a:solidFill>
              </a:rPr>
              <a:t>Thankyou</a:t>
            </a:r>
          </a:p>
          <a:p>
            <a:r>
              <a:rPr lang="en-GB" b="1" dirty="0">
                <a:solidFill>
                  <a:srgbClr val="C00000"/>
                </a:solidFill>
              </a:rPr>
              <a:t>Questions</a:t>
            </a:r>
          </a:p>
          <a:p>
            <a:endParaRPr lang="en-GB" dirty="0"/>
          </a:p>
        </p:txBody>
      </p:sp>
      <p:pic>
        <p:nvPicPr>
          <p:cNvPr id="4" name="Picture 3" descr="NPaCA Logo Option 1 - National Cancer Audit Collaborating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05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915988"/>
            <a:ext cx="68199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PaCA Logo Option 1 - National Cancer Audit Collaborating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44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Table A3.1: The set of pancreatic cancer quality performance indicators (QPIs) that was proposed after a consultation by NHS Scotland. Some indicators had additional criteria to exclude specific patients (such as patients who died before first treatment). See report for full details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81246"/>
            <a:ext cx="6648450" cy="720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PaCA Logo Option 1 - National Cancer Audit Collaborating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797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a:t>Key features of NATCAN’s audit approach The design and delivery of the audits in NATCAN has been informed by the CEU’s experience delivering national audits, built up since its inception in 1998. Key features of all audit projects within the CEU include: • Close clinical-methodological collaboration • Use of national existing linked datasets as much as possible • Close collaboration with data providers in England (National Disease Registration Service [NDRS, NHSE] and Wales (Wales Cancer Network [WCN], Public Health Wales [PHW]) • A clinical epidemiological approach, informing quality improvement activities. • “Audit” informed by “research”. All these features will support NATCAN’s focus on the three “</a:t>
            </a:r>
            <a:r>
              <a:rPr lang="en-GB" dirty="0" err="1"/>
              <a:t>Rs</a:t>
            </a:r>
            <a:r>
              <a:rPr lang="en-GB" dirty="0"/>
              <a:t>”, ensuring that all its activities are clinically relevant, methodologically robust, and technically rigorous</a:t>
            </a:r>
          </a:p>
        </p:txBody>
      </p:sp>
      <p:pic>
        <p:nvPicPr>
          <p:cNvPr id="4"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51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Panc</a:t>
            </a:r>
            <a:r>
              <a:rPr lang="en-GB" dirty="0"/>
              <a:t> Audit</a:t>
            </a:r>
          </a:p>
        </p:txBody>
      </p:sp>
      <p:sp>
        <p:nvSpPr>
          <p:cNvPr id="3" name="Content Placeholder 2"/>
          <p:cNvSpPr>
            <a:spLocks noGrp="1"/>
          </p:cNvSpPr>
          <p:nvPr>
            <p:ph idx="1"/>
          </p:nvPr>
        </p:nvSpPr>
        <p:spPr/>
        <p:txBody>
          <a:bodyPr>
            <a:normAutofit fontScale="77500" lnSpcReduction="20000"/>
          </a:bodyPr>
          <a:lstStyle/>
          <a:p>
            <a:r>
              <a:rPr lang="en-GB" dirty="0"/>
              <a:t>It will gather real world information from databases across England and Wales, allowing better comparisons to be made, and revealing where shortfalls need to be addressed.</a:t>
            </a:r>
          </a:p>
          <a:p>
            <a:r>
              <a:rPr lang="en-GB" dirty="0"/>
              <a:t>Pancreatic cancer is one the least survivable cancers, with virtually no improvement seen in survival rates in the UK over 40 years from the 1970s.</a:t>
            </a:r>
          </a:p>
          <a:p>
            <a:r>
              <a:rPr lang="en-GB" dirty="0"/>
              <a:t>But the data that tells us that is ten years old. So, are new treatments having a positive impact?</a:t>
            </a:r>
          </a:p>
          <a:p>
            <a:r>
              <a:rPr lang="en-GB" dirty="0"/>
              <a:t>Ganesh </a:t>
            </a:r>
            <a:r>
              <a:rPr lang="en-GB" dirty="0" err="1"/>
              <a:t>Radhakrishna</a:t>
            </a:r>
            <a:r>
              <a:rPr lang="en-GB" dirty="0"/>
              <a:t>, one of the clinical leads on the new audit, says pancreatic cancer is very difficult to diagnose and treat, but there is a lot to be optimistic about. And the more data that is gathered the better. You can listen to more of his thoughts here:</a:t>
            </a:r>
          </a:p>
          <a:p>
            <a:endParaRPr lang="en-GB" dirty="0"/>
          </a:p>
        </p:txBody>
      </p:sp>
      <p:pic>
        <p:nvPicPr>
          <p:cNvPr id="4"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34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t>Patterns of care provided to patients with pancreatic cancer have been reported to vary across England and Wales. 10 The National Pancreatic Cancer Audit has been commissioned as part of NATCAN (Appendix 1) to support NHS organisations to benchmark their practice, identify underlying causes of variation, and plan ways to improve the quality of care received by patients with pancreatic cancer.</a:t>
            </a:r>
          </a:p>
        </p:txBody>
      </p:sp>
      <p:pic>
        <p:nvPicPr>
          <p:cNvPr id="4"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428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55000" lnSpcReduction="20000"/>
          </a:bodyPr>
          <a:lstStyle/>
          <a:p>
            <a:r>
              <a:rPr lang="en-GB" dirty="0"/>
              <a:t>Stakeholder engagement</a:t>
            </a:r>
          </a:p>
          <a:p>
            <a:r>
              <a:rPr lang="en-GB" dirty="0"/>
              <a:t>The scope of the audit was developed by the </a:t>
            </a:r>
            <a:r>
              <a:rPr lang="en-GB" dirty="0" err="1"/>
              <a:t>NPaCA</a:t>
            </a:r>
            <a:r>
              <a:rPr lang="en-GB" dirty="0"/>
              <a:t> team in consultation with a range of stakeholders. The following approaches were taken: • A feasibility study for an audit of pancreatic cancer was conducted in 2022 by the National Oesophago-gastric Cancer Audit (NOGCA) team. </a:t>
            </a:r>
          </a:p>
          <a:p>
            <a:r>
              <a:rPr lang="en-GB" dirty="0"/>
              <a:t>The study comprised an online stakeholder survey and review of potential quality indicators. </a:t>
            </a:r>
          </a:p>
          <a:p>
            <a:r>
              <a:rPr lang="en-GB" dirty="0"/>
              <a:t>Responses were received from a range of stakeholders including medical professionals and the charity Pancreatic Cancer UK. A summary of the results is provided in section 3.1. Full details can be found in Appendix 3. • Consultation meeting with the Clinical Reference Group (CRG). The group was formed for </a:t>
            </a:r>
            <a:r>
              <a:rPr lang="en-GB" dirty="0" err="1"/>
              <a:t>NPaCA</a:t>
            </a:r>
            <a:r>
              <a:rPr lang="en-GB" dirty="0"/>
              <a:t>, with representation from surgery, medical oncology, clinical oncology, radiology, gastroenterology, palliative care, cancer nurse specialists, HPB specialist dietitians, patient groups, NHS England, and NHS Wales. The first meeting of this group was held in July 2023 and formed part of the audit’s scoping exercise. The minutes of this scoping meeting can be seen in Appendix 4. • Consultation with the patient charity Pancreatic Cancer UK to hear about the experience of their members and understand their priorities.</a:t>
            </a:r>
          </a:p>
        </p:txBody>
      </p:sp>
      <p:pic>
        <p:nvPicPr>
          <p:cNvPr id="4"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9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7764"/>
            <a:ext cx="8229600" cy="1143000"/>
          </a:xfrm>
        </p:spPr>
        <p:txBody>
          <a:bodyPr>
            <a:normAutofit/>
          </a:bodyPr>
          <a:lstStyle/>
          <a:p>
            <a:r>
              <a:rPr lang="en-GB" sz="3600" b="1" dirty="0"/>
              <a:t>Organisation/Structure</a:t>
            </a:r>
          </a:p>
        </p:txBody>
      </p:sp>
      <p:pic>
        <p:nvPicPr>
          <p:cNvPr id="4" name="Picture 3"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48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a:t>Treatments may be multimodal and include any of surgery, chemotherapy (CT), radiotherapy (RT), or best supportive care. Interventions aimed at relief of symptoms, such as a stent or PERT, will not be considered primary treatment unless they are part of best supportive care. 11 Surgical and non-surgical treatment pathways will be reported separately. Non-surgical pathways may be further sub-categorised into 1) borderline </a:t>
            </a:r>
            <a:r>
              <a:rPr lang="en-GB" dirty="0" err="1"/>
              <a:t>resectable</a:t>
            </a:r>
            <a:r>
              <a:rPr lang="en-GB" dirty="0"/>
              <a:t> cancers treated with CT +/- RT and 2) metastatic disease treated with palliative CT +/- RT or best supportive care. Compared to some other tumour types, pancreatic cancer has relatively few known biomarkers and targeted therapies. However, the audit will monitor emerging personalised medicine approaches in pancreatic cancer and report on system factors that support personalisation. </a:t>
            </a:r>
          </a:p>
          <a:p>
            <a:endParaRPr lang="en-GB" dirty="0"/>
          </a:p>
        </p:txBody>
      </p:sp>
    </p:spTree>
    <p:extLst>
      <p:ext uri="{BB962C8B-B14F-4D97-AF65-F5344CB8AC3E}">
        <p14:creationId xmlns:p14="http://schemas.microsoft.com/office/powerpoint/2010/main" val="3107420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55000" lnSpcReduction="20000"/>
          </a:bodyPr>
          <a:lstStyle/>
          <a:p>
            <a:r>
              <a:rPr lang="en-GB" dirty="0"/>
              <a:t>Appendix 2 – The </a:t>
            </a:r>
            <a:r>
              <a:rPr lang="en-GB" dirty="0" err="1"/>
              <a:t>NPaCA</a:t>
            </a:r>
            <a:r>
              <a:rPr lang="en-GB" dirty="0"/>
              <a:t> project team The audit will be delivered by a team that combines clinical leadership, methodological expertise, and project management. The clinical leads are: • Dr Ganesh </a:t>
            </a:r>
            <a:r>
              <a:rPr lang="en-GB" dirty="0" err="1"/>
              <a:t>Radhakrishna</a:t>
            </a:r>
            <a:r>
              <a:rPr lang="en-GB" dirty="0"/>
              <a:t>, Clinical Lead (Clinical Oncology) • Mr Andrew Smith, Clinical Lead (Surgery) • Prof Nigel </a:t>
            </a:r>
            <a:r>
              <a:rPr lang="en-GB" dirty="0" err="1"/>
              <a:t>Trudgill</a:t>
            </a:r>
            <a:r>
              <a:rPr lang="en-GB" dirty="0"/>
              <a:t>, Clinical Lead (Gastroenterology) The other members of the audit team provide methodological, statistical, and project management expertise: Vikki Hart (Senior Project Manager), David Cromwell (Health Services Research), Min </a:t>
            </a:r>
            <a:r>
              <a:rPr lang="en-GB" dirty="0" err="1"/>
              <a:t>Hae</a:t>
            </a:r>
            <a:r>
              <a:rPr lang="en-GB" dirty="0"/>
              <a:t> Park (Health Services Research), and Amanda </a:t>
            </a:r>
            <a:r>
              <a:rPr lang="en-GB" dirty="0" err="1"/>
              <a:t>McDonell</a:t>
            </a:r>
            <a:r>
              <a:rPr lang="en-GB" dirty="0"/>
              <a:t> (Data Scientist). A Clinical Research Fellow will shortly join the team. The Clinical Reference Group (CRG) will provide advice to the project team. It will usually convene twice a year to advise on the direction of the audit and feedback on interpretation of audit findings. The CRG will also help in the dissemination of audit findings. The CRG members represent patient organisations and healthcare professional groups, including: Pancreatic Cancer UK, Pancreatic Cancer Action, the Association of Upper Gastrointestinal Surgery, the Royal College of Radiologists (RCR), the British Society of Gastroenterology, and the Royal College of Surgeons of England (</a:t>
            </a:r>
            <a:r>
              <a:rPr lang="en-GB" dirty="0" err="1"/>
              <a:t>RCSEng</a:t>
            </a:r>
            <a:r>
              <a:rPr lang="en-GB" dirty="0"/>
              <a:t>). The audit will also have a PPI forum whose members represent patients and carers with lived experience of pancreatic cancer</a:t>
            </a:r>
          </a:p>
        </p:txBody>
      </p:sp>
      <p:pic>
        <p:nvPicPr>
          <p:cNvPr id="4"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807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1628800"/>
            <a:ext cx="8229600" cy="4525963"/>
          </a:xfrm>
        </p:spPr>
        <p:txBody>
          <a:bodyPr>
            <a:normAutofit lnSpcReduction="10000"/>
          </a:bodyPr>
          <a:lstStyle/>
          <a:p>
            <a:r>
              <a:rPr lang="en-GB" dirty="0"/>
              <a:t>Ganesh </a:t>
            </a:r>
            <a:r>
              <a:rPr lang="en-GB" dirty="0" err="1"/>
              <a:t>Radhakrishna</a:t>
            </a:r>
            <a:r>
              <a:rPr lang="en-GB" dirty="0"/>
              <a:t>, Clinical Lead (Clinical Oncology), National Pancreatic Cancer Audit</a:t>
            </a:r>
          </a:p>
          <a:p>
            <a:r>
              <a:rPr lang="en-GB" dirty="0"/>
              <a:t>Patient charities and support groups have been calling for a national pancreatic cancer audit for a long time. They will play a crucial role in helping us determine which questions need to be addressed most urgently, and what areas of new research might be most beneficial.</a:t>
            </a:r>
          </a:p>
          <a:p>
            <a:endParaRPr lang="en-GB" dirty="0"/>
          </a:p>
        </p:txBody>
      </p:sp>
      <p:pic>
        <p:nvPicPr>
          <p:cNvPr id="4"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751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55000" lnSpcReduction="20000"/>
          </a:bodyPr>
          <a:lstStyle/>
          <a:p>
            <a:r>
              <a:rPr lang="en-GB" dirty="0"/>
              <a:t>Data acquisition The NATCAN Executive Team is working closely with data providers in England (NDRS, NHSE) and in Wales (WCN, PHW) to establish efficient “common data channels” for timely and frequent access to datasets, combining data needs for all cancers into a single request in each Nation and only using routinely collected data, thereby minimising the burden of data collection on provider teams. Annual and quarterly data NATCAN will utilise two types of routinely collected data in England. First, an annual "gold-standard” cancer registration dataset, released on an annual basis with a considerable delay between the last recorded episode and the data being available for analysis, and second, a “rapid” cancer registration dataset (RCRD), released at least quarterly with much shorter delays (3 months following diagnosis). The CEU’s recent experience with English rapid cancer registration data, in response to the COVID pandemic has demonstrated the latter’s huge potential,2 despite a slightly lower case ascertainment and less complete staging information. NATCAN will utilise these data across all cancers linked to administrative hospital data (Hospital Episode Statistics/Systemic Anti-Cancer Therapy/Radiotherapy Data Set/Office for National Statistics among other routinely collected datasets, see Figure 1) for describing diagnostic pathway patterns, treatments received and clinical outcomes. An equivalent data request will be made to the Wales Cancer Network (WCN)/Public Health Wales (PHW).</a:t>
            </a:r>
          </a:p>
        </p:txBody>
      </p:sp>
      <p:pic>
        <p:nvPicPr>
          <p:cNvPr id="4"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146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1772816"/>
            <a:ext cx="8229600" cy="4525963"/>
          </a:xfrm>
        </p:spPr>
        <p:txBody>
          <a:bodyPr>
            <a:normAutofit fontScale="55000" lnSpcReduction="20000"/>
          </a:bodyPr>
          <a:lstStyle/>
          <a:p>
            <a:r>
              <a:rPr lang="en-GB" dirty="0"/>
              <a:t>Include </a:t>
            </a:r>
          </a:p>
          <a:p>
            <a:pPr lvl="1"/>
            <a:r>
              <a:rPr lang="en-GB" dirty="0"/>
              <a:t>All adults diagnosed with exocrine pancreatic cancer in England and Wales (including those with radiologic or clinical diagnoses)</a:t>
            </a:r>
          </a:p>
          <a:p>
            <a:pPr lvl="1"/>
            <a:r>
              <a:rPr lang="en-GB" dirty="0"/>
              <a:t>Tumours of the extrahepatic bile duct</a:t>
            </a:r>
          </a:p>
          <a:p>
            <a:pPr lvl="1"/>
            <a:r>
              <a:rPr lang="en-GB" dirty="0"/>
              <a:t>Ampulla of </a:t>
            </a:r>
            <a:r>
              <a:rPr lang="en-GB" dirty="0" err="1"/>
              <a:t>Vater</a:t>
            </a:r>
            <a:endParaRPr lang="en-GB" dirty="0"/>
          </a:p>
          <a:p>
            <a:endParaRPr lang="en-GB" dirty="0"/>
          </a:p>
          <a:p>
            <a:r>
              <a:rPr lang="en-GB" dirty="0"/>
              <a:t>Cover the care pathway from first diagnosis of pancreatic cancer to the end of primary treatment, including treatments with and without curative intent</a:t>
            </a:r>
          </a:p>
          <a:p>
            <a:pPr lvl="1"/>
            <a:r>
              <a:rPr lang="en-GB" dirty="0"/>
              <a:t>Treatment pathways will be reported by intent, and type of treatment where appropriate. </a:t>
            </a:r>
          </a:p>
          <a:p>
            <a:endParaRPr lang="en-GB" dirty="0"/>
          </a:p>
          <a:p>
            <a:r>
              <a:rPr lang="en-GB" dirty="0"/>
              <a:t>The following were highlighted as potential priorities for the audit to address:</a:t>
            </a:r>
          </a:p>
          <a:p>
            <a:pPr lvl="1"/>
            <a:r>
              <a:rPr lang="en-GB" dirty="0"/>
              <a:t>Reducing variation in use of diagnostic procedures</a:t>
            </a:r>
          </a:p>
          <a:p>
            <a:pPr lvl="1"/>
            <a:r>
              <a:rPr lang="en-GB" dirty="0"/>
              <a:t>Reducing time between diagnosis and start of treatment</a:t>
            </a:r>
          </a:p>
          <a:p>
            <a:pPr lvl="1"/>
            <a:r>
              <a:rPr lang="en-GB" dirty="0"/>
              <a:t>Understanding current treatment patterns</a:t>
            </a:r>
          </a:p>
          <a:p>
            <a:pPr lvl="1"/>
            <a:r>
              <a:rPr lang="en-GB" dirty="0"/>
              <a:t>Reducing variation in access to palliative / non-surgical treatment</a:t>
            </a:r>
          </a:p>
          <a:p>
            <a:pPr lvl="1"/>
            <a:r>
              <a:rPr lang="en-GB" dirty="0"/>
              <a:t>Improving consistency in provision of supportive care. </a:t>
            </a:r>
          </a:p>
          <a:p>
            <a:pPr lvl="1"/>
            <a:r>
              <a:rPr lang="en-GB" dirty="0"/>
              <a:t>These QI priorities will inform the development of </a:t>
            </a:r>
            <a:r>
              <a:rPr lang="en-GB" dirty="0" err="1"/>
              <a:t>NPaCA’s</a:t>
            </a:r>
            <a:r>
              <a:rPr lang="en-GB" dirty="0"/>
              <a:t> Healthcare Improvement Plan, alongside further consultation with key stakeholders via the audit’s Clinical Reference Group and Patient &amp; Public Involvement Forum</a:t>
            </a:r>
          </a:p>
          <a:p>
            <a:endParaRPr lang="en-GB" dirty="0"/>
          </a:p>
        </p:txBody>
      </p:sp>
      <p:pic>
        <p:nvPicPr>
          <p:cNvPr id="4"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94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NATCAN</a:t>
            </a:r>
          </a:p>
        </p:txBody>
      </p:sp>
      <p:sp>
        <p:nvSpPr>
          <p:cNvPr id="3" name="Content Placeholder 2"/>
          <p:cNvSpPr>
            <a:spLocks noGrp="1"/>
          </p:cNvSpPr>
          <p:nvPr>
            <p:ph idx="1"/>
          </p:nvPr>
        </p:nvSpPr>
        <p:spPr/>
        <p:txBody>
          <a:bodyPr>
            <a:normAutofit fontScale="92500" lnSpcReduction="10000"/>
          </a:bodyPr>
          <a:lstStyle/>
          <a:p>
            <a:r>
              <a:rPr lang="en-GB" dirty="0"/>
              <a:t>Focus on the three </a:t>
            </a:r>
            <a:r>
              <a:rPr lang="en-GB" dirty="0" err="1"/>
              <a:t>Rs</a:t>
            </a:r>
            <a:r>
              <a:rPr lang="en-GB" dirty="0"/>
              <a:t>:</a:t>
            </a:r>
          </a:p>
          <a:p>
            <a:r>
              <a:rPr lang="en-GB" dirty="0"/>
              <a:t>clinically </a:t>
            </a:r>
            <a:r>
              <a:rPr lang="en-GB" b="1" dirty="0"/>
              <a:t>relevant </a:t>
            </a:r>
            <a:r>
              <a:rPr lang="en-GB" dirty="0"/>
              <a:t>(asking the right questions as a result of close collaboration between clinical and academic experts)</a:t>
            </a:r>
          </a:p>
          <a:p>
            <a:r>
              <a:rPr lang="en-GB" dirty="0"/>
              <a:t>methodologically </a:t>
            </a:r>
            <a:r>
              <a:rPr lang="en-GB" b="1" dirty="0"/>
              <a:t>robust </a:t>
            </a:r>
            <a:r>
              <a:rPr lang="en-GB" dirty="0"/>
              <a:t>(using the best epidemiological and statistical approaches to carry out fair comparisons between hospitals)</a:t>
            </a:r>
          </a:p>
          <a:p>
            <a:r>
              <a:rPr lang="en-GB" dirty="0"/>
              <a:t>technically </a:t>
            </a:r>
            <a:r>
              <a:rPr lang="en-GB" b="1" dirty="0"/>
              <a:t>rigorous </a:t>
            </a:r>
            <a:r>
              <a:rPr lang="en-GB" dirty="0"/>
              <a:t>(making sure data science is put to the best use, in order to drive quality improvement)</a:t>
            </a:r>
          </a:p>
          <a:p>
            <a:endParaRPr lang="en-GB" dirty="0"/>
          </a:p>
        </p:txBody>
      </p:sp>
      <p:pic>
        <p:nvPicPr>
          <p:cNvPr id="4"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725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4861525"/>
            <a:ext cx="1871997" cy="1929066"/>
          </a:xfrm>
          <a:prstGeom prst="rect">
            <a:avLst/>
          </a:prstGeom>
        </p:spPr>
      </p:pic>
      <p:pic>
        <p:nvPicPr>
          <p:cNvPr id="5" name="Picture 4"/>
          <p:cNvPicPr>
            <a:picLocks noChangeAspect="1"/>
          </p:cNvPicPr>
          <p:nvPr/>
        </p:nvPicPr>
        <p:blipFill>
          <a:blip r:embed="rId3"/>
          <a:stretch>
            <a:fillRect/>
          </a:stretch>
        </p:blipFill>
        <p:spPr>
          <a:xfrm>
            <a:off x="6946900" y="5232400"/>
            <a:ext cx="2197100" cy="1625600"/>
          </a:xfrm>
          <a:prstGeom prst="rect">
            <a:avLst/>
          </a:prstGeom>
        </p:spPr>
      </p:pic>
    </p:spTree>
    <p:extLst>
      <p:ext uri="{BB962C8B-B14F-4D97-AF65-F5344CB8AC3E}">
        <p14:creationId xmlns:p14="http://schemas.microsoft.com/office/powerpoint/2010/main" val="305493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4229"/>
            <a:ext cx="8229600" cy="1143000"/>
          </a:xfrm>
        </p:spPr>
        <p:txBody>
          <a:bodyPr>
            <a:normAutofit/>
          </a:bodyPr>
          <a:lstStyle/>
          <a:p>
            <a:r>
              <a:rPr lang="en-GB" sz="3600" b="1" dirty="0"/>
              <a:t>NATCAN</a:t>
            </a:r>
          </a:p>
        </p:txBody>
      </p:sp>
      <p:sp>
        <p:nvSpPr>
          <p:cNvPr id="3" name="Content Placeholder 2"/>
          <p:cNvSpPr>
            <a:spLocks noGrp="1"/>
          </p:cNvSpPr>
          <p:nvPr>
            <p:ph idx="1"/>
          </p:nvPr>
        </p:nvSpPr>
        <p:spPr>
          <a:xfrm>
            <a:off x="467544" y="1916832"/>
            <a:ext cx="8229600" cy="4525963"/>
          </a:xfrm>
        </p:spPr>
        <p:txBody>
          <a:bodyPr>
            <a:normAutofit/>
          </a:bodyPr>
          <a:lstStyle/>
          <a:p>
            <a:r>
              <a:rPr lang="en-GB" sz="2400" b="1" dirty="0" err="1">
                <a:solidFill>
                  <a:srgbClr val="C00000"/>
                </a:solidFill>
              </a:rPr>
              <a:t>NPaCA</a:t>
            </a:r>
            <a:r>
              <a:rPr lang="en-GB" sz="2400" b="1" dirty="0">
                <a:solidFill>
                  <a:srgbClr val="C00000"/>
                </a:solidFill>
              </a:rPr>
              <a:t> under auspices of NATCAN</a:t>
            </a:r>
          </a:p>
          <a:p>
            <a:pPr lvl="1"/>
            <a:r>
              <a:rPr lang="en-GB" sz="2400" dirty="0"/>
              <a:t>Clinical Effectiveness Unit of </a:t>
            </a:r>
            <a:r>
              <a:rPr lang="en-GB" sz="2400" dirty="0" err="1"/>
              <a:t>RCSEng</a:t>
            </a:r>
            <a:endParaRPr lang="en-GB" sz="2400" dirty="0"/>
          </a:p>
          <a:p>
            <a:endParaRPr lang="en-GB" sz="2400" dirty="0"/>
          </a:p>
          <a:p>
            <a:r>
              <a:rPr lang="en-GB" sz="2400" b="1" dirty="0">
                <a:solidFill>
                  <a:srgbClr val="C00000"/>
                </a:solidFill>
              </a:rPr>
              <a:t>New national centre of excellence</a:t>
            </a:r>
          </a:p>
          <a:p>
            <a:pPr lvl="1"/>
            <a:r>
              <a:rPr lang="en-GB" sz="2400" dirty="0"/>
              <a:t>October 2022</a:t>
            </a:r>
          </a:p>
          <a:p>
            <a:pPr lvl="1"/>
            <a:r>
              <a:rPr lang="en-GB" sz="2400" dirty="0"/>
              <a:t>Bring national cancer audits together in one place</a:t>
            </a:r>
          </a:p>
          <a:p>
            <a:endParaRPr lang="en-GB" sz="2400" dirty="0"/>
          </a:p>
          <a:p>
            <a:r>
              <a:rPr lang="en-GB" sz="2400" b="1" dirty="0">
                <a:solidFill>
                  <a:srgbClr val="C00000"/>
                </a:solidFill>
              </a:rPr>
              <a:t>Commissioned for initial 3-yr period by HQIP on behalf of NHS England and Welsh government</a:t>
            </a:r>
          </a:p>
          <a:p>
            <a:endParaRPr lang="en-GB" dirty="0"/>
          </a:p>
        </p:txBody>
      </p:sp>
      <p:pic>
        <p:nvPicPr>
          <p:cNvPr id="2050" name="Picture 2" descr="NATCAN Logo X3 - National Audit of Breast Cancer in Older Pati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0781" y="-736"/>
            <a:ext cx="3053219" cy="93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PaCA Logo Option 1 - National Cancer Audit Collaborating Cent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27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NATCAN</a:t>
            </a:r>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r>
              <a:rPr lang="en-GB" sz="2600" b="1" dirty="0">
                <a:solidFill>
                  <a:srgbClr val="C00000"/>
                </a:solidFill>
              </a:rPr>
              <a:t>All pre-existing national audits moved to NATCAN Jun-Oct 2023</a:t>
            </a:r>
          </a:p>
          <a:p>
            <a:pPr lvl="1"/>
            <a:r>
              <a:rPr lang="en-GB" sz="2600" b="1" dirty="0"/>
              <a:t>O-G Ca (2006)</a:t>
            </a:r>
          </a:p>
          <a:p>
            <a:pPr lvl="1"/>
            <a:r>
              <a:rPr lang="en-GB" sz="2600" b="1" dirty="0"/>
              <a:t>Bowel Ca (2010)</a:t>
            </a:r>
          </a:p>
          <a:p>
            <a:pPr lvl="1"/>
            <a:r>
              <a:rPr lang="en-GB" sz="2600" b="1" dirty="0"/>
              <a:t>Prostate Ca (2013)</a:t>
            </a:r>
          </a:p>
          <a:p>
            <a:pPr lvl="1"/>
            <a:r>
              <a:rPr lang="en-GB" sz="2600" b="1" dirty="0"/>
              <a:t>Breast Ca in older pts (2016)</a:t>
            </a:r>
          </a:p>
          <a:p>
            <a:pPr lvl="1"/>
            <a:r>
              <a:rPr lang="en-GB" sz="2600" b="1" dirty="0"/>
              <a:t>Lung Ca (2022)</a:t>
            </a:r>
          </a:p>
          <a:p>
            <a:endParaRPr lang="en-GB" sz="2600" dirty="0"/>
          </a:p>
          <a:p>
            <a:endParaRPr lang="en-GB" sz="2600" dirty="0"/>
          </a:p>
          <a:p>
            <a:r>
              <a:rPr lang="en-GB" sz="2600" b="1" dirty="0">
                <a:solidFill>
                  <a:srgbClr val="C00000"/>
                </a:solidFill>
              </a:rPr>
              <a:t>Six new audits</a:t>
            </a:r>
          </a:p>
          <a:p>
            <a:pPr lvl="1"/>
            <a:r>
              <a:rPr lang="en-GB" sz="2600" b="1" dirty="0"/>
              <a:t>NHS England and Welsh Government- £5.4m over 3 </a:t>
            </a:r>
            <a:r>
              <a:rPr lang="en-GB" sz="2600" b="1" dirty="0" err="1"/>
              <a:t>yrs</a:t>
            </a:r>
            <a:endParaRPr lang="en-GB" sz="2600" b="1" dirty="0"/>
          </a:p>
          <a:p>
            <a:pPr lvl="2"/>
            <a:r>
              <a:rPr lang="en-GB" sz="2600" b="1" dirty="0"/>
              <a:t>Kidney Ca</a:t>
            </a:r>
          </a:p>
          <a:p>
            <a:pPr lvl="2"/>
            <a:r>
              <a:rPr lang="en-GB" sz="2600" b="1" dirty="0"/>
              <a:t>Non-Hodgkin Lymphoma</a:t>
            </a:r>
          </a:p>
          <a:p>
            <a:pPr lvl="2"/>
            <a:r>
              <a:rPr lang="en-GB" sz="2600" b="1" dirty="0"/>
              <a:t>Ovarian Ca</a:t>
            </a:r>
          </a:p>
          <a:p>
            <a:pPr lvl="2"/>
            <a:r>
              <a:rPr lang="en-GB" sz="2600" b="1" dirty="0"/>
              <a:t>Pancreatic Ca</a:t>
            </a:r>
          </a:p>
          <a:p>
            <a:pPr lvl="2"/>
            <a:r>
              <a:rPr lang="en-GB" sz="2600" b="1" dirty="0"/>
              <a:t>Primary and Metastatic Breast Ca</a:t>
            </a:r>
          </a:p>
          <a:p>
            <a:endParaRPr lang="en-GB" dirty="0"/>
          </a:p>
          <a:p>
            <a:endParaRPr lang="en-GB" dirty="0"/>
          </a:p>
          <a:p>
            <a:endParaRPr lang="en-GB" dirty="0"/>
          </a:p>
        </p:txBody>
      </p:sp>
      <p:pic>
        <p:nvPicPr>
          <p:cNvPr id="4" name="Picture 4"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TCAN Logo X3 - National Audit of Breast Cancer in Older Pati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0781" y="-736"/>
            <a:ext cx="3053219" cy="936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619672" y="5589240"/>
            <a:ext cx="1584176" cy="2880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044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Development</a:t>
            </a:r>
          </a:p>
        </p:txBody>
      </p:sp>
      <p:sp>
        <p:nvSpPr>
          <p:cNvPr id="3" name="Content Placeholder 2"/>
          <p:cNvSpPr>
            <a:spLocks noGrp="1"/>
          </p:cNvSpPr>
          <p:nvPr>
            <p:ph idx="1"/>
          </p:nvPr>
        </p:nvSpPr>
        <p:spPr/>
        <p:txBody>
          <a:bodyPr/>
          <a:lstStyle/>
          <a:p>
            <a:endParaRPr lang="en-GB" dirty="0"/>
          </a:p>
        </p:txBody>
      </p:sp>
      <p:pic>
        <p:nvPicPr>
          <p:cNvPr id="4" name="Picture 3" descr="NPaCA Logo Option 1 - National Cancer Audit Collaborating Cen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05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0"/>
            <a:ext cx="5040000" cy="687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NPaCA Logo Option 1 - National Cancer Audit Collaborating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021" y="0"/>
            <a:ext cx="8229600" cy="1143000"/>
          </a:xfrm>
        </p:spPr>
        <p:txBody>
          <a:bodyPr>
            <a:normAutofit/>
          </a:bodyPr>
          <a:lstStyle/>
          <a:p>
            <a:r>
              <a:rPr lang="en-GB" sz="3600" b="1" dirty="0"/>
              <a:t>Scoping Document</a:t>
            </a:r>
          </a:p>
        </p:txBody>
      </p:sp>
      <p:sp>
        <p:nvSpPr>
          <p:cNvPr id="3" name="Content Placeholder 2"/>
          <p:cNvSpPr>
            <a:spLocks noGrp="1"/>
          </p:cNvSpPr>
          <p:nvPr>
            <p:ph idx="1"/>
          </p:nvPr>
        </p:nvSpPr>
        <p:spPr>
          <a:xfrm>
            <a:off x="457200" y="1079264"/>
            <a:ext cx="8435280" cy="5590096"/>
          </a:xfrm>
        </p:spPr>
        <p:txBody>
          <a:bodyPr>
            <a:normAutofit fontScale="55000" lnSpcReduction="20000"/>
          </a:bodyPr>
          <a:lstStyle/>
          <a:p>
            <a:pPr marL="0" indent="0">
              <a:buNone/>
            </a:pPr>
            <a:endParaRPr lang="en-GB" dirty="0"/>
          </a:p>
          <a:p>
            <a:r>
              <a:rPr lang="en-GB" sz="3300" b="1" dirty="0">
                <a:solidFill>
                  <a:srgbClr val="C00000"/>
                </a:solidFill>
              </a:rPr>
              <a:t>Describes:</a:t>
            </a:r>
          </a:p>
          <a:p>
            <a:pPr lvl="1"/>
            <a:r>
              <a:rPr lang="en-GB" sz="2500" dirty="0"/>
              <a:t>Development of the scope of the audit</a:t>
            </a:r>
          </a:p>
          <a:p>
            <a:pPr lvl="1"/>
            <a:r>
              <a:rPr lang="en-GB" sz="2500" dirty="0"/>
              <a:t>Identifies priority areas for quality improvement </a:t>
            </a:r>
          </a:p>
          <a:p>
            <a:endParaRPr lang="en-GB" sz="2500" dirty="0"/>
          </a:p>
          <a:p>
            <a:r>
              <a:rPr lang="en-GB" sz="3300" b="1" dirty="0">
                <a:solidFill>
                  <a:srgbClr val="C00000"/>
                </a:solidFill>
              </a:rPr>
              <a:t>Resources:</a:t>
            </a:r>
          </a:p>
          <a:p>
            <a:pPr lvl="1"/>
            <a:r>
              <a:rPr lang="en-GB" sz="2900" b="1" dirty="0"/>
              <a:t>Review of clinical guidelines/audits/registries/literature</a:t>
            </a:r>
          </a:p>
          <a:p>
            <a:pPr lvl="2"/>
            <a:r>
              <a:rPr lang="en-GB" sz="2500" dirty="0"/>
              <a:t>Ricochet study</a:t>
            </a:r>
          </a:p>
          <a:p>
            <a:pPr lvl="2"/>
            <a:r>
              <a:rPr lang="en-GB" sz="2500" dirty="0"/>
              <a:t>The Dutch pancreatic cancer audit</a:t>
            </a:r>
          </a:p>
          <a:p>
            <a:pPr lvl="2"/>
            <a:r>
              <a:rPr lang="en-GB" sz="2500" dirty="0"/>
              <a:t>The Swedish pancreatic cancer audit</a:t>
            </a:r>
          </a:p>
          <a:p>
            <a:pPr lvl="2"/>
            <a:r>
              <a:rPr lang="en-GB" sz="2500" dirty="0"/>
              <a:t>The German DGAV </a:t>
            </a:r>
            <a:r>
              <a:rPr lang="en-GB" sz="2500" dirty="0" err="1"/>
              <a:t>StuDoQ</a:t>
            </a:r>
            <a:r>
              <a:rPr lang="en-GB" sz="2500" dirty="0"/>
              <a:t> Pancreas registry</a:t>
            </a:r>
          </a:p>
          <a:p>
            <a:pPr lvl="2"/>
            <a:r>
              <a:rPr lang="en-GB" sz="2500" dirty="0"/>
              <a:t>The American College of Surgeons National Surgical Quality Improvement Program for pancreatic surgery</a:t>
            </a:r>
          </a:p>
          <a:p>
            <a:pPr lvl="2"/>
            <a:r>
              <a:rPr lang="en-GB" sz="2500" dirty="0"/>
              <a:t>NHS Scotland hepatobiliary and pancreatic cancer quality performance indicators (QPIs)</a:t>
            </a:r>
          </a:p>
          <a:p>
            <a:pPr lvl="1"/>
            <a:endParaRPr lang="en-GB" sz="2500" dirty="0"/>
          </a:p>
          <a:p>
            <a:pPr lvl="1"/>
            <a:r>
              <a:rPr lang="en-GB" sz="2900" b="1" dirty="0"/>
              <a:t>Consultations with key stakeholders</a:t>
            </a:r>
          </a:p>
          <a:p>
            <a:pPr lvl="2"/>
            <a:r>
              <a:rPr lang="en-GB" sz="2500" dirty="0"/>
              <a:t>Clinical experts</a:t>
            </a:r>
          </a:p>
          <a:p>
            <a:pPr lvl="2"/>
            <a:r>
              <a:rPr lang="en-GB" sz="2500" dirty="0"/>
              <a:t>Allied health professionals</a:t>
            </a:r>
          </a:p>
          <a:p>
            <a:pPr lvl="2"/>
            <a:r>
              <a:rPr lang="en-GB" sz="2500" dirty="0"/>
              <a:t>Patient groups and charities</a:t>
            </a:r>
          </a:p>
          <a:p>
            <a:pPr lvl="2"/>
            <a:r>
              <a:rPr lang="en-GB" sz="2500" dirty="0"/>
              <a:t>Representatives from NHS England and NHS Wales</a:t>
            </a:r>
          </a:p>
          <a:p>
            <a:pPr lvl="1"/>
            <a:endParaRPr lang="en-GB" sz="2500" dirty="0"/>
          </a:p>
          <a:p>
            <a:pPr lvl="1"/>
            <a:r>
              <a:rPr lang="en-GB" sz="2900" b="1" dirty="0"/>
              <a:t>Feasibility study conducted by NOGCA in 2022</a:t>
            </a:r>
          </a:p>
          <a:p>
            <a:pPr lvl="2"/>
            <a:r>
              <a:rPr lang="en-GB" sz="2500" dirty="0"/>
              <a:t>Stakeholder survey</a:t>
            </a:r>
          </a:p>
          <a:p>
            <a:pPr lvl="2"/>
            <a:r>
              <a:rPr lang="en-GB" sz="2500" dirty="0"/>
              <a:t>Review of potential quality indicators</a:t>
            </a:r>
          </a:p>
          <a:p>
            <a:endParaRPr lang="en-GB" dirty="0"/>
          </a:p>
        </p:txBody>
      </p:sp>
      <p:pic>
        <p:nvPicPr>
          <p:cNvPr id="4" name="Picture 4" descr="NPaCA Logo Option 1 - National Cancer Audit Collaborating Cen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4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0" end="2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1" end="2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18"/>
          <a:stretch/>
        </p:blipFill>
        <p:spPr bwMode="auto">
          <a:xfrm>
            <a:off x="2916000" y="1700808"/>
            <a:ext cx="6228000" cy="333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 y="2024984"/>
            <a:ext cx="2907345"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NPaCA Logo Option 1 - National Cancer Audit Collaborating Cent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6" y="-736"/>
            <a:ext cx="2716815" cy="1080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345021" y="0"/>
            <a:ext cx="8229600" cy="1143000"/>
          </a:xfrm>
        </p:spPr>
        <p:txBody>
          <a:bodyPr>
            <a:normAutofit/>
          </a:bodyPr>
          <a:lstStyle/>
          <a:p>
            <a:r>
              <a:rPr lang="en-GB" sz="3600" b="1" dirty="0"/>
              <a:t>Feasibility Study</a:t>
            </a:r>
          </a:p>
        </p:txBody>
      </p:sp>
    </p:spTree>
    <p:extLst>
      <p:ext uri="{BB962C8B-B14F-4D97-AF65-F5344CB8AC3E}">
        <p14:creationId xmlns:p14="http://schemas.microsoft.com/office/powerpoint/2010/main" val="1218103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2177</Words>
  <Application>Microsoft Office PowerPoint</Application>
  <PresentationFormat>On-screen Show (4:3)</PresentationFormat>
  <Paragraphs>166</Paragraphs>
  <Slides>36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NPaCA: National Pancreatic Cancer Audit </vt:lpstr>
      <vt:lpstr>Contents</vt:lpstr>
      <vt:lpstr>Organisation/Structure</vt:lpstr>
      <vt:lpstr>NATCAN</vt:lpstr>
      <vt:lpstr>NATCAN</vt:lpstr>
      <vt:lpstr>Development</vt:lpstr>
      <vt:lpstr>PowerPoint Presentation</vt:lpstr>
      <vt:lpstr>Scoping Document</vt:lpstr>
      <vt:lpstr>Feasibility Study</vt:lpstr>
      <vt:lpstr>Feasibility Study</vt:lpstr>
      <vt:lpstr>Feasibility Study</vt:lpstr>
      <vt:lpstr>Current Format</vt:lpstr>
      <vt:lpstr>Leadership &amp; Aims</vt:lpstr>
      <vt:lpstr>PowerPoint Presentation</vt:lpstr>
      <vt:lpstr>Available Datasets</vt:lpstr>
      <vt:lpstr>Key COSD Data</vt:lpstr>
      <vt:lpstr>Key COSD Data</vt:lpstr>
      <vt:lpstr>PowerPoint Presentation</vt:lpstr>
      <vt:lpstr>Priorities for Quality Improvement</vt:lpstr>
      <vt:lpstr>PowerPoint Presentation</vt:lpstr>
      <vt:lpstr>Quality Improvement Areas</vt:lpstr>
      <vt:lpstr>PowerPoint Presentation</vt:lpstr>
      <vt:lpstr>PowerPoint Presentation</vt:lpstr>
      <vt:lpstr>PowerPoint Presentation</vt:lpstr>
      <vt:lpstr>PowerPoint Presentation</vt:lpstr>
      <vt:lpstr>PowerPoint Presentation</vt:lpstr>
      <vt:lpstr>Panc 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NATCAN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NPaCA- National Pancreatic Cancer Audit</dc:title>
  <dc:creator>Skipworth, James</dc:creator>
  <cp:lastModifiedBy>Helen Dunderdale</cp:lastModifiedBy>
  <cp:revision>140</cp:revision>
  <dcterms:created xsi:type="dcterms:W3CDTF">2024-02-21T22:15:00Z</dcterms:created>
  <dcterms:modified xsi:type="dcterms:W3CDTF">2024-02-22T20:14:39Z</dcterms:modified>
</cp:coreProperties>
</file>