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5"/>
  </p:notesMasterIdLst>
  <p:handoutMasterIdLst>
    <p:handoutMasterId r:id="rId26"/>
  </p:handoutMasterIdLst>
  <p:sldIdLst>
    <p:sldId id="1232" r:id="rId2"/>
    <p:sldId id="1221" r:id="rId3"/>
    <p:sldId id="356" r:id="rId4"/>
    <p:sldId id="268" r:id="rId5"/>
    <p:sldId id="1233" r:id="rId6"/>
    <p:sldId id="1250" r:id="rId7"/>
    <p:sldId id="1251" r:id="rId8"/>
    <p:sldId id="1252" r:id="rId9"/>
    <p:sldId id="1238" r:id="rId10"/>
    <p:sldId id="1234" r:id="rId11"/>
    <p:sldId id="1235" r:id="rId12"/>
    <p:sldId id="1236" r:id="rId13"/>
    <p:sldId id="1237" r:id="rId14"/>
    <p:sldId id="1240" r:id="rId15"/>
    <p:sldId id="1239" r:id="rId16"/>
    <p:sldId id="1245" r:id="rId17"/>
    <p:sldId id="1246" r:id="rId18"/>
    <p:sldId id="1253" r:id="rId19"/>
    <p:sldId id="1254" r:id="rId20"/>
    <p:sldId id="1241" r:id="rId21"/>
    <p:sldId id="1242" r:id="rId22"/>
    <p:sldId id="1243" r:id="rId23"/>
    <p:sldId id="1244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E05"/>
    <a:srgbClr val="56008C"/>
    <a:srgbClr val="003893"/>
    <a:srgbClr val="007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7449" autoAdjust="0"/>
  </p:normalViewPr>
  <p:slideViewPr>
    <p:cSldViewPr>
      <p:cViewPr varScale="1">
        <p:scale>
          <a:sx n="58" d="100"/>
          <a:sy n="58" d="100"/>
        </p:scale>
        <p:origin x="200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B039281-B6B7-49E0-8F8B-A80B3106EF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9219" name="Picture 5" descr="Health Research Authority NatCOL_transparent bground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163" y="206375"/>
            <a:ext cx="2420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0665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A4C322-84FE-4D0C-BF84-48AE8083F245}" type="datetimeFigureOut">
              <a:rPr lang="en-GB"/>
              <a:pPr>
                <a:defRPr/>
              </a:pPr>
              <a:t>22/02/2024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CDCA16-8E03-4325-8CBA-4A2921B30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90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 descr="infra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7072"/>
            <a:ext cx="9144000" cy="28352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l"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3212976"/>
            <a:ext cx="7776864" cy="936104"/>
          </a:xfr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style</a:t>
            </a:r>
          </a:p>
        </p:txBody>
      </p:sp>
      <p:sp>
        <p:nvSpPr>
          <p:cNvPr id="6" name="TextBox 3"/>
          <p:cNvSpPr txBox="1">
            <a:spLocks noChangeArrowheads="1"/>
          </p:cNvSpPr>
          <p:nvPr userDrawn="1"/>
        </p:nvSpPr>
        <p:spPr bwMode="auto">
          <a:xfrm>
            <a:off x="5364163" y="6281738"/>
            <a:ext cx="3095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GB" sz="1200" i="1" dirty="0">
                <a:solidFill>
                  <a:schemeClr val="bg1"/>
                </a:solidFill>
              </a:rPr>
              <a:t>Delivering clinical research to </a:t>
            </a:r>
          </a:p>
          <a:p>
            <a:pPr algn="r"/>
            <a:r>
              <a:rPr lang="en-GB" sz="1200" i="1" dirty="0">
                <a:solidFill>
                  <a:schemeClr val="bg1"/>
                </a:solidFill>
              </a:rPr>
              <a:t>make patients, and the NHS, better</a:t>
            </a:r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5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EA1BF-14F8-4B0C-8E0E-9FB816978F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5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EA1BF-14F8-4B0C-8E0E-9FB816978F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0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724C-E7A2-4A6D-A4BD-CDB6C1C03172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3A10D-7D5E-4932-A76F-CD1632FD3D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5" y="260648"/>
            <a:ext cx="1854201" cy="28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9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3" r:id="rId2"/>
    <p:sldLayoutId id="2147483731" r:id="rId3"/>
    <p:sldLayoutId id="2147483732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755" y="2133600"/>
            <a:ext cx="7935033" cy="1470025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SABR in pancreas cancer</a:t>
            </a:r>
            <a:br>
              <a:rPr lang="en-US" sz="2400" dirty="0"/>
            </a:br>
            <a:br>
              <a:rPr lang="en-US" sz="2200" dirty="0"/>
            </a:br>
            <a:r>
              <a:rPr lang="en-US" sz="1800" dirty="0"/>
              <a:t>Steve Falk</a:t>
            </a:r>
            <a:br>
              <a:rPr lang="en-US" sz="1800" dirty="0"/>
            </a:br>
            <a:r>
              <a:rPr lang="en-US" sz="1800" dirty="0"/>
              <a:t>Consultant Clinical Oncologist</a:t>
            </a:r>
            <a:br>
              <a:rPr lang="en-US" sz="1800" dirty="0"/>
            </a:br>
            <a:br>
              <a:rPr lang="en-US" sz="1800" dirty="0"/>
            </a:br>
            <a:br>
              <a:rPr lang="en-US" sz="2200" b="1" dirty="0"/>
            </a:br>
            <a:r>
              <a:rPr lang="en-US" sz="2200" b="1" dirty="0"/>
              <a:t>Pancreas uncertain role for radiotherapy…….</a:t>
            </a:r>
          </a:p>
        </p:txBody>
      </p:sp>
    </p:spTree>
    <p:extLst>
      <p:ext uri="{BB962C8B-B14F-4D97-AF65-F5344CB8AC3E}">
        <p14:creationId xmlns:p14="http://schemas.microsoft.com/office/powerpoint/2010/main" val="1108614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22107-9FBB-A613-0DC4-09127243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 guidance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D54FA-4E7A-AD57-C4AA-2A67D562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CF0D1-818E-B114-B325-5BF4806D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6B7D3-A82C-CEA5-409B-D684254F6712}"/>
              </a:ext>
            </a:extLst>
          </p:cNvPr>
          <p:cNvSpPr txBox="1"/>
          <p:nvPr/>
        </p:nvSpPr>
        <p:spPr>
          <a:xfrm>
            <a:off x="1043608" y="1988840"/>
            <a:ext cx="58143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E0E0E"/>
                </a:solidFill>
                <a:effectLst/>
                <a:latin typeface="Inter"/>
              </a:rPr>
              <a:t>When using chemoradiotherapy, consider capecitabine as the </a:t>
            </a:r>
            <a:r>
              <a:rPr lang="en-US" sz="3600" b="0" i="0" dirty="0" err="1">
                <a:solidFill>
                  <a:srgbClr val="0E0E0E"/>
                </a:solidFill>
                <a:effectLst/>
                <a:latin typeface="Inter"/>
              </a:rPr>
              <a:t>radiosensitiser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48343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0683-2426-1105-E530-94BA6BDA1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Reasonable practice – inoperable disease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331D9-F16E-ED02-3D78-0184530D7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SCALOP trials 50.4 </a:t>
            </a:r>
            <a:r>
              <a:rPr lang="en-US" dirty="0" err="1"/>
              <a:t>Gy</a:t>
            </a:r>
            <a:r>
              <a:rPr lang="en-US" dirty="0"/>
              <a:t> in 28 treatments</a:t>
            </a:r>
          </a:p>
          <a:p>
            <a:r>
              <a:rPr lang="en-US" dirty="0"/>
              <a:t>COVID treatment  45 </a:t>
            </a:r>
            <a:r>
              <a:rPr lang="en-US" dirty="0" err="1"/>
              <a:t>Gy</a:t>
            </a:r>
            <a:r>
              <a:rPr lang="en-US" dirty="0"/>
              <a:t> 15 treatments</a:t>
            </a:r>
          </a:p>
          <a:p>
            <a:r>
              <a:rPr lang="en-US" dirty="0"/>
              <a:t>SABR = 35-40 </a:t>
            </a:r>
            <a:r>
              <a:rPr lang="en-US" dirty="0" err="1"/>
              <a:t>Gy</a:t>
            </a:r>
            <a:r>
              <a:rPr lang="en-US" dirty="0"/>
              <a:t> in 5 treatments commissioned Oct 21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Indications</a:t>
            </a:r>
          </a:p>
          <a:p>
            <a:r>
              <a:rPr lang="en-US" dirty="0"/>
              <a:t>Locally advanced</a:t>
            </a:r>
          </a:p>
          <a:p>
            <a:pPr lvl="1"/>
            <a:r>
              <a:rPr lang="en-US" dirty="0"/>
              <a:t>Borderline </a:t>
            </a:r>
            <a:r>
              <a:rPr lang="en-US" dirty="0" err="1"/>
              <a:t>resectable</a:t>
            </a:r>
            <a:r>
              <a:rPr lang="en-US" dirty="0"/>
              <a:t> (-</a:t>
            </a:r>
            <a:r>
              <a:rPr lang="en-US" dirty="0" err="1"/>
              <a:t>ve</a:t>
            </a:r>
            <a:r>
              <a:rPr lang="en-US" dirty="0"/>
              <a:t> trial when added to </a:t>
            </a:r>
            <a:r>
              <a:rPr lang="en-US" dirty="0" err="1"/>
              <a:t>Folfirinox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Never </a:t>
            </a:r>
            <a:r>
              <a:rPr lang="en-US" dirty="0" err="1"/>
              <a:t>resectable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+ palliative RT </a:t>
            </a:r>
            <a:r>
              <a:rPr lang="en-US" dirty="0" err="1"/>
              <a:t>eg</a:t>
            </a:r>
            <a:r>
              <a:rPr lang="en-US" dirty="0"/>
              <a:t> bone </a:t>
            </a:r>
            <a:r>
              <a:rPr lang="en-US" dirty="0" err="1"/>
              <a:t>mets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532C0-E662-938C-C4DB-FD287507C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4AA1D-D047-7554-585F-0D2294B1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0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79F8-AE96-8738-44AE-A863275C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24744"/>
            <a:ext cx="8229600" cy="1143000"/>
          </a:xfrm>
        </p:spPr>
        <p:txBody>
          <a:bodyPr/>
          <a:lstStyle/>
          <a:p>
            <a:r>
              <a:rPr lang="en-US" dirty="0"/>
              <a:t>Problem: Surrounding structures don’t like radiotherapy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F3D3B-FDE9-AFDC-0332-8AEBA9FEB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57BE1-F132-DB6B-3EC9-9FF33139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C3155-04F9-E59B-19A8-8357B84F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36912"/>
            <a:ext cx="3934601" cy="2927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56AE2-1313-6795-BB81-9AACDD691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414" y="1772816"/>
            <a:ext cx="4715117" cy="44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831B-0A00-FF6F-3217-30DD0E43E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SABR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257E1-FDBE-4E24-96B8-56F93ABF5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30% of PDAC present as locally advanced, inoperable</a:t>
            </a:r>
          </a:p>
          <a:p>
            <a:r>
              <a:rPr lang="en-US" dirty="0"/>
              <a:t>75% of patients with LANPC are fit enough to receive active treatment. </a:t>
            </a:r>
          </a:p>
          <a:p>
            <a:r>
              <a:rPr lang="en-US" dirty="0"/>
              <a:t>Around 65% of patients that receive treatment for LANPC have disease that remains </a:t>
            </a:r>
            <a:r>
              <a:rPr lang="en-US" dirty="0" err="1"/>
              <a:t>localised</a:t>
            </a:r>
            <a:r>
              <a:rPr lang="en-US" dirty="0"/>
              <a:t> following chemotherapy (Hudson et al 2010). </a:t>
            </a:r>
          </a:p>
          <a:p>
            <a:r>
              <a:rPr lang="en-US" dirty="0"/>
              <a:t>700 cases per year in UK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D4451-D239-BEFB-6232-FD2B0AF2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906F1-14A1-FE3D-E7BF-2BA636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7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2729-30C4-B018-D270-9E260AB4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SABR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881B1-13CA-46FA-910D-F4D2B6F76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 randomized comparisons with conventional CRT</a:t>
            </a:r>
          </a:p>
          <a:p>
            <a:r>
              <a:rPr lang="en-US" dirty="0"/>
              <a:t>Pooled locoregional control rate of 72.3% (95%CI 58.5 to 79) at one year from 13 studies (n=889). </a:t>
            </a:r>
          </a:p>
          <a:p>
            <a:r>
              <a:rPr lang="en-US" dirty="0"/>
              <a:t>Total SABR dose delivered and higher number of fractions were statistically significantly associated with one-year locoregional control in multivariate analysis (p=0.03 and p=0.019 respectively). </a:t>
            </a:r>
          </a:p>
          <a:p>
            <a:r>
              <a:rPr lang="en-US" dirty="0"/>
              <a:t>Two-year overall survival </a:t>
            </a:r>
          </a:p>
          <a:p>
            <a:pPr lvl="1"/>
            <a:r>
              <a:rPr lang="en-US" dirty="0"/>
              <a:t>SABR 26.9% (95%CI 20.6 to 33.6) </a:t>
            </a:r>
          </a:p>
          <a:p>
            <a:pPr lvl="1"/>
            <a:r>
              <a:rPr lang="en-US" dirty="0"/>
              <a:t>CFRT 13.7% (95%CI 8.9 to 19.3)  p=0.004.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200" dirty="0" err="1"/>
              <a:t>Tchelebi</a:t>
            </a:r>
            <a:r>
              <a:rPr lang="en-US" sz="1200" dirty="0"/>
              <a:t> et al Cancer. 2020;126(10):2120-2131</a:t>
            </a:r>
          </a:p>
          <a:p>
            <a:pPr marL="457200" lvl="1" indent="0">
              <a:buNone/>
            </a:pPr>
            <a:r>
              <a:rPr lang="en-US" sz="1200" dirty="0" err="1"/>
              <a:t>Petrelli</a:t>
            </a:r>
            <a:r>
              <a:rPr lang="en-US" sz="1200" dirty="0"/>
              <a:t> F et al. </a:t>
            </a:r>
            <a:r>
              <a:rPr lang="en-US" sz="1050" dirty="0"/>
              <a:t>IJROBP. 2017;97(2):313-322</a:t>
            </a:r>
            <a:endParaRPr lang="en-US" sz="12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BDF58-50DD-389B-20B8-5DC5C8AE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EA9C0-E1C3-A630-E652-FDAD67BC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2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A061C-AD06-31E6-8EDE-C649FC80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Toxicity/Safety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CCA42-D084-B7B7-F75F-5EC3E2855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First MD Anderson studies high GI toxicity rates</a:t>
            </a:r>
          </a:p>
          <a:p>
            <a:r>
              <a:rPr lang="en-US" dirty="0"/>
              <a:t>Meta analysis 16 studies (indirect comparisons-</a:t>
            </a:r>
            <a:r>
              <a:rPr lang="en-GB" dirty="0"/>
              <a:t>random effects estimates</a:t>
            </a:r>
            <a:r>
              <a:rPr lang="en-US" dirty="0"/>
              <a:t>)</a:t>
            </a:r>
          </a:p>
          <a:p>
            <a:r>
              <a:rPr lang="en-GB" dirty="0"/>
              <a:t>Acute grade ¾ toxicity : </a:t>
            </a:r>
          </a:p>
          <a:p>
            <a:pPr lvl="1"/>
            <a:r>
              <a:rPr lang="en-GB" dirty="0"/>
              <a:t>SABR 5.6% (95%CI 0.0 to 20) </a:t>
            </a:r>
          </a:p>
          <a:p>
            <a:pPr lvl="1"/>
            <a:r>
              <a:rPr lang="en-GB" dirty="0"/>
              <a:t>CFRT 37.7% (95%CI 24.0 to 52.5) (p=0.013)</a:t>
            </a:r>
          </a:p>
          <a:p>
            <a:r>
              <a:rPr lang="en-GB" dirty="0"/>
              <a:t>Late grade ¾ toxicity:</a:t>
            </a:r>
          </a:p>
          <a:p>
            <a:pPr lvl="1"/>
            <a:r>
              <a:rPr lang="en-GB" dirty="0"/>
              <a:t>SABR 9.0% (95%CI 3.3 to 17.1</a:t>
            </a:r>
          </a:p>
          <a:p>
            <a:pPr lvl="1"/>
            <a:r>
              <a:rPr lang="en-GB" dirty="0"/>
              <a:t>CFRT 10.1% (95%CI 1.8 to 23.8) (p=0.85)</a:t>
            </a:r>
          </a:p>
          <a:p>
            <a:pPr marL="457200" lvl="1" indent="0">
              <a:buNone/>
            </a:pPr>
            <a:endParaRPr lang="en-GB" sz="1200" dirty="0"/>
          </a:p>
          <a:p>
            <a:pPr marL="457200" lvl="1" indent="0">
              <a:buNone/>
            </a:pPr>
            <a:r>
              <a:rPr lang="en-GB" sz="1200" dirty="0" err="1"/>
              <a:t>Tchelebi</a:t>
            </a:r>
            <a:r>
              <a:rPr lang="en-GB" sz="1200" dirty="0"/>
              <a:t> et al Cancer. 2020;126(10):2120-2131</a:t>
            </a:r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BA065-5E65-D5C6-61A9-86CA7CC6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05F70-4031-8593-F40D-9EB079A6E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9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F3B779-AD9B-B983-2717-5EC48B108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DC2C8-C0F4-F97A-70DC-5E42E556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B833D-CB62-5DDC-09E5-0D4FFED19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1" y="1414181"/>
            <a:ext cx="7565098" cy="44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68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662932-0203-0352-1326-95934C4C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90BAE-A9C2-6526-C84D-538A1A91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48099-36BF-9661-B618-68F03990A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4404"/>
            <a:ext cx="6422123" cy="6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84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4B435-2496-33CB-49B2-4654064F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Commisioned</a:t>
            </a:r>
            <a:r>
              <a:rPr lang="en-GB" dirty="0"/>
              <a:t>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21411-5AC4-CE3C-0D72-B562DE4DA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Over 18 years;</a:t>
            </a:r>
          </a:p>
          <a:p>
            <a:r>
              <a:rPr lang="en-GB" dirty="0"/>
              <a:t>Have a diagnosis of non-metastatic LANPC following a specialist HPB MDT and are unsuitable for surgery; </a:t>
            </a:r>
          </a:p>
          <a:p>
            <a:pPr marL="0" indent="0">
              <a:buNone/>
            </a:pPr>
            <a:r>
              <a:rPr lang="en-GB" dirty="0"/>
              <a:t>• Histology or cytology confirming adenocarcinoma; OR, if no tissue diagnosis, only where this has been agreed by the HPB MDT as appropriate i.e. radiology and clinical presentation strongly support a diagnosis of malignancy and repeated attempts at obtaining tissue have been unsuccessful; </a:t>
            </a:r>
          </a:p>
          <a:p>
            <a:pPr marL="0" indent="0">
              <a:buNone/>
            </a:pPr>
            <a:r>
              <a:rPr lang="en-GB" dirty="0"/>
              <a:t>• Have received at least 3 months of systemic chemotherapy and the disease has remained localised, OR, Patients where systemic therapy has had to be terminated early due to chemotherapy toxicity but where performance status remains ≤ 2 following HPB MDT discussion; </a:t>
            </a:r>
          </a:p>
          <a:p>
            <a:pPr marL="0" indent="0">
              <a:buNone/>
            </a:pPr>
            <a:r>
              <a:rPr lang="en-GB" dirty="0"/>
              <a:t>• Locoregional disease where the primary tumour +/- involved nodes are </a:t>
            </a:r>
            <a:r>
              <a:rPr lang="en-GB" dirty="0" err="1"/>
              <a:t>encompassable</a:t>
            </a:r>
            <a:r>
              <a:rPr lang="en-GB" dirty="0"/>
              <a:t> in a radiation volume; </a:t>
            </a:r>
          </a:p>
          <a:p>
            <a:pPr marL="0" indent="0">
              <a:buNone/>
            </a:pPr>
            <a:r>
              <a:rPr lang="en-GB" dirty="0"/>
              <a:t>• Adequate </a:t>
            </a:r>
            <a:r>
              <a:rPr lang="en-GB" dirty="0" err="1"/>
              <a:t>pancreatobiliary</a:t>
            </a:r>
            <a:r>
              <a:rPr lang="en-GB" dirty="0"/>
              <a:t> drainage (patent stent where present and bilirubin less than 1.5 times the upper limit of normal); </a:t>
            </a:r>
          </a:p>
          <a:p>
            <a:pPr marL="0" indent="0">
              <a:buNone/>
            </a:pPr>
            <a:r>
              <a:rPr lang="en-GB" dirty="0"/>
              <a:t>• Patients are suitable for pancreas SABR as determined by SABR and / or specialist HPB MDT; </a:t>
            </a:r>
          </a:p>
          <a:p>
            <a:pPr marL="0" indent="0">
              <a:buNone/>
            </a:pPr>
            <a:r>
              <a:rPr lang="en-GB" dirty="0"/>
              <a:t>WHO performance status ≤2.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B77FB-ACB9-9B7E-0BB1-5A3689C9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AAECA-D301-A6A1-7D81-68C6542B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3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D48C1-1E1B-509D-294A-735DF7EB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Exclusion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16C2-4858-FECA-42D5-B503DB48C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Are not considered candidates for chemotherapy, in whom radiotherapy may be offered up front primarily for symptom management; </a:t>
            </a:r>
          </a:p>
          <a:p>
            <a:r>
              <a:rPr lang="en-GB" dirty="0"/>
              <a:t>Have received prior upper abdominal radiotherapy; </a:t>
            </a:r>
          </a:p>
          <a:p>
            <a:r>
              <a:rPr lang="en-GB" dirty="0"/>
              <a:t>Have a tumour directly invading the gastrointestinal tract; Have evidence of metastatic disease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171B9-3907-0ECC-FF2B-6C827AE4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87490-DAC2-3B67-BD0E-031A82A1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0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45C42-6C85-4FB0-A719-2F0C3ECA8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Who gets Radiotherapy in the UK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11637-7671-4190-BBCE-CDEE6D3D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5012"/>
            <a:ext cx="71628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9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6E96-BB9C-0F2F-EF42-77763357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8C7C4-C1AE-E473-B2F1-80B178DE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74" y="2012949"/>
            <a:ext cx="8229600" cy="4525963"/>
          </a:xfrm>
        </p:spPr>
        <p:txBody>
          <a:bodyPr/>
          <a:lstStyle/>
          <a:p>
            <a:r>
              <a:rPr lang="en-US" dirty="0"/>
              <a:t>5 fraction SABR well tolerated and may be used as chemotherapy sparing</a:t>
            </a:r>
          </a:p>
          <a:p>
            <a:r>
              <a:rPr lang="en-US" dirty="0"/>
              <a:t>Role in borderline </a:t>
            </a:r>
            <a:r>
              <a:rPr lang="en-US" dirty="0" err="1"/>
              <a:t>resectable</a:t>
            </a:r>
            <a:r>
              <a:rPr lang="en-US" dirty="0"/>
              <a:t> disease uncertain in addition to FOLFIRINOX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C869F-057F-A4AF-A962-FC1186C1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A08C9-9EE5-F97E-084A-87F6FAA4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19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B5F2-CBDC-FA60-7108-61D04BC8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Comedy of errors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B66936-A1DE-A557-19C0-BAB73BE9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800" dirty="0">
                <a:solidFill>
                  <a:schemeClr val="tx1"/>
                </a:solidFill>
              </a:rPr>
              <a:t>What a </a:t>
            </a:r>
            <a:r>
              <a:rPr lang="en-GB" sz="1800" dirty="0" err="1">
                <a:solidFill>
                  <a:schemeClr val="tx1"/>
                </a:solidFill>
              </a:rPr>
              <a:t>mistaka</a:t>
            </a:r>
            <a:r>
              <a:rPr lang="en-GB" sz="1800" dirty="0">
                <a:solidFill>
                  <a:schemeClr val="tx1"/>
                </a:solidFill>
              </a:rPr>
              <a:t> to </a:t>
            </a:r>
            <a:r>
              <a:rPr lang="en-GB" sz="1800" dirty="0" err="1">
                <a:solidFill>
                  <a:schemeClr val="tx1"/>
                </a:solidFill>
              </a:rPr>
              <a:t>maka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B5A1B-B270-9DBF-F7CA-EC0F9E9F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3F657-D948-C65C-94D6-09F488C17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1714500"/>
            <a:ext cx="45339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9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E23C9-9443-4C43-BEB9-E6154220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Oligo-metastatic pancreas cancer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1D19C-ACFD-7ED9-5CCC-AF880B80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18725-807B-0334-C7F2-2FC17E6B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1D707-E37D-2862-8064-9781B2C96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1463524"/>
            <a:ext cx="5437632" cy="53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81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29FF54B-9E09-CC5A-B86D-5EA168A81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 months later……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6870E-FAC1-FDEC-D01D-010B396F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48F22-ABEA-BE17-8C6E-D1AA4B2B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E37F8-5AAB-0ECA-7478-ACEA2FF3C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47825"/>
            <a:ext cx="7078883" cy="45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8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FF9F1-6EFF-4BE3-A398-DA3A2E29A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0" y="1623146"/>
            <a:ext cx="7680089" cy="4458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EF81E-961C-0639-A997-641AAD2E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Motion control</a:t>
            </a:r>
          </a:p>
        </p:txBody>
      </p:sp>
    </p:spTree>
    <p:extLst>
      <p:ext uri="{BB962C8B-B14F-4D97-AF65-F5344CB8AC3E}">
        <p14:creationId xmlns:p14="http://schemas.microsoft.com/office/powerpoint/2010/main" val="94521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9550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Linear Accelerator – imaging on set</a:t>
            </a:r>
          </a:p>
        </p:txBody>
      </p:sp>
      <p:pic>
        <p:nvPicPr>
          <p:cNvPr id="20483" name="Picture 4" descr="03.07.13-Elektas-New-Versa-HD-Syste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" y="1352550"/>
            <a:ext cx="7443788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D320FD-034A-D7D9-76C8-0D3CDB00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06" y="1149442"/>
            <a:ext cx="8229600" cy="1143000"/>
          </a:xfrm>
        </p:spPr>
        <p:txBody>
          <a:bodyPr/>
          <a:lstStyle/>
          <a:p>
            <a:r>
              <a:rPr lang="en-US" dirty="0"/>
              <a:t>The role of radiotherapy in pancreas cancer</a:t>
            </a:r>
            <a:br>
              <a:rPr lang="en-GB" dirty="0"/>
            </a:b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ACDEB8-88DC-4159-CB2F-E8DE7DC4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6F5179-9A57-5B98-CE3D-2C23599E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CF75E-DDA0-9D13-8AD1-F964A21E9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22" y="1988960"/>
            <a:ext cx="7906156" cy="45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12FDD-E1D1-92AE-FC04-4B4FFD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LAP 07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AD4C6-BAD5-24A3-7F7B-4E3ACE9F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B9A0D-3A29-BA44-6183-7CD84C65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4399C-192A-965B-36D0-EF45A10C0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17638"/>
            <a:ext cx="6745362" cy="48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D8AA6-AE02-37CA-1199-A5FF512B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LAP 07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4B0D0-E04B-232F-D7CF-59E9307B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5A6A6-AEEE-E429-8AAD-D898D1F7F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1CD4B-27DC-76AF-965F-222F3969A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17638"/>
            <a:ext cx="7427168" cy="47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55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27BD-71E0-7E3D-5AF7-EC500D568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CONKO-07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24FB1-31D2-7A6F-E65C-6EAEEBAD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ECC8B-EB5B-2697-1DDE-0A283725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8A113-6A13-9213-4363-372A3CDEA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800"/>
            <a:ext cx="9144000" cy="516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817741-414D-23B6-338D-737BA6AF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6B8DA-8CBC-C8ED-67F6-BE976C6B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6EB0-D3A0-48F1-B72F-5474C09BCE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941C5-DD5E-00A9-B819-7304A68E9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34" y="980728"/>
            <a:ext cx="8253177" cy="563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98603"/>
      </p:ext>
    </p:extLst>
  </p:cSld>
  <p:clrMapOvr>
    <a:masterClrMapping/>
  </p:clrMapOvr>
</p:sld>
</file>

<file path=ppt/theme/theme1.xml><?xml version="1.0" encoding="utf-8"?>
<a:theme xmlns:a="http://schemas.openxmlformats.org/drawingml/2006/main" name="CRN CC presentation template with stra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HRA Template</Template>
  <TotalTime>4406</TotalTime>
  <Words>656</Words>
  <Application>Microsoft Office PowerPoint</Application>
  <PresentationFormat>On-screen Show (4:3)</PresentationFormat>
  <Paragraphs>87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Inter</vt:lpstr>
      <vt:lpstr>CRN CC presentation template with strap</vt:lpstr>
      <vt:lpstr>SABR in pancreas cancer  Steve Falk Consultant Clinical Oncologist   Pancreas uncertain role for radiotherapy…….</vt:lpstr>
      <vt:lpstr>Who gets Radiotherapy in the UK</vt:lpstr>
      <vt:lpstr>Motion control</vt:lpstr>
      <vt:lpstr>Linear Accelerator – imaging on set</vt:lpstr>
      <vt:lpstr>The role of radiotherapy in pancreas cancer </vt:lpstr>
      <vt:lpstr>LAP 07</vt:lpstr>
      <vt:lpstr>LAP 07</vt:lpstr>
      <vt:lpstr>CONKO-07</vt:lpstr>
      <vt:lpstr>PowerPoint Presentation</vt:lpstr>
      <vt:lpstr>NICE guidance</vt:lpstr>
      <vt:lpstr>Reasonable practice – inoperable disease</vt:lpstr>
      <vt:lpstr>Problem: Surrounding structures don’t like radiotherapy</vt:lpstr>
      <vt:lpstr>Evidence for SABR</vt:lpstr>
      <vt:lpstr>Evidence for SABR</vt:lpstr>
      <vt:lpstr>Toxicity/Safety</vt:lpstr>
      <vt:lpstr>PowerPoint Presentation</vt:lpstr>
      <vt:lpstr>PowerPoint Presentation</vt:lpstr>
      <vt:lpstr>Commisioned criteria</vt:lpstr>
      <vt:lpstr>Exclusion criteria</vt:lpstr>
      <vt:lpstr>Summary</vt:lpstr>
      <vt:lpstr>Comedy of errors</vt:lpstr>
      <vt:lpstr>Oligo-metastatic pancreas cancer</vt:lpstr>
      <vt:lpstr>3 months later……</vt:lpstr>
    </vt:vector>
  </TitlesOfParts>
  <Company>NPSA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sam.wigand</dc:creator>
  <cp:lastModifiedBy>Helen Dunderdale</cp:lastModifiedBy>
  <cp:revision>160</cp:revision>
  <dcterms:created xsi:type="dcterms:W3CDTF">2011-12-13T11:22:56Z</dcterms:created>
  <dcterms:modified xsi:type="dcterms:W3CDTF">2024-02-22T18:53:56Z</dcterms:modified>
</cp:coreProperties>
</file>