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6" r:id="rId12"/>
    <p:sldId id="28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Rees" userId="72e7c9767afd6124" providerId="LiveId" clId="{D406A725-BF4E-4C7A-9509-3AB9716094A7}"/>
    <pc:docChg chg="custSel modSld">
      <pc:chgData name="Jonathan Rees" userId="72e7c9767afd6124" providerId="LiveId" clId="{D406A725-BF4E-4C7A-9509-3AB9716094A7}" dt="2024-02-13T07:56:58.239" v="2" actId="313"/>
      <pc:docMkLst>
        <pc:docMk/>
      </pc:docMkLst>
      <pc:sldChg chg="modSp mod">
        <pc:chgData name="Jonathan Rees" userId="72e7c9767afd6124" providerId="LiveId" clId="{D406A725-BF4E-4C7A-9509-3AB9716094A7}" dt="2024-02-13T07:53:46.793" v="0" actId="20577"/>
        <pc:sldMkLst>
          <pc:docMk/>
          <pc:sldMk cId="774975133" sldId="260"/>
        </pc:sldMkLst>
        <pc:spChg chg="mod">
          <ac:chgData name="Jonathan Rees" userId="72e7c9767afd6124" providerId="LiveId" clId="{D406A725-BF4E-4C7A-9509-3AB9716094A7}" dt="2024-02-13T07:53:46.793" v="0" actId="20577"/>
          <ac:spMkLst>
            <pc:docMk/>
            <pc:sldMk cId="774975133" sldId="260"/>
            <ac:spMk id="3" creationId="{90FAAEFA-FA5E-9A31-B4C7-1874BE9C27B6}"/>
          </ac:spMkLst>
        </pc:spChg>
      </pc:sldChg>
      <pc:sldChg chg="modSp mod">
        <pc:chgData name="Jonathan Rees" userId="72e7c9767afd6124" providerId="LiveId" clId="{D406A725-BF4E-4C7A-9509-3AB9716094A7}" dt="2024-02-13T07:56:58.239" v="2" actId="313"/>
        <pc:sldMkLst>
          <pc:docMk/>
          <pc:sldMk cId="1221404719" sldId="271"/>
        </pc:sldMkLst>
        <pc:spChg chg="mod">
          <ac:chgData name="Jonathan Rees" userId="72e7c9767afd6124" providerId="LiveId" clId="{D406A725-BF4E-4C7A-9509-3AB9716094A7}" dt="2024-02-13T07:56:58.239" v="2" actId="313"/>
          <ac:spMkLst>
            <pc:docMk/>
            <pc:sldMk cId="1221404719" sldId="271"/>
            <ac:spMk id="2" creationId="{8281DEDA-68F6-6DC2-470E-E140EBAE6935}"/>
          </ac:spMkLst>
        </pc:spChg>
      </pc:sldChg>
      <pc:sldChg chg="modSp mod">
        <pc:chgData name="Jonathan Rees" userId="72e7c9767afd6124" providerId="LiveId" clId="{D406A725-BF4E-4C7A-9509-3AB9716094A7}" dt="2024-02-13T07:56:16.473" v="1" actId="14100"/>
        <pc:sldMkLst>
          <pc:docMk/>
          <pc:sldMk cId="3127526026" sldId="285"/>
        </pc:sldMkLst>
        <pc:spChg chg="mod">
          <ac:chgData name="Jonathan Rees" userId="72e7c9767afd6124" providerId="LiveId" clId="{D406A725-BF4E-4C7A-9509-3AB9716094A7}" dt="2024-02-13T07:56:16.473" v="1" actId="14100"/>
          <ac:spMkLst>
            <pc:docMk/>
            <pc:sldMk cId="3127526026" sldId="285"/>
            <ac:spMk id="2" creationId="{58630C81-A2DD-46EA-AF26-0D91B7D9E6E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A73D6-B99D-4740-BE1D-D37FF8403A24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4FC231-9CF6-43C3-84AA-68CC24633C0D}">
      <dgm:prSet/>
      <dgm:spPr/>
      <dgm:t>
        <a:bodyPr/>
        <a:lstStyle/>
        <a:p>
          <a:r>
            <a:rPr lang="en-US"/>
            <a:t>Use</a:t>
          </a:r>
        </a:p>
      </dgm:t>
    </dgm:pt>
    <dgm:pt modelId="{24941EAA-1A4F-4E43-AE5C-CD9877433FD0}" type="parTrans" cxnId="{E38E9E5D-1A88-471C-AA6D-E7ABD8AC83E4}">
      <dgm:prSet/>
      <dgm:spPr/>
      <dgm:t>
        <a:bodyPr/>
        <a:lstStyle/>
        <a:p>
          <a:endParaRPr lang="en-US"/>
        </a:p>
      </dgm:t>
    </dgm:pt>
    <dgm:pt modelId="{A1D1E543-97BE-4E63-8FE3-5BC6FDC32AD7}" type="sibTrans" cxnId="{E38E9E5D-1A88-471C-AA6D-E7ABD8AC83E4}">
      <dgm:prSet/>
      <dgm:spPr/>
      <dgm:t>
        <a:bodyPr/>
        <a:lstStyle/>
        <a:p>
          <a:endParaRPr lang="en-US"/>
        </a:p>
      </dgm:t>
    </dgm:pt>
    <dgm:pt modelId="{5D30AF66-8AFF-4712-A9F1-1EC41FC48404}">
      <dgm:prSet/>
      <dgm:spPr/>
      <dgm:t>
        <a:bodyPr/>
        <a:lstStyle/>
        <a:p>
          <a:r>
            <a:rPr lang="en-US"/>
            <a:t>Use pancreatic enzyme replacement therapy (PERT) liberally e.g Creon</a:t>
          </a:r>
        </a:p>
      </dgm:t>
    </dgm:pt>
    <dgm:pt modelId="{BB773490-1779-4678-AB47-86F5FBAFD899}" type="parTrans" cxnId="{1FF9E9B8-7E7E-48ED-8FBB-41354CB492FD}">
      <dgm:prSet/>
      <dgm:spPr/>
      <dgm:t>
        <a:bodyPr/>
        <a:lstStyle/>
        <a:p>
          <a:endParaRPr lang="en-US"/>
        </a:p>
      </dgm:t>
    </dgm:pt>
    <dgm:pt modelId="{C4E42BA3-6CEC-4CFB-8F82-7661DF02DC40}" type="sibTrans" cxnId="{1FF9E9B8-7E7E-48ED-8FBB-41354CB492FD}">
      <dgm:prSet/>
      <dgm:spPr/>
      <dgm:t>
        <a:bodyPr/>
        <a:lstStyle/>
        <a:p>
          <a:endParaRPr lang="en-US"/>
        </a:p>
      </dgm:t>
    </dgm:pt>
    <dgm:pt modelId="{5C205AFD-C662-406E-BCBB-D241C20E04F3}">
      <dgm:prSet/>
      <dgm:spPr/>
      <dgm:t>
        <a:bodyPr/>
        <a:lstStyle/>
        <a:p>
          <a:r>
            <a:rPr lang="en-US" dirty="0"/>
            <a:t>Doses</a:t>
          </a:r>
        </a:p>
      </dgm:t>
    </dgm:pt>
    <dgm:pt modelId="{F7780AB8-AC45-42E7-92A7-1D13377B9265}" type="parTrans" cxnId="{4B48D3CE-85C0-46D7-BA96-B35C835F7AEF}">
      <dgm:prSet/>
      <dgm:spPr/>
      <dgm:t>
        <a:bodyPr/>
        <a:lstStyle/>
        <a:p>
          <a:endParaRPr lang="en-US"/>
        </a:p>
      </dgm:t>
    </dgm:pt>
    <dgm:pt modelId="{C7A68105-2CE2-49B9-A9A6-2D2F60F5EE45}" type="sibTrans" cxnId="{4B48D3CE-85C0-46D7-BA96-B35C835F7AEF}">
      <dgm:prSet/>
      <dgm:spPr/>
      <dgm:t>
        <a:bodyPr/>
        <a:lstStyle/>
        <a:p>
          <a:endParaRPr lang="en-US"/>
        </a:p>
      </dgm:t>
    </dgm:pt>
    <dgm:pt modelId="{F27C2FA1-E973-4A25-9A17-3E7127BE4DD1}">
      <dgm:prSet/>
      <dgm:spPr/>
      <dgm:t>
        <a:bodyPr/>
        <a:lstStyle/>
        <a:p>
          <a:r>
            <a:rPr lang="en-US"/>
            <a:t>As a starting point </a:t>
          </a:r>
        </a:p>
      </dgm:t>
    </dgm:pt>
    <dgm:pt modelId="{296A11A6-0F1E-4751-B1FE-2E1496D9ADFA}" type="parTrans" cxnId="{7559BE61-885B-4F27-B638-72FCA1C5C175}">
      <dgm:prSet/>
      <dgm:spPr/>
      <dgm:t>
        <a:bodyPr/>
        <a:lstStyle/>
        <a:p>
          <a:endParaRPr lang="en-US"/>
        </a:p>
      </dgm:t>
    </dgm:pt>
    <dgm:pt modelId="{24ABE029-174F-40FD-9B95-C5BFB8406A26}" type="sibTrans" cxnId="{7559BE61-885B-4F27-B638-72FCA1C5C175}">
      <dgm:prSet/>
      <dgm:spPr/>
      <dgm:t>
        <a:bodyPr/>
        <a:lstStyle/>
        <a:p>
          <a:endParaRPr lang="en-US"/>
        </a:p>
      </dgm:t>
    </dgm:pt>
    <dgm:pt modelId="{3B774C47-A389-4F7B-ACE8-6CECAECD578C}">
      <dgm:prSet/>
      <dgm:spPr/>
      <dgm:t>
        <a:bodyPr/>
        <a:lstStyle/>
        <a:p>
          <a:r>
            <a:rPr lang="en-US"/>
            <a:t>75000iu with meals</a:t>
          </a:r>
        </a:p>
      </dgm:t>
    </dgm:pt>
    <dgm:pt modelId="{6FB8C2F3-A2E7-4153-A36E-55DC919B7D24}" type="parTrans" cxnId="{FC3AB6B4-D8AE-4C82-A35D-91F24FD6DD72}">
      <dgm:prSet/>
      <dgm:spPr/>
      <dgm:t>
        <a:bodyPr/>
        <a:lstStyle/>
        <a:p>
          <a:endParaRPr lang="en-US"/>
        </a:p>
      </dgm:t>
    </dgm:pt>
    <dgm:pt modelId="{DB946169-4EDF-471B-B2E1-661E6DC035AF}" type="sibTrans" cxnId="{FC3AB6B4-D8AE-4C82-A35D-91F24FD6DD72}">
      <dgm:prSet/>
      <dgm:spPr/>
      <dgm:t>
        <a:bodyPr/>
        <a:lstStyle/>
        <a:p>
          <a:endParaRPr lang="en-US"/>
        </a:p>
      </dgm:t>
    </dgm:pt>
    <dgm:pt modelId="{1C3FE1DF-9F76-4654-914F-B1871B3852A5}">
      <dgm:prSet/>
      <dgm:spPr/>
      <dgm:t>
        <a:bodyPr/>
        <a:lstStyle/>
        <a:p>
          <a:r>
            <a:rPr lang="en-US" dirty="0"/>
            <a:t>25000iu – 50000iu with snacks</a:t>
          </a:r>
        </a:p>
      </dgm:t>
    </dgm:pt>
    <dgm:pt modelId="{FC1E7147-63E8-4F50-86F7-9C61E2997051}" type="parTrans" cxnId="{3E00E5FD-A1B6-4537-A6F2-AEBF4E4EBF51}">
      <dgm:prSet/>
      <dgm:spPr/>
      <dgm:t>
        <a:bodyPr/>
        <a:lstStyle/>
        <a:p>
          <a:endParaRPr lang="en-US"/>
        </a:p>
      </dgm:t>
    </dgm:pt>
    <dgm:pt modelId="{9F16986B-882B-4136-A668-49404B1CFCFB}" type="sibTrans" cxnId="{3E00E5FD-A1B6-4537-A6F2-AEBF4E4EBF51}">
      <dgm:prSet/>
      <dgm:spPr/>
      <dgm:t>
        <a:bodyPr/>
        <a:lstStyle/>
        <a:p>
          <a:endParaRPr lang="en-US"/>
        </a:p>
      </dgm:t>
    </dgm:pt>
    <dgm:pt modelId="{0E733EF4-9F2D-4B8F-9960-6852A274B7A4}">
      <dgm:prSet/>
      <dgm:spPr/>
      <dgm:t>
        <a:bodyPr/>
        <a:lstStyle/>
        <a:p>
          <a:r>
            <a:rPr lang="en-US"/>
            <a:t>Combine</a:t>
          </a:r>
        </a:p>
      </dgm:t>
    </dgm:pt>
    <dgm:pt modelId="{3A2ADD50-68FA-40FC-AEC1-921E77A2DCDE}" type="parTrans" cxnId="{C4D8AEE9-E66F-46B3-948E-95B02B2C2562}">
      <dgm:prSet/>
      <dgm:spPr/>
      <dgm:t>
        <a:bodyPr/>
        <a:lstStyle/>
        <a:p>
          <a:endParaRPr lang="en-US"/>
        </a:p>
      </dgm:t>
    </dgm:pt>
    <dgm:pt modelId="{92B74B2D-0466-4B09-BFED-EB1029A628D1}" type="sibTrans" cxnId="{C4D8AEE9-E66F-46B3-948E-95B02B2C2562}">
      <dgm:prSet/>
      <dgm:spPr/>
      <dgm:t>
        <a:bodyPr/>
        <a:lstStyle/>
        <a:p>
          <a:endParaRPr lang="en-US"/>
        </a:p>
      </dgm:t>
    </dgm:pt>
    <dgm:pt modelId="{22545BC8-A8A3-4913-BFC2-076E7E6BA361}">
      <dgm:prSet/>
      <dgm:spPr/>
      <dgm:t>
        <a:bodyPr/>
        <a:lstStyle/>
        <a:p>
          <a:r>
            <a:rPr lang="en-US"/>
            <a:t>Combine with profound acid suppression</a:t>
          </a:r>
        </a:p>
      </dgm:t>
    </dgm:pt>
    <dgm:pt modelId="{8BA89B30-D7AF-4804-BA05-529D68B20D8F}" type="parTrans" cxnId="{391A2EAC-7971-4D0F-B555-AC3E0FDC3096}">
      <dgm:prSet/>
      <dgm:spPr/>
      <dgm:t>
        <a:bodyPr/>
        <a:lstStyle/>
        <a:p>
          <a:endParaRPr lang="en-US"/>
        </a:p>
      </dgm:t>
    </dgm:pt>
    <dgm:pt modelId="{39A237B1-6278-417B-8F47-1A370FE13946}" type="sibTrans" cxnId="{391A2EAC-7971-4D0F-B555-AC3E0FDC3096}">
      <dgm:prSet/>
      <dgm:spPr/>
      <dgm:t>
        <a:bodyPr/>
        <a:lstStyle/>
        <a:p>
          <a:endParaRPr lang="en-US"/>
        </a:p>
      </dgm:t>
    </dgm:pt>
    <dgm:pt modelId="{DFCCAE0C-1909-4A7A-BB9D-571076658071}">
      <dgm:prSet/>
      <dgm:spPr/>
      <dgm:t>
        <a:bodyPr/>
        <a:lstStyle/>
        <a:p>
          <a:r>
            <a:rPr lang="en-US" dirty="0" err="1"/>
            <a:t>eg</a:t>
          </a:r>
          <a:r>
            <a:rPr lang="en-US" dirty="0"/>
            <a:t> Omeprazole 20-40mg BD </a:t>
          </a:r>
        </a:p>
      </dgm:t>
    </dgm:pt>
    <dgm:pt modelId="{4395836A-2DC7-4F87-B99F-4B7B896B344F}" type="parTrans" cxnId="{7483954E-FD89-4D80-B425-E0C16B8C1D34}">
      <dgm:prSet/>
      <dgm:spPr/>
      <dgm:t>
        <a:bodyPr/>
        <a:lstStyle/>
        <a:p>
          <a:endParaRPr lang="en-US"/>
        </a:p>
      </dgm:t>
    </dgm:pt>
    <dgm:pt modelId="{AB9FEA9B-2CF2-41E0-BBA4-C8E4355235F6}" type="sibTrans" cxnId="{7483954E-FD89-4D80-B425-E0C16B8C1D34}">
      <dgm:prSet/>
      <dgm:spPr/>
      <dgm:t>
        <a:bodyPr/>
        <a:lstStyle/>
        <a:p>
          <a:endParaRPr lang="en-US"/>
        </a:p>
      </dgm:t>
    </dgm:pt>
    <dgm:pt modelId="{E147EC7B-460D-4B24-B7CD-2729B9970C93}" type="pres">
      <dgm:prSet presAssocID="{CF1A73D6-B99D-4740-BE1D-D37FF8403A24}" presName="Name0" presStyleCnt="0">
        <dgm:presLayoutVars>
          <dgm:dir/>
          <dgm:animLvl val="lvl"/>
          <dgm:resizeHandles val="exact"/>
        </dgm:presLayoutVars>
      </dgm:prSet>
      <dgm:spPr/>
    </dgm:pt>
    <dgm:pt modelId="{399B4468-D71F-4C1E-8D50-EAF18677300A}" type="pres">
      <dgm:prSet presAssocID="{6A4FC231-9CF6-43C3-84AA-68CC24633C0D}" presName="linNode" presStyleCnt="0"/>
      <dgm:spPr/>
    </dgm:pt>
    <dgm:pt modelId="{60089849-4866-47AD-B1C3-37ED33916A6E}" type="pres">
      <dgm:prSet presAssocID="{6A4FC231-9CF6-43C3-84AA-68CC24633C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7759676-AAA6-4C3F-9600-9DDE834EA94B}" type="pres">
      <dgm:prSet presAssocID="{6A4FC231-9CF6-43C3-84AA-68CC24633C0D}" presName="descendantText" presStyleLbl="alignAccFollowNode1" presStyleIdx="0" presStyleCnt="3">
        <dgm:presLayoutVars>
          <dgm:bulletEnabled val="1"/>
        </dgm:presLayoutVars>
      </dgm:prSet>
      <dgm:spPr/>
    </dgm:pt>
    <dgm:pt modelId="{2D6893FF-03D8-4868-94E9-C6D7E0317654}" type="pres">
      <dgm:prSet presAssocID="{A1D1E543-97BE-4E63-8FE3-5BC6FDC32AD7}" presName="sp" presStyleCnt="0"/>
      <dgm:spPr/>
    </dgm:pt>
    <dgm:pt modelId="{CAA65C4F-DBA9-444C-8E34-8DABB1A1FFCD}" type="pres">
      <dgm:prSet presAssocID="{5C205AFD-C662-406E-BCBB-D241C20E04F3}" presName="linNode" presStyleCnt="0"/>
      <dgm:spPr/>
    </dgm:pt>
    <dgm:pt modelId="{644257D0-906E-4AC1-AD56-A062B2546E24}" type="pres">
      <dgm:prSet presAssocID="{5C205AFD-C662-406E-BCBB-D241C20E04F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93F8172-8BAC-4AE9-88E6-35B08946B286}" type="pres">
      <dgm:prSet presAssocID="{5C205AFD-C662-406E-BCBB-D241C20E04F3}" presName="descendantText" presStyleLbl="alignAccFollowNode1" presStyleIdx="1" presStyleCnt="3">
        <dgm:presLayoutVars>
          <dgm:bulletEnabled val="1"/>
        </dgm:presLayoutVars>
      </dgm:prSet>
      <dgm:spPr/>
    </dgm:pt>
    <dgm:pt modelId="{E601BC2D-2950-4B8E-9E26-A750E9BACA86}" type="pres">
      <dgm:prSet presAssocID="{C7A68105-2CE2-49B9-A9A6-2D2F60F5EE45}" presName="sp" presStyleCnt="0"/>
      <dgm:spPr/>
    </dgm:pt>
    <dgm:pt modelId="{55CDB159-1819-4607-94AD-15B8964737D3}" type="pres">
      <dgm:prSet presAssocID="{0E733EF4-9F2D-4B8F-9960-6852A274B7A4}" presName="linNode" presStyleCnt="0"/>
      <dgm:spPr/>
    </dgm:pt>
    <dgm:pt modelId="{1B8AF489-3928-4036-886C-89259AEB8BAC}" type="pres">
      <dgm:prSet presAssocID="{0E733EF4-9F2D-4B8F-9960-6852A274B7A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15E036-E0B4-495D-9AE1-0B2CCA844F13}" type="pres">
      <dgm:prSet presAssocID="{0E733EF4-9F2D-4B8F-9960-6852A274B7A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2D2040B-E0DD-41B9-8B8F-DF30D90D961D}" type="presOf" srcId="{22545BC8-A8A3-4913-BFC2-076E7E6BA361}" destId="{2815E036-E0B4-495D-9AE1-0B2CCA844F13}" srcOrd="0" destOrd="0" presId="urn:microsoft.com/office/officeart/2005/8/layout/vList5"/>
    <dgm:cxn modelId="{CFDAEF17-35A3-4550-98D7-7DE25B301A70}" type="presOf" srcId="{1C3FE1DF-9F76-4654-914F-B1871B3852A5}" destId="{093F8172-8BAC-4AE9-88E6-35B08946B286}" srcOrd="0" destOrd="2" presId="urn:microsoft.com/office/officeart/2005/8/layout/vList5"/>
    <dgm:cxn modelId="{CD4F9C3E-77FE-4AAD-9FFD-2B60F5067B96}" type="presOf" srcId="{3B774C47-A389-4F7B-ACE8-6CECAECD578C}" destId="{093F8172-8BAC-4AE9-88E6-35B08946B286}" srcOrd="0" destOrd="1" presId="urn:microsoft.com/office/officeart/2005/8/layout/vList5"/>
    <dgm:cxn modelId="{E38E9E5D-1A88-471C-AA6D-E7ABD8AC83E4}" srcId="{CF1A73D6-B99D-4740-BE1D-D37FF8403A24}" destId="{6A4FC231-9CF6-43C3-84AA-68CC24633C0D}" srcOrd="0" destOrd="0" parTransId="{24941EAA-1A4F-4E43-AE5C-CD9877433FD0}" sibTransId="{A1D1E543-97BE-4E63-8FE3-5BC6FDC32AD7}"/>
    <dgm:cxn modelId="{7559BE61-885B-4F27-B638-72FCA1C5C175}" srcId="{5C205AFD-C662-406E-BCBB-D241C20E04F3}" destId="{F27C2FA1-E973-4A25-9A17-3E7127BE4DD1}" srcOrd="0" destOrd="0" parTransId="{296A11A6-0F1E-4751-B1FE-2E1496D9ADFA}" sibTransId="{24ABE029-174F-40FD-9B95-C5BFB8406A26}"/>
    <dgm:cxn modelId="{7483954E-FD89-4D80-B425-E0C16B8C1D34}" srcId="{22545BC8-A8A3-4913-BFC2-076E7E6BA361}" destId="{DFCCAE0C-1909-4A7A-BB9D-571076658071}" srcOrd="0" destOrd="0" parTransId="{4395836A-2DC7-4F87-B99F-4B7B896B344F}" sibTransId="{AB9FEA9B-2CF2-41E0-BBA4-C8E4355235F6}"/>
    <dgm:cxn modelId="{59987A54-9E46-4EBA-AFF0-BB29E2167933}" type="presOf" srcId="{CF1A73D6-B99D-4740-BE1D-D37FF8403A24}" destId="{E147EC7B-460D-4B24-B7CD-2729B9970C93}" srcOrd="0" destOrd="0" presId="urn:microsoft.com/office/officeart/2005/8/layout/vList5"/>
    <dgm:cxn modelId="{8EB7468D-DD3D-41C6-9E9D-B50429BE14B6}" type="presOf" srcId="{6A4FC231-9CF6-43C3-84AA-68CC24633C0D}" destId="{60089849-4866-47AD-B1C3-37ED33916A6E}" srcOrd="0" destOrd="0" presId="urn:microsoft.com/office/officeart/2005/8/layout/vList5"/>
    <dgm:cxn modelId="{D4DEFBA7-96F7-470A-ADF5-740D63C2F9DC}" type="presOf" srcId="{F27C2FA1-E973-4A25-9A17-3E7127BE4DD1}" destId="{093F8172-8BAC-4AE9-88E6-35B08946B286}" srcOrd="0" destOrd="0" presId="urn:microsoft.com/office/officeart/2005/8/layout/vList5"/>
    <dgm:cxn modelId="{391A2EAC-7971-4D0F-B555-AC3E0FDC3096}" srcId="{0E733EF4-9F2D-4B8F-9960-6852A274B7A4}" destId="{22545BC8-A8A3-4913-BFC2-076E7E6BA361}" srcOrd="0" destOrd="0" parTransId="{8BA89B30-D7AF-4804-BA05-529D68B20D8F}" sibTransId="{39A237B1-6278-417B-8F47-1A370FE13946}"/>
    <dgm:cxn modelId="{03C103B2-28C3-4D64-A82A-E220E3AFF339}" type="presOf" srcId="{5C205AFD-C662-406E-BCBB-D241C20E04F3}" destId="{644257D0-906E-4AC1-AD56-A062B2546E24}" srcOrd="0" destOrd="0" presId="urn:microsoft.com/office/officeart/2005/8/layout/vList5"/>
    <dgm:cxn modelId="{FC3AB6B4-D8AE-4C82-A35D-91F24FD6DD72}" srcId="{F27C2FA1-E973-4A25-9A17-3E7127BE4DD1}" destId="{3B774C47-A389-4F7B-ACE8-6CECAECD578C}" srcOrd="0" destOrd="0" parTransId="{6FB8C2F3-A2E7-4153-A36E-55DC919B7D24}" sibTransId="{DB946169-4EDF-471B-B2E1-661E6DC035AF}"/>
    <dgm:cxn modelId="{1FF9E9B8-7E7E-48ED-8FBB-41354CB492FD}" srcId="{6A4FC231-9CF6-43C3-84AA-68CC24633C0D}" destId="{5D30AF66-8AFF-4712-A9F1-1EC41FC48404}" srcOrd="0" destOrd="0" parTransId="{BB773490-1779-4678-AB47-86F5FBAFD899}" sibTransId="{C4E42BA3-6CEC-4CFB-8F82-7661DF02DC40}"/>
    <dgm:cxn modelId="{4B48D3CE-85C0-46D7-BA96-B35C835F7AEF}" srcId="{CF1A73D6-B99D-4740-BE1D-D37FF8403A24}" destId="{5C205AFD-C662-406E-BCBB-D241C20E04F3}" srcOrd="1" destOrd="0" parTransId="{F7780AB8-AC45-42E7-92A7-1D13377B9265}" sibTransId="{C7A68105-2CE2-49B9-A9A6-2D2F60F5EE45}"/>
    <dgm:cxn modelId="{C4D8AEE9-E66F-46B3-948E-95B02B2C2562}" srcId="{CF1A73D6-B99D-4740-BE1D-D37FF8403A24}" destId="{0E733EF4-9F2D-4B8F-9960-6852A274B7A4}" srcOrd="2" destOrd="0" parTransId="{3A2ADD50-68FA-40FC-AEC1-921E77A2DCDE}" sibTransId="{92B74B2D-0466-4B09-BFED-EB1029A628D1}"/>
    <dgm:cxn modelId="{8D09C5EB-1F24-4E18-9110-A04472103877}" type="presOf" srcId="{0E733EF4-9F2D-4B8F-9960-6852A274B7A4}" destId="{1B8AF489-3928-4036-886C-89259AEB8BAC}" srcOrd="0" destOrd="0" presId="urn:microsoft.com/office/officeart/2005/8/layout/vList5"/>
    <dgm:cxn modelId="{65BCB4F4-F40A-4A5F-A244-C0206E804A23}" type="presOf" srcId="{5D30AF66-8AFF-4712-A9F1-1EC41FC48404}" destId="{17759676-AAA6-4C3F-9600-9DDE834EA94B}" srcOrd="0" destOrd="0" presId="urn:microsoft.com/office/officeart/2005/8/layout/vList5"/>
    <dgm:cxn modelId="{2CF62EFA-20D3-4128-B5E4-33CBAF96F326}" type="presOf" srcId="{DFCCAE0C-1909-4A7A-BB9D-571076658071}" destId="{2815E036-E0B4-495D-9AE1-0B2CCA844F13}" srcOrd="0" destOrd="1" presId="urn:microsoft.com/office/officeart/2005/8/layout/vList5"/>
    <dgm:cxn modelId="{3E00E5FD-A1B6-4537-A6F2-AEBF4E4EBF51}" srcId="{F27C2FA1-E973-4A25-9A17-3E7127BE4DD1}" destId="{1C3FE1DF-9F76-4654-914F-B1871B3852A5}" srcOrd="1" destOrd="0" parTransId="{FC1E7147-63E8-4F50-86F7-9C61E2997051}" sibTransId="{9F16986B-882B-4136-A668-49404B1CFCFB}"/>
    <dgm:cxn modelId="{81A52621-68D7-4F4D-BC12-D6A374C5AB83}" type="presParOf" srcId="{E147EC7B-460D-4B24-B7CD-2729B9970C93}" destId="{399B4468-D71F-4C1E-8D50-EAF18677300A}" srcOrd="0" destOrd="0" presId="urn:microsoft.com/office/officeart/2005/8/layout/vList5"/>
    <dgm:cxn modelId="{265FE56F-9D05-4345-A389-648A20FCDDD4}" type="presParOf" srcId="{399B4468-D71F-4C1E-8D50-EAF18677300A}" destId="{60089849-4866-47AD-B1C3-37ED33916A6E}" srcOrd="0" destOrd="0" presId="urn:microsoft.com/office/officeart/2005/8/layout/vList5"/>
    <dgm:cxn modelId="{CE9C6E37-36D9-49BD-91D0-ADC75979CD24}" type="presParOf" srcId="{399B4468-D71F-4C1E-8D50-EAF18677300A}" destId="{17759676-AAA6-4C3F-9600-9DDE834EA94B}" srcOrd="1" destOrd="0" presId="urn:microsoft.com/office/officeart/2005/8/layout/vList5"/>
    <dgm:cxn modelId="{6A1D8C75-B48D-4AA1-AE84-4CE73953398A}" type="presParOf" srcId="{E147EC7B-460D-4B24-B7CD-2729B9970C93}" destId="{2D6893FF-03D8-4868-94E9-C6D7E0317654}" srcOrd="1" destOrd="0" presId="urn:microsoft.com/office/officeart/2005/8/layout/vList5"/>
    <dgm:cxn modelId="{9279D5E6-D4F1-4806-B0EB-D06DE67F5151}" type="presParOf" srcId="{E147EC7B-460D-4B24-B7CD-2729B9970C93}" destId="{CAA65C4F-DBA9-444C-8E34-8DABB1A1FFCD}" srcOrd="2" destOrd="0" presId="urn:microsoft.com/office/officeart/2005/8/layout/vList5"/>
    <dgm:cxn modelId="{7DC1E1A6-502C-4DD3-9C2A-5EEA5C1A29CC}" type="presParOf" srcId="{CAA65C4F-DBA9-444C-8E34-8DABB1A1FFCD}" destId="{644257D0-906E-4AC1-AD56-A062B2546E24}" srcOrd="0" destOrd="0" presId="urn:microsoft.com/office/officeart/2005/8/layout/vList5"/>
    <dgm:cxn modelId="{8A269A0C-1230-4156-ABA0-0BF8AFFF2969}" type="presParOf" srcId="{CAA65C4F-DBA9-444C-8E34-8DABB1A1FFCD}" destId="{093F8172-8BAC-4AE9-88E6-35B08946B286}" srcOrd="1" destOrd="0" presId="urn:microsoft.com/office/officeart/2005/8/layout/vList5"/>
    <dgm:cxn modelId="{7740814C-C36D-4C83-A66E-14607CB09485}" type="presParOf" srcId="{E147EC7B-460D-4B24-B7CD-2729B9970C93}" destId="{E601BC2D-2950-4B8E-9E26-A750E9BACA86}" srcOrd="3" destOrd="0" presId="urn:microsoft.com/office/officeart/2005/8/layout/vList5"/>
    <dgm:cxn modelId="{966E58C2-9D0B-419E-94F0-1765AA5C3DC3}" type="presParOf" srcId="{E147EC7B-460D-4B24-B7CD-2729B9970C93}" destId="{55CDB159-1819-4607-94AD-15B8964737D3}" srcOrd="4" destOrd="0" presId="urn:microsoft.com/office/officeart/2005/8/layout/vList5"/>
    <dgm:cxn modelId="{F2E1A32D-09E1-4AD4-A695-FCC73151E780}" type="presParOf" srcId="{55CDB159-1819-4607-94AD-15B8964737D3}" destId="{1B8AF489-3928-4036-886C-89259AEB8BAC}" srcOrd="0" destOrd="0" presId="urn:microsoft.com/office/officeart/2005/8/layout/vList5"/>
    <dgm:cxn modelId="{A79C20A9-1AD1-403C-B587-39C80B2DB00A}" type="presParOf" srcId="{55CDB159-1819-4607-94AD-15B8964737D3}" destId="{2815E036-E0B4-495D-9AE1-0B2CCA844F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6442B-57DD-49A9-9A88-07C15C5D78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9EB100-8CB9-48E1-9650-42F199440A39}">
      <dgm:prSet/>
      <dgm:spPr/>
      <dgm:t>
        <a:bodyPr/>
        <a:lstStyle/>
        <a:p>
          <a:r>
            <a:rPr lang="en-GB" dirty="0"/>
            <a:t>Consistent referral pathways</a:t>
          </a:r>
          <a:endParaRPr lang="en-US" dirty="0"/>
        </a:p>
      </dgm:t>
    </dgm:pt>
    <dgm:pt modelId="{E01057AD-23C9-4D60-8159-B19D200BD6A8}" type="parTrans" cxnId="{F1FF7441-DB3B-4C91-A777-98ED51D4E3AA}">
      <dgm:prSet/>
      <dgm:spPr/>
      <dgm:t>
        <a:bodyPr/>
        <a:lstStyle/>
        <a:p>
          <a:endParaRPr lang="en-US"/>
        </a:p>
      </dgm:t>
    </dgm:pt>
    <dgm:pt modelId="{641ACCD0-8C25-47A0-BC72-A68874AB4E31}" type="sibTrans" cxnId="{F1FF7441-DB3B-4C91-A777-98ED51D4E3AA}">
      <dgm:prSet/>
      <dgm:spPr/>
      <dgm:t>
        <a:bodyPr/>
        <a:lstStyle/>
        <a:p>
          <a:endParaRPr lang="en-US"/>
        </a:p>
      </dgm:t>
    </dgm:pt>
    <dgm:pt modelId="{899D7518-BF46-46C6-9613-54D8C5D6337B}">
      <dgm:prSet/>
      <dgm:spPr/>
      <dgm:t>
        <a:bodyPr/>
        <a:lstStyle/>
        <a:p>
          <a:r>
            <a:rPr lang="en-GB" dirty="0"/>
            <a:t>Early consideration for surgery and rapid tissue acquisition</a:t>
          </a:r>
          <a:endParaRPr lang="en-US" dirty="0"/>
        </a:p>
      </dgm:t>
    </dgm:pt>
    <dgm:pt modelId="{37C9E259-9F3C-4952-8C54-1B8FC9C745D8}" type="parTrans" cxnId="{EF79720C-B595-48BE-B356-7DFE157727B7}">
      <dgm:prSet/>
      <dgm:spPr/>
      <dgm:t>
        <a:bodyPr/>
        <a:lstStyle/>
        <a:p>
          <a:endParaRPr lang="en-US"/>
        </a:p>
      </dgm:t>
    </dgm:pt>
    <dgm:pt modelId="{7F532939-56D9-4A3E-9AAC-7A0643EED197}" type="sibTrans" cxnId="{EF79720C-B595-48BE-B356-7DFE157727B7}">
      <dgm:prSet/>
      <dgm:spPr/>
      <dgm:t>
        <a:bodyPr/>
        <a:lstStyle/>
        <a:p>
          <a:endParaRPr lang="en-US"/>
        </a:p>
      </dgm:t>
    </dgm:pt>
    <dgm:pt modelId="{726A43EE-1692-4CB3-98E8-50CBA3A5DDE9}">
      <dgm:prSet/>
      <dgm:spPr/>
      <dgm:t>
        <a:bodyPr/>
        <a:lstStyle/>
        <a:p>
          <a:r>
            <a:rPr lang="en-GB"/>
            <a:t>FastTrack surgery if appropriate</a:t>
          </a:r>
          <a:endParaRPr lang="en-US"/>
        </a:p>
      </dgm:t>
    </dgm:pt>
    <dgm:pt modelId="{5D7A3186-288A-4791-ABCC-D953E1695E9D}" type="parTrans" cxnId="{5C06DF73-24D4-4B2D-8526-C0438BAA096C}">
      <dgm:prSet/>
      <dgm:spPr/>
      <dgm:t>
        <a:bodyPr/>
        <a:lstStyle/>
        <a:p>
          <a:endParaRPr lang="en-US"/>
        </a:p>
      </dgm:t>
    </dgm:pt>
    <dgm:pt modelId="{3E5E9B35-00D4-4B5F-8538-F35945C965F1}" type="sibTrans" cxnId="{5C06DF73-24D4-4B2D-8526-C0438BAA096C}">
      <dgm:prSet/>
      <dgm:spPr/>
      <dgm:t>
        <a:bodyPr/>
        <a:lstStyle/>
        <a:p>
          <a:endParaRPr lang="en-US"/>
        </a:p>
      </dgm:t>
    </dgm:pt>
    <dgm:pt modelId="{CA98BC96-0E47-42F1-B3CA-C3040F29927F}">
      <dgm:prSet/>
      <dgm:spPr/>
      <dgm:t>
        <a:bodyPr/>
        <a:lstStyle/>
        <a:p>
          <a:r>
            <a:rPr lang="en-GB"/>
            <a:t>Very specific guidance from MDT</a:t>
          </a:r>
          <a:endParaRPr lang="en-US"/>
        </a:p>
      </dgm:t>
    </dgm:pt>
    <dgm:pt modelId="{1ED7C478-DF0F-4433-B1D3-3578D21F7342}" type="parTrans" cxnId="{E0EC3C53-59F2-405A-B734-7233A0CADC8B}">
      <dgm:prSet/>
      <dgm:spPr/>
      <dgm:t>
        <a:bodyPr/>
        <a:lstStyle/>
        <a:p>
          <a:endParaRPr lang="en-US"/>
        </a:p>
      </dgm:t>
    </dgm:pt>
    <dgm:pt modelId="{34FAE890-F6B5-4442-AC5E-474C3241129E}" type="sibTrans" cxnId="{E0EC3C53-59F2-405A-B734-7233A0CADC8B}">
      <dgm:prSet/>
      <dgm:spPr/>
      <dgm:t>
        <a:bodyPr/>
        <a:lstStyle/>
        <a:p>
          <a:endParaRPr lang="en-US"/>
        </a:p>
      </dgm:t>
    </dgm:pt>
    <dgm:pt modelId="{4CF54886-BCDB-4780-A346-D892136D9478}">
      <dgm:prSet/>
      <dgm:spPr/>
      <dgm:t>
        <a:bodyPr/>
        <a:lstStyle/>
        <a:p>
          <a:r>
            <a:rPr lang="en-GB"/>
            <a:t>Consistent treatment strategies across networks</a:t>
          </a:r>
          <a:endParaRPr lang="en-US"/>
        </a:p>
      </dgm:t>
    </dgm:pt>
    <dgm:pt modelId="{27E25219-F4B3-4F69-B20A-677EBAF6DA98}" type="parTrans" cxnId="{740D0E32-5427-4EF2-B2B3-0053B2AEEB68}">
      <dgm:prSet/>
      <dgm:spPr/>
      <dgm:t>
        <a:bodyPr/>
        <a:lstStyle/>
        <a:p>
          <a:endParaRPr lang="en-US"/>
        </a:p>
      </dgm:t>
    </dgm:pt>
    <dgm:pt modelId="{C62CA935-AFF2-4CCD-9B31-D2C21741B75E}" type="sibTrans" cxnId="{740D0E32-5427-4EF2-B2B3-0053B2AEEB68}">
      <dgm:prSet/>
      <dgm:spPr/>
      <dgm:t>
        <a:bodyPr/>
        <a:lstStyle/>
        <a:p>
          <a:endParaRPr lang="en-US"/>
        </a:p>
      </dgm:t>
    </dgm:pt>
    <dgm:pt modelId="{15DEF74F-E652-46AB-B833-09CEC68BD6F9}" type="pres">
      <dgm:prSet presAssocID="{FAB6442B-57DD-49A9-9A88-07C15C5D7830}" presName="linear" presStyleCnt="0">
        <dgm:presLayoutVars>
          <dgm:animLvl val="lvl"/>
          <dgm:resizeHandles val="exact"/>
        </dgm:presLayoutVars>
      </dgm:prSet>
      <dgm:spPr/>
    </dgm:pt>
    <dgm:pt modelId="{ADF598B7-DDB5-4F12-B5BB-9E3186372D38}" type="pres">
      <dgm:prSet presAssocID="{C89EB100-8CB9-48E1-9650-42F199440A3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F0B2E9-2580-4BD0-9659-4DAC33BDFB93}" type="pres">
      <dgm:prSet presAssocID="{641ACCD0-8C25-47A0-BC72-A68874AB4E31}" presName="spacer" presStyleCnt="0"/>
      <dgm:spPr/>
    </dgm:pt>
    <dgm:pt modelId="{53B05D9B-F3FA-419B-8B32-E4D056ADC292}" type="pres">
      <dgm:prSet presAssocID="{899D7518-BF46-46C6-9613-54D8C5D633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8EC4F8-F484-4E62-9D69-C7E7C184FB79}" type="pres">
      <dgm:prSet presAssocID="{7F532939-56D9-4A3E-9AAC-7A0643EED197}" presName="spacer" presStyleCnt="0"/>
      <dgm:spPr/>
    </dgm:pt>
    <dgm:pt modelId="{73619582-7FAB-4B49-9D69-159ED686815A}" type="pres">
      <dgm:prSet presAssocID="{726A43EE-1692-4CB3-98E8-50CBA3A5DD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B4A1A8-81D1-4100-9E47-C1E990B243C3}" type="pres">
      <dgm:prSet presAssocID="{3E5E9B35-00D4-4B5F-8538-F35945C965F1}" presName="spacer" presStyleCnt="0"/>
      <dgm:spPr/>
    </dgm:pt>
    <dgm:pt modelId="{C223867C-040F-463D-B1B1-87B6D6E5BD12}" type="pres">
      <dgm:prSet presAssocID="{CA98BC96-0E47-42F1-B3CA-C3040F2992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ED5379-2170-4342-B8DA-6843184C7EFA}" type="pres">
      <dgm:prSet presAssocID="{34FAE890-F6B5-4442-AC5E-474C3241129E}" presName="spacer" presStyleCnt="0"/>
      <dgm:spPr/>
    </dgm:pt>
    <dgm:pt modelId="{FD874410-7E0C-41A6-A685-8AAEAEE8F1B7}" type="pres">
      <dgm:prSet presAssocID="{4CF54886-BCDB-4780-A346-D892136D94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79720C-B595-48BE-B356-7DFE157727B7}" srcId="{FAB6442B-57DD-49A9-9A88-07C15C5D7830}" destId="{899D7518-BF46-46C6-9613-54D8C5D6337B}" srcOrd="1" destOrd="0" parTransId="{37C9E259-9F3C-4952-8C54-1B8FC9C745D8}" sibTransId="{7F532939-56D9-4A3E-9AAC-7A0643EED197}"/>
    <dgm:cxn modelId="{740D0E32-5427-4EF2-B2B3-0053B2AEEB68}" srcId="{FAB6442B-57DD-49A9-9A88-07C15C5D7830}" destId="{4CF54886-BCDB-4780-A346-D892136D9478}" srcOrd="4" destOrd="0" parTransId="{27E25219-F4B3-4F69-B20A-677EBAF6DA98}" sibTransId="{C62CA935-AFF2-4CCD-9B31-D2C21741B75E}"/>
    <dgm:cxn modelId="{F1FF7441-DB3B-4C91-A777-98ED51D4E3AA}" srcId="{FAB6442B-57DD-49A9-9A88-07C15C5D7830}" destId="{C89EB100-8CB9-48E1-9650-42F199440A39}" srcOrd="0" destOrd="0" parTransId="{E01057AD-23C9-4D60-8159-B19D200BD6A8}" sibTransId="{641ACCD0-8C25-47A0-BC72-A68874AB4E31}"/>
    <dgm:cxn modelId="{E7381862-AA8C-41E0-A28E-21A94AA3AC80}" type="presOf" srcId="{726A43EE-1692-4CB3-98E8-50CBA3A5DDE9}" destId="{73619582-7FAB-4B49-9D69-159ED686815A}" srcOrd="0" destOrd="0" presId="urn:microsoft.com/office/officeart/2005/8/layout/vList2"/>
    <dgm:cxn modelId="{E0EC3C53-59F2-405A-B734-7233A0CADC8B}" srcId="{FAB6442B-57DD-49A9-9A88-07C15C5D7830}" destId="{CA98BC96-0E47-42F1-B3CA-C3040F29927F}" srcOrd="3" destOrd="0" parTransId="{1ED7C478-DF0F-4433-B1D3-3578D21F7342}" sibTransId="{34FAE890-F6B5-4442-AC5E-474C3241129E}"/>
    <dgm:cxn modelId="{5C06DF73-24D4-4B2D-8526-C0438BAA096C}" srcId="{FAB6442B-57DD-49A9-9A88-07C15C5D7830}" destId="{726A43EE-1692-4CB3-98E8-50CBA3A5DDE9}" srcOrd="2" destOrd="0" parTransId="{5D7A3186-288A-4791-ABCC-D953E1695E9D}" sibTransId="{3E5E9B35-00D4-4B5F-8538-F35945C965F1}"/>
    <dgm:cxn modelId="{26D74657-073D-4BAF-9D35-601097486FB9}" type="presOf" srcId="{CA98BC96-0E47-42F1-B3CA-C3040F29927F}" destId="{C223867C-040F-463D-B1B1-87B6D6E5BD12}" srcOrd="0" destOrd="0" presId="urn:microsoft.com/office/officeart/2005/8/layout/vList2"/>
    <dgm:cxn modelId="{00B17557-3025-4A56-850D-577CA2FACC79}" type="presOf" srcId="{899D7518-BF46-46C6-9613-54D8C5D6337B}" destId="{53B05D9B-F3FA-419B-8B32-E4D056ADC292}" srcOrd="0" destOrd="0" presId="urn:microsoft.com/office/officeart/2005/8/layout/vList2"/>
    <dgm:cxn modelId="{53DF4D8C-E219-4A28-AEE4-CB8A31F7822D}" type="presOf" srcId="{FAB6442B-57DD-49A9-9A88-07C15C5D7830}" destId="{15DEF74F-E652-46AB-B833-09CEC68BD6F9}" srcOrd="0" destOrd="0" presId="urn:microsoft.com/office/officeart/2005/8/layout/vList2"/>
    <dgm:cxn modelId="{1D67E3C1-8219-4BD8-96B1-3BA7AC8D9E18}" type="presOf" srcId="{4CF54886-BCDB-4780-A346-D892136D9478}" destId="{FD874410-7E0C-41A6-A685-8AAEAEE8F1B7}" srcOrd="0" destOrd="0" presId="urn:microsoft.com/office/officeart/2005/8/layout/vList2"/>
    <dgm:cxn modelId="{02182EFB-EDDC-4CE2-8AAD-37898EAEDAC1}" type="presOf" srcId="{C89EB100-8CB9-48E1-9650-42F199440A39}" destId="{ADF598B7-DDB5-4F12-B5BB-9E3186372D38}" srcOrd="0" destOrd="0" presId="urn:microsoft.com/office/officeart/2005/8/layout/vList2"/>
    <dgm:cxn modelId="{B3431216-72B3-420E-9F4D-7736F6AACBBE}" type="presParOf" srcId="{15DEF74F-E652-46AB-B833-09CEC68BD6F9}" destId="{ADF598B7-DDB5-4F12-B5BB-9E3186372D38}" srcOrd="0" destOrd="0" presId="urn:microsoft.com/office/officeart/2005/8/layout/vList2"/>
    <dgm:cxn modelId="{1E6FCCDE-4899-42EB-9CE8-51685C70F5D1}" type="presParOf" srcId="{15DEF74F-E652-46AB-B833-09CEC68BD6F9}" destId="{51F0B2E9-2580-4BD0-9659-4DAC33BDFB93}" srcOrd="1" destOrd="0" presId="urn:microsoft.com/office/officeart/2005/8/layout/vList2"/>
    <dgm:cxn modelId="{CAD74034-DFB9-4D9A-ACAE-F5B692606CD3}" type="presParOf" srcId="{15DEF74F-E652-46AB-B833-09CEC68BD6F9}" destId="{53B05D9B-F3FA-419B-8B32-E4D056ADC292}" srcOrd="2" destOrd="0" presId="urn:microsoft.com/office/officeart/2005/8/layout/vList2"/>
    <dgm:cxn modelId="{8A361E47-4632-486F-924B-FF8A7583A4A5}" type="presParOf" srcId="{15DEF74F-E652-46AB-B833-09CEC68BD6F9}" destId="{9E8EC4F8-F484-4E62-9D69-C7E7C184FB79}" srcOrd="3" destOrd="0" presId="urn:microsoft.com/office/officeart/2005/8/layout/vList2"/>
    <dgm:cxn modelId="{5F1FF76C-4BEC-44A7-BBBB-745FE57D2F72}" type="presParOf" srcId="{15DEF74F-E652-46AB-B833-09CEC68BD6F9}" destId="{73619582-7FAB-4B49-9D69-159ED686815A}" srcOrd="4" destOrd="0" presId="urn:microsoft.com/office/officeart/2005/8/layout/vList2"/>
    <dgm:cxn modelId="{584D57D7-49A2-40D2-85CD-1CE59B393C13}" type="presParOf" srcId="{15DEF74F-E652-46AB-B833-09CEC68BD6F9}" destId="{FDB4A1A8-81D1-4100-9E47-C1E990B243C3}" srcOrd="5" destOrd="0" presId="urn:microsoft.com/office/officeart/2005/8/layout/vList2"/>
    <dgm:cxn modelId="{B8675578-8D77-4C3F-92E5-D3203B483600}" type="presParOf" srcId="{15DEF74F-E652-46AB-B833-09CEC68BD6F9}" destId="{C223867C-040F-463D-B1B1-87B6D6E5BD12}" srcOrd="6" destOrd="0" presId="urn:microsoft.com/office/officeart/2005/8/layout/vList2"/>
    <dgm:cxn modelId="{A9579A5D-1817-4EBD-9040-990138B662A7}" type="presParOf" srcId="{15DEF74F-E652-46AB-B833-09CEC68BD6F9}" destId="{96ED5379-2170-4342-B8DA-6843184C7EFA}" srcOrd="7" destOrd="0" presId="urn:microsoft.com/office/officeart/2005/8/layout/vList2"/>
    <dgm:cxn modelId="{1F8E9205-D3F8-4C0F-8A3D-B192D6CCA3C8}" type="presParOf" srcId="{15DEF74F-E652-46AB-B833-09CEC68BD6F9}" destId="{FD874410-7E0C-41A6-A685-8AAEAEE8F1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59676-AAA6-4C3F-9600-9DDE834EA94B}">
      <dsp:nvSpPr>
        <dsp:cNvPr id="0" name=""/>
        <dsp:cNvSpPr/>
      </dsp:nvSpPr>
      <dsp:spPr>
        <a:xfrm rot="5400000">
          <a:off x="2901777" y="-926234"/>
          <a:ext cx="1121829" cy="32590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pancreatic enzyme replacement therapy (PERT) liberally e.g Creon</a:t>
          </a:r>
        </a:p>
      </dsp:txBody>
      <dsp:txXfrm rot="-5400000">
        <a:off x="1833190" y="197116"/>
        <a:ext cx="3204241" cy="1012303"/>
      </dsp:txXfrm>
    </dsp:sp>
    <dsp:sp modelId="{60089849-4866-47AD-B1C3-37ED33916A6E}">
      <dsp:nvSpPr>
        <dsp:cNvPr id="0" name=""/>
        <dsp:cNvSpPr/>
      </dsp:nvSpPr>
      <dsp:spPr>
        <a:xfrm>
          <a:off x="0" y="2124"/>
          <a:ext cx="1833189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Use</a:t>
          </a:r>
        </a:p>
      </dsp:txBody>
      <dsp:txXfrm>
        <a:off x="68454" y="70578"/>
        <a:ext cx="1696281" cy="1265378"/>
      </dsp:txXfrm>
    </dsp:sp>
    <dsp:sp modelId="{093F8172-8BAC-4AE9-88E6-35B08946B286}">
      <dsp:nvSpPr>
        <dsp:cNvPr id="0" name=""/>
        <dsp:cNvSpPr/>
      </dsp:nvSpPr>
      <dsp:spPr>
        <a:xfrm rot="5400000">
          <a:off x="2901777" y="546166"/>
          <a:ext cx="1121829" cy="32590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As a starting point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75000iu with meals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25000iu – 50000iu with snacks</a:t>
          </a:r>
        </a:p>
      </dsp:txBody>
      <dsp:txXfrm rot="-5400000">
        <a:off x="1833190" y="1669517"/>
        <a:ext cx="3204241" cy="1012303"/>
      </dsp:txXfrm>
    </dsp:sp>
    <dsp:sp modelId="{644257D0-906E-4AC1-AD56-A062B2546E24}">
      <dsp:nvSpPr>
        <dsp:cNvPr id="0" name=""/>
        <dsp:cNvSpPr/>
      </dsp:nvSpPr>
      <dsp:spPr>
        <a:xfrm>
          <a:off x="0" y="1474525"/>
          <a:ext cx="1833189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Doses</a:t>
          </a:r>
        </a:p>
      </dsp:txBody>
      <dsp:txXfrm>
        <a:off x="68454" y="1542979"/>
        <a:ext cx="1696281" cy="1265378"/>
      </dsp:txXfrm>
    </dsp:sp>
    <dsp:sp modelId="{2815E036-E0B4-495D-9AE1-0B2CCA844F13}">
      <dsp:nvSpPr>
        <dsp:cNvPr id="0" name=""/>
        <dsp:cNvSpPr/>
      </dsp:nvSpPr>
      <dsp:spPr>
        <a:xfrm rot="5400000">
          <a:off x="2901777" y="2018567"/>
          <a:ext cx="1121829" cy="32590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Combine with profound acid suppression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eg</a:t>
          </a:r>
          <a:r>
            <a:rPr lang="en-US" sz="1700" kern="1200" dirty="0"/>
            <a:t> Omeprazole 20-40mg BD </a:t>
          </a:r>
        </a:p>
      </dsp:txBody>
      <dsp:txXfrm rot="-5400000">
        <a:off x="1833190" y="3141918"/>
        <a:ext cx="3204241" cy="1012303"/>
      </dsp:txXfrm>
    </dsp:sp>
    <dsp:sp modelId="{1B8AF489-3928-4036-886C-89259AEB8BAC}">
      <dsp:nvSpPr>
        <dsp:cNvPr id="0" name=""/>
        <dsp:cNvSpPr/>
      </dsp:nvSpPr>
      <dsp:spPr>
        <a:xfrm>
          <a:off x="0" y="2946926"/>
          <a:ext cx="1833189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Combine</a:t>
          </a:r>
        </a:p>
      </dsp:txBody>
      <dsp:txXfrm>
        <a:off x="68454" y="3015380"/>
        <a:ext cx="1696281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98B7-DDB5-4F12-B5BB-9E3186372D38}">
      <dsp:nvSpPr>
        <dsp:cNvPr id="0" name=""/>
        <dsp:cNvSpPr/>
      </dsp:nvSpPr>
      <dsp:spPr>
        <a:xfrm>
          <a:off x="0" y="2141"/>
          <a:ext cx="5811128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Consistent referral pathways</a:t>
          </a:r>
          <a:endParaRPr lang="en-US" sz="2700" kern="1200" dirty="0"/>
        </a:p>
      </dsp:txBody>
      <dsp:txXfrm>
        <a:off x="52359" y="54500"/>
        <a:ext cx="5706410" cy="967861"/>
      </dsp:txXfrm>
    </dsp:sp>
    <dsp:sp modelId="{53B05D9B-F3FA-419B-8B32-E4D056ADC292}">
      <dsp:nvSpPr>
        <dsp:cNvPr id="0" name=""/>
        <dsp:cNvSpPr/>
      </dsp:nvSpPr>
      <dsp:spPr>
        <a:xfrm>
          <a:off x="0" y="1152480"/>
          <a:ext cx="5811128" cy="107257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Early consideration for surgery and rapid tissue acquisition</a:t>
          </a:r>
          <a:endParaRPr lang="en-US" sz="2700" kern="1200" dirty="0"/>
        </a:p>
      </dsp:txBody>
      <dsp:txXfrm>
        <a:off x="52359" y="1204839"/>
        <a:ext cx="5706410" cy="967861"/>
      </dsp:txXfrm>
    </dsp:sp>
    <dsp:sp modelId="{73619582-7FAB-4B49-9D69-159ED686815A}">
      <dsp:nvSpPr>
        <dsp:cNvPr id="0" name=""/>
        <dsp:cNvSpPr/>
      </dsp:nvSpPr>
      <dsp:spPr>
        <a:xfrm>
          <a:off x="0" y="2302819"/>
          <a:ext cx="5811128" cy="10725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FastTrack surgery if appropriate</a:t>
          </a:r>
          <a:endParaRPr lang="en-US" sz="2700" kern="1200"/>
        </a:p>
      </dsp:txBody>
      <dsp:txXfrm>
        <a:off x="52359" y="2355178"/>
        <a:ext cx="5706410" cy="967861"/>
      </dsp:txXfrm>
    </dsp:sp>
    <dsp:sp modelId="{C223867C-040F-463D-B1B1-87B6D6E5BD12}">
      <dsp:nvSpPr>
        <dsp:cNvPr id="0" name=""/>
        <dsp:cNvSpPr/>
      </dsp:nvSpPr>
      <dsp:spPr>
        <a:xfrm>
          <a:off x="0" y="3453159"/>
          <a:ext cx="5811128" cy="107257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Very specific guidance from MDT</a:t>
          </a:r>
          <a:endParaRPr lang="en-US" sz="2700" kern="1200"/>
        </a:p>
      </dsp:txBody>
      <dsp:txXfrm>
        <a:off x="52359" y="3505518"/>
        <a:ext cx="5706410" cy="967861"/>
      </dsp:txXfrm>
    </dsp:sp>
    <dsp:sp modelId="{FD874410-7E0C-41A6-A685-8AAEAEE8F1B7}">
      <dsp:nvSpPr>
        <dsp:cNvPr id="0" name=""/>
        <dsp:cNvSpPr/>
      </dsp:nvSpPr>
      <dsp:spPr>
        <a:xfrm>
          <a:off x="0" y="4603498"/>
          <a:ext cx="5811128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Consistent treatment strategies across networks</a:t>
          </a:r>
          <a:endParaRPr lang="en-US" sz="2700" kern="1200"/>
        </a:p>
      </dsp:txBody>
      <dsp:txXfrm>
        <a:off x="52359" y="4655857"/>
        <a:ext cx="5706410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57B7-A909-61B2-C363-341880C5B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09EFF-FED8-D306-AD60-DE9F09C19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5B11-DC73-E62F-A306-236C76C4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90E1-C424-B327-B056-5E53DAB3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655B4-25F8-2ED3-AE59-44C34A03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3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2B1E-C7FB-C206-0791-A9451E14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F2DDB-E03D-F926-669F-F2106A05B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9335-5A22-3750-7266-47587E58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30794-788B-EAF5-D42C-933F95D3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08655-3F72-EDAD-19D8-F41CEFE8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F8238-34DD-745F-B0BD-D0C65D817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EDDE2-E61E-E8A9-7B62-89768701D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EB879-C157-9DF2-D976-82E1E5B9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185F-3A5B-3BF9-BE90-E650B0C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6393-4279-334C-3ACB-C70A5957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A23C-DA7F-C7E0-E149-FB7AB0B9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0C68-922E-3089-99C5-0DED635B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0D844-CE3C-55AE-184D-BDF617A4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EE14-92F5-6043-CCD7-68A4E4B2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FC5D-F001-C2B2-6A1E-251C6C6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813E-0C7A-81B7-7FD5-4FA6A1E1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B9B85-0645-D633-0A86-815F1921B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35FEE-2E54-62A9-9493-51FA249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BE20-2DC2-139D-211C-EF36393A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BD79-EC6C-7D5B-3E92-927AA5D2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188B-399F-2EC2-991B-D8DB11A4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7800-3FED-3210-60A2-B27377EDD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38BBB-958E-C851-3D70-279953F88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F14E9-CBE1-2A66-EF5E-F5806C95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3FD5E-A1E3-71EC-112F-D19428BB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1C5FA-4411-422F-1D62-A2F75F74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BF2A-C31E-E824-FA1D-273A674B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AE5BD-BF5B-478D-ADAD-9E054ADC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9046B-7B12-7CFC-1D39-8604E882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5DC4A-5583-5952-6E23-1D985DFC5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9801C-D84F-7BE5-2EC1-4111CE838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DB8C1-8281-A7A9-EE0C-48BF10CE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5388F-7318-05E7-31BD-0907D6B3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71749-8469-C9CD-A26E-9D7B365C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9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5502-1F83-710E-7212-6B3278B2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74652-F0C7-466C-7B17-C93C6E53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F01F2-9F51-D3C7-0D5D-8330C203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11AC5-0B8C-42A0-E671-9D99A2C1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0C511-EBE0-FDB7-36A5-6E3E6B3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88997-5255-9EBE-72D5-F1675C9B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4655B-E135-E016-7BC3-2D2DE901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503E-D23D-6B09-D8AF-FE267350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4361-1164-6820-431F-9D5DCCA4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69C5-CF2D-38CA-9183-407307691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E541-0352-57FB-C944-B2EB6DCD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C1421-1CF4-9C7A-12C3-6886A0A1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8427-F11E-F812-BE5B-9EC8BAE6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1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D0EE-C1CC-8505-22E8-0BCD1AA2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A002A-8CD9-EFBA-A444-37CEB67E0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92DE7-7B20-B2F5-9976-4B084D2D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61650-35A9-568E-8B0B-6792413B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0ACE5-EC99-CF53-BAE2-8D459868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05B62-120A-3562-2F71-86996FE9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09AAF-5099-ED57-5523-FC9747D7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AA188-DB53-B4F0-ACBF-8D9784CD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8DC0-D301-7A59-17F4-D15904A94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D6F4-A874-4933-9753-2A477110A01F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B3454-9D79-A8B1-A083-DA0644C8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F9DD-C856-C385-ACBD-E81A3122F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612C-93D4-4F11-8C09-98488FB2A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3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F9E7-8601-EC61-5675-9F3D0628D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Ricochet Study </a:t>
            </a:r>
            <a:br>
              <a:rPr lang="en-GB" dirty="0"/>
            </a:br>
            <a:r>
              <a:rPr lang="en-GB" dirty="0"/>
              <a:t>(and a reminder about PERT)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5FCF9-E26A-33E5-A2D3-4DABE1936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Jonathan Rees</a:t>
            </a:r>
          </a:p>
          <a:p>
            <a:r>
              <a:rPr lang="en-GB" dirty="0"/>
              <a:t>Consultant HpB Surgeon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ome | Ricochet Study">
            <a:extLst>
              <a:ext uri="{FF2B5EF4-FFF2-40B4-BE49-F238E27FC236}">
                <a16:creationId xmlns:a16="http://schemas.microsoft.com/office/drawing/2014/main" id="{6F37F36C-BAF1-0576-72EE-F3665C64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4" y="134144"/>
            <a:ext cx="344328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521E1-8A0A-C46B-DE7A-CB1AA37977B0}"/>
              </a:ext>
            </a:extLst>
          </p:cNvPr>
          <p:cNvSpPr txBox="1"/>
          <p:nvPr/>
        </p:nvSpPr>
        <p:spPr>
          <a:xfrm>
            <a:off x="146957" y="25892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https://ricochetstudy.wixsite.com/ricochet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200C0-E26E-AE5E-41F8-92502877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39" y="5349875"/>
            <a:ext cx="104250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0E1C78B-4E27-44EC-9937-DEEDAB17B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E711A9-55E7-429C-8DE7-7133C97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0C81-A2DD-46EA-AF26-0D91B7D9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8"/>
            <a:ext cx="5271106" cy="4261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dirty="0">
                <a:solidFill>
                  <a:srgbClr val="FFFFFF"/>
                </a:solidFill>
              </a:rPr>
              <a:t>Impact of using Creon (PERT)</a:t>
            </a:r>
            <a:br>
              <a:rPr lang="en-US" sz="2900" dirty="0">
                <a:solidFill>
                  <a:srgbClr val="FFFFFF"/>
                </a:solidFill>
              </a:rPr>
            </a:b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Improves symptoms</a:t>
            </a:r>
            <a:br>
              <a:rPr lang="en-US" sz="2900" dirty="0">
                <a:solidFill>
                  <a:srgbClr val="FFFFFF"/>
                </a:solidFill>
              </a:rPr>
            </a:b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May impact survival </a:t>
            </a:r>
            <a:br>
              <a:rPr lang="en-US" sz="2900" dirty="0">
                <a:solidFill>
                  <a:srgbClr val="FFFFFF"/>
                </a:solidFill>
              </a:rPr>
            </a:b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3C76F9-BB19-4012-A2D0-C26782EA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36" y="698674"/>
            <a:ext cx="5096871" cy="2032967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A37C97-02E1-4342-B396-C04F0575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48" y="3853868"/>
            <a:ext cx="5096871" cy="2484724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752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29753-DD65-72B8-417F-543A6B40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3566160" cy="35803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should we give PERT?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13CA6-9B57-E58D-47F7-2C5BF796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73" y="640080"/>
            <a:ext cx="2699111" cy="34198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2D68C-6EB2-6922-FAAD-0D4775566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7181" y="716889"/>
            <a:ext cx="3438144" cy="3266237"/>
          </a:xfrm>
          <a:prstGeom prst="rect">
            <a:avLst/>
          </a:pr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1CE6E9-20BE-75F9-63D2-FA4EB4461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37" y="4416609"/>
            <a:ext cx="3300984" cy="1609229"/>
          </a:xfrm>
          <a:prstGeom prst="rect">
            <a:avLst/>
          </a:prstGeom>
        </p:spPr>
      </p:pic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DB4817-E9D1-B7AE-F57F-F1E8976B3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180" y="4535545"/>
            <a:ext cx="3438143" cy="13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2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0" name="Rectangle 822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C7E39-14E3-45E5-93A9-724BB9CD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dirty="0"/>
              <a:t>What should we give?</a:t>
            </a:r>
          </a:p>
        </p:txBody>
      </p:sp>
      <p:sp>
        <p:nvSpPr>
          <p:cNvPr id="8232" name="Oval 823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Creon 25000 (Pancreatic Enzymes ) - InhousePharmacy.vu">
            <a:extLst>
              <a:ext uri="{FF2B5EF4-FFF2-40B4-BE49-F238E27FC236}">
                <a16:creationId xmlns:a16="http://schemas.microsoft.com/office/drawing/2014/main" id="{D05CBDC7-5FF5-4D65-8A31-2F39AF3EB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r="-2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4" name="Arc 823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Buy Omeprazole 20mg from £9 - Lowest UK Price - MedExpress">
            <a:extLst>
              <a:ext uri="{FF2B5EF4-FFF2-40B4-BE49-F238E27FC236}">
                <a16:creationId xmlns:a16="http://schemas.microsoft.com/office/drawing/2014/main" id="{4BCCCA38-9C82-47B5-9DD0-EE1E35EF6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-2" b="499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25" name="Content Placeholder 2">
            <a:extLst>
              <a:ext uri="{FF2B5EF4-FFF2-40B4-BE49-F238E27FC236}">
                <a16:creationId xmlns:a16="http://schemas.microsoft.com/office/drawing/2014/main" id="{31F00CE9-5278-D1F5-5816-27B67009B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397169"/>
              </p:ext>
            </p:extLst>
          </p:nvPr>
        </p:nvGraphicFramePr>
        <p:xfrm>
          <a:off x="838201" y="1825625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276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CD98F-38D9-8C49-9807-F5D2DBF1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Specific recent challenges?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048F-D0E9-98EF-44FC-D25C968E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dirty="0"/>
              <a:t>Supply issues</a:t>
            </a:r>
          </a:p>
          <a:p>
            <a:endParaRPr lang="en-GB" dirty="0"/>
          </a:p>
          <a:p>
            <a:r>
              <a:rPr lang="en-GB" dirty="0"/>
              <a:t>Options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18933-606C-80CF-6CE7-0BE8252D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67" y="3200401"/>
            <a:ext cx="6235069" cy="24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0798A-74C1-0A5F-5A72-DCACA751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56E1-E9DE-C228-CB4D-995C2643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As hypothesised wide variations</a:t>
            </a:r>
          </a:p>
          <a:p>
            <a:endParaRPr lang="en-GB" dirty="0"/>
          </a:p>
          <a:p>
            <a:pPr lvl="1"/>
            <a:r>
              <a:rPr lang="en-GB" sz="3200" dirty="0"/>
              <a:t>Proportions who are offered surgery</a:t>
            </a:r>
          </a:p>
          <a:p>
            <a:pPr lvl="1"/>
            <a:r>
              <a:rPr lang="en-GB" sz="3200" dirty="0"/>
              <a:t>Resection rates for those having surgery</a:t>
            </a:r>
          </a:p>
          <a:p>
            <a:pPr lvl="1"/>
            <a:r>
              <a:rPr lang="en-GB" sz="3200" dirty="0"/>
              <a:t>Time to surgery</a:t>
            </a:r>
          </a:p>
          <a:p>
            <a:pPr lvl="1"/>
            <a:r>
              <a:rPr lang="en-GB" sz="3200" dirty="0"/>
              <a:t>MDT discussion frequency</a:t>
            </a:r>
          </a:p>
          <a:p>
            <a:pPr lvl="1"/>
            <a:r>
              <a:rPr lang="en-GB" sz="3200" dirty="0"/>
              <a:t>Number of investigation (May be Good or Bad)</a:t>
            </a:r>
          </a:p>
          <a:p>
            <a:pPr lvl="1"/>
            <a:r>
              <a:rPr lang="en-GB" sz="3200" dirty="0"/>
              <a:t>Receipt of chemotherapy</a:t>
            </a:r>
          </a:p>
          <a:p>
            <a:pPr lvl="1"/>
            <a:r>
              <a:rPr lang="en-GB" sz="3200" dirty="0"/>
              <a:t>Receipt of PERT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EB357-2233-822D-A109-795A61E7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What can we do?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B0FAF7D-6545-E93D-E32B-471F2DD81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69342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71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1DEDA-68F6-6DC2-470E-E140EBAE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E6DF2-AB61-C3C8-E202-CD6FC5C9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Introduction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9E4A-8B98-A18A-9C80-97957D52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Aim</a:t>
            </a:r>
          </a:p>
          <a:p>
            <a:r>
              <a:rPr lang="en-GB" b="0" i="0" dirty="0">
                <a:effectLst/>
                <a:latin typeface="avenir-lt-w01_35-light1475496"/>
              </a:rPr>
              <a:t>The overall aim of this study is to deliver a snapshot of investigative and management practice for patients with newly identified pancreatic cancer and malignant biliary obstruction</a:t>
            </a:r>
          </a:p>
          <a:p>
            <a:endParaRPr lang="en-GB" sz="2200" dirty="0">
              <a:latin typeface="avenir-lt-w01_35-light1475496"/>
            </a:endParaRPr>
          </a:p>
          <a:p>
            <a:endParaRPr lang="en-GB" sz="2200" dirty="0"/>
          </a:p>
        </p:txBody>
      </p:sp>
      <p:pic>
        <p:nvPicPr>
          <p:cNvPr id="2050" name="Picture 2" descr="Disruptions on the Yellow Brick Road II - Health Works Collective">
            <a:extLst>
              <a:ext uri="{FF2B5EF4-FFF2-40B4-BE49-F238E27FC236}">
                <a16:creationId xmlns:a16="http://schemas.microsoft.com/office/drawing/2014/main" id="{8E67FC76-A9DD-DCE3-DAB9-D49A5EFE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r="973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7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A9C82-6A3D-D8EF-6CC0-F27A734F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Key Features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3C54-E090-2C26-DEDE-2F105AD3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4198620" cy="3659732"/>
          </a:xfrm>
        </p:spPr>
        <p:txBody>
          <a:bodyPr>
            <a:normAutofit/>
          </a:bodyPr>
          <a:lstStyle/>
          <a:p>
            <a:pPr rtl="0" fontAlgn="base"/>
            <a:r>
              <a:rPr lang="en-GB" sz="1800" b="1" dirty="0">
                <a:effectLst/>
              </a:rPr>
              <a:t>Hypothesis</a:t>
            </a:r>
          </a:p>
          <a:p>
            <a:pPr rtl="0" fontAlgn="base"/>
            <a:r>
              <a:rPr lang="en-GB" sz="1800" dirty="0">
                <a:effectLst/>
              </a:rPr>
              <a:t>There are wide variations in investigative and management practices for patients with </a:t>
            </a:r>
            <a:r>
              <a:rPr lang="en-GB" sz="1800" dirty="0" err="1">
                <a:effectLst/>
              </a:rPr>
              <a:t>hepaticopancreatobiliary</a:t>
            </a:r>
            <a:r>
              <a:rPr lang="en-GB" sz="1800" dirty="0">
                <a:effectLst/>
              </a:rPr>
              <a:t> (HPB) malignancy. These variations affect patient outcomes.</a:t>
            </a:r>
          </a:p>
          <a:p>
            <a:pPr rtl="0" fontAlgn="base"/>
            <a:endParaRPr lang="en-GB" sz="1800" dirty="0">
              <a:effectLst/>
            </a:endParaRPr>
          </a:p>
          <a:p>
            <a:pPr rtl="0" fontAlgn="base"/>
            <a:r>
              <a:rPr lang="en-GB" sz="1800" b="1" dirty="0">
                <a:effectLst/>
              </a:rPr>
              <a:t>Primary Objective</a:t>
            </a:r>
          </a:p>
          <a:p>
            <a:pPr rtl="0" fontAlgn="base"/>
            <a:r>
              <a:rPr lang="en-GB" sz="1800" dirty="0">
                <a:effectLst/>
              </a:rPr>
              <a:t>Describe the management pathways and 90-day outcomes for patients who are investigated for resectable and un-resectable HPB malignancies.</a:t>
            </a:r>
          </a:p>
          <a:p>
            <a:endParaRPr lang="en-GB" sz="1500" dirty="0"/>
          </a:p>
        </p:txBody>
      </p:sp>
      <p:pic>
        <p:nvPicPr>
          <p:cNvPr id="3074" name="Picture 2" descr="Characteristics Of A Good Hypothesis - Research Graduate">
            <a:extLst>
              <a:ext uri="{FF2B5EF4-FFF2-40B4-BE49-F238E27FC236}">
                <a16:creationId xmlns:a16="http://schemas.microsoft.com/office/drawing/2014/main" id="{913C02C2-0096-A54C-20A0-EFFE6526D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118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6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6" name="Rectangle 413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7" name="Freeform: Shape 413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17334-D00F-B5E4-6B33-4B58545B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/>
              <a:t>Methods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EB63A-24AF-04BB-E825-81FA3409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rtl="0" fontAlgn="base"/>
            <a:r>
              <a:rPr lang="en-GB" sz="1600" b="1" i="0">
                <a:effectLst/>
                <a:latin typeface="Arial" panose="020B0604020202020204" pitchFamily="34" charset="0"/>
              </a:rPr>
              <a:t>Patient Selection</a:t>
            </a:r>
          </a:p>
          <a:p>
            <a:pPr rtl="0" fontAlgn="base"/>
            <a:r>
              <a:rPr lang="en-GB" sz="1600" b="0" i="0">
                <a:effectLst/>
                <a:latin typeface="Arial" panose="020B0604020202020204" pitchFamily="34" charset="0"/>
              </a:rPr>
              <a:t>Any patient with a pancreatic lesion suspected of being malignant and/or those with malignant biliary obstruction caused by a malignancy of the extra-hepatic biliary tree will be included.</a:t>
            </a:r>
          </a:p>
          <a:p>
            <a:pPr rtl="0" fontAlgn="base"/>
            <a:endParaRPr lang="en-GB" sz="1600" b="0" i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n-GB" sz="1600" b="0" i="0">
                <a:effectLst/>
                <a:latin typeface="Arial" panose="020B0604020202020204" pitchFamily="34" charset="0"/>
              </a:rPr>
              <a:t>Patients will be excluded if they are under sixteen years of age or have suspected recurrent or secondary HPB malignancy.</a:t>
            </a:r>
          </a:p>
          <a:p>
            <a:pPr rtl="0" fontAlgn="base"/>
            <a:endParaRPr lang="en-GB" sz="1600" b="0" i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n-GB" sz="1600" b="0" i="0">
                <a:effectLst/>
                <a:latin typeface="Arial" panose="020B0604020202020204" pitchFamily="34" charset="0"/>
              </a:rPr>
              <a:t>Patients will be identified by cancer-specific MDT, clinical nurse specialists and biliary decompression lists. </a:t>
            </a:r>
          </a:p>
          <a:p>
            <a:endParaRPr lang="en-GB" sz="1600" dirty="0"/>
          </a:p>
        </p:txBody>
      </p:sp>
      <p:pic>
        <p:nvPicPr>
          <p:cNvPr id="4115" name="Picture 19" descr="Research: Definition, Methods, Types &amp; Examples">
            <a:extLst>
              <a:ext uri="{FF2B5EF4-FFF2-40B4-BE49-F238E27FC236}">
                <a16:creationId xmlns:a16="http://schemas.microsoft.com/office/drawing/2014/main" id="{8188F482-99A8-11DB-E7E6-6C432531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626320"/>
            <a:ext cx="4788505" cy="2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8" name="Freeform: Shape 413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DEE80-284B-51C8-7469-4D362ED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Methods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EFA-FA5E-9A31-B4C7-1874BE9C2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rtl="0" fontAlgn="base"/>
            <a:r>
              <a:rPr lang="en-GB" sz="2000" b="1" i="0" dirty="0">
                <a:effectLst/>
                <a:latin typeface="Arial" panose="020B0604020202020204" pitchFamily="34" charset="0"/>
              </a:rPr>
              <a:t>Data Collection</a:t>
            </a:r>
          </a:p>
          <a:p>
            <a:pPr rtl="0" fontAlgn="base"/>
            <a:r>
              <a:rPr lang="en-GB" sz="2000" b="0" i="0" dirty="0">
                <a:effectLst/>
                <a:latin typeface="Arial" panose="020B0604020202020204" pitchFamily="34" charset="0"/>
              </a:rPr>
              <a:t>Case identification will run for 90 days with a 90 day follow up for each patient from the date of their initial presentation.</a:t>
            </a:r>
          </a:p>
          <a:p>
            <a:pPr rtl="0" fontAlgn="base"/>
            <a:endParaRPr lang="en-GB" sz="2000" b="0" i="0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n-GB" sz="2000" b="0" i="0" dirty="0">
                <a:effectLst/>
                <a:latin typeface="Arial" panose="020B0604020202020204" pitchFamily="34" charset="0"/>
              </a:rPr>
              <a:t>Data will be collected via direct upload to secure, electronic database </a:t>
            </a:r>
            <a:r>
              <a:rPr lang="en-GB" sz="2000" b="0" i="0" dirty="0" err="1">
                <a:effectLst/>
                <a:latin typeface="Arial" panose="020B0604020202020204" pitchFamily="34" charset="0"/>
              </a:rPr>
              <a:t>REDCap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. </a:t>
            </a:r>
          </a:p>
          <a:p>
            <a:pPr rtl="0" fontAlgn="base"/>
            <a:endParaRPr lang="en-GB" sz="2000" dirty="0">
              <a:latin typeface="Arial" panose="020B0604020202020204" pitchFamily="34" charset="0"/>
            </a:endParaRPr>
          </a:p>
          <a:p>
            <a:pPr rtl="0" fontAlgn="base"/>
            <a:r>
              <a:rPr lang="en-GB" sz="2000" dirty="0"/>
              <a:t>Collaborative Authorship</a:t>
            </a:r>
          </a:p>
        </p:txBody>
      </p:sp>
      <p:pic>
        <p:nvPicPr>
          <p:cNvPr id="5122" name="Picture 2" descr="Your Step-by-Step Guide to Writing a Good Research Methodology">
            <a:extLst>
              <a:ext uri="{FF2B5EF4-FFF2-40B4-BE49-F238E27FC236}">
                <a16:creationId xmlns:a16="http://schemas.microsoft.com/office/drawing/2014/main" id="{46439EC5-C150-278A-6479-9F91AC55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626320"/>
            <a:ext cx="4788505" cy="2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4D2FC-7D05-38D8-626C-6CE31DF7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5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CE4CF1D-E211-5C5E-D287-C1D176F55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53" y="1675227"/>
            <a:ext cx="10339293" cy="4394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F730BA-57BE-6BA5-C1F5-C0E705EA0F0D}"/>
              </a:ext>
            </a:extLst>
          </p:cNvPr>
          <p:cNvSpPr/>
          <p:nvPr/>
        </p:nvSpPr>
        <p:spPr>
          <a:xfrm>
            <a:off x="8099165" y="1604865"/>
            <a:ext cx="3340165" cy="4609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Variation in times to Surgery between Centres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Variations in time to neo-adjuvant, adjuvant and palliative chemotherapy between Hospitals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Variation in proportions of patient completing any treatment between Hospitals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Variation in use of Pancreatic enzymes between hospitals and patient types </a:t>
            </a:r>
          </a:p>
        </p:txBody>
      </p:sp>
    </p:spTree>
    <p:extLst>
      <p:ext uri="{BB962C8B-B14F-4D97-AF65-F5344CB8AC3E}">
        <p14:creationId xmlns:p14="http://schemas.microsoft.com/office/powerpoint/2010/main" val="301383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47976-8E94-53E1-8761-DADF5036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4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3BACA417-64CF-A304-EE4F-D3239439F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53" y="1675227"/>
            <a:ext cx="1033929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3AD4B-3950-095E-A551-7D75D84F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Brief update on PERT from Ricochet and guidance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4807D61-82AA-5D83-5448-7F246B7E3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2116653"/>
            <a:ext cx="7214616" cy="25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3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3852A-F6D3-E9C7-0C15-80C2EAE4C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6" y="85724"/>
            <a:ext cx="11758312" cy="6677026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496836-59C7-64CB-1C13-6315D872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410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avenir-lt-w01_35-light1475496</vt:lpstr>
      <vt:lpstr>Calibri</vt:lpstr>
      <vt:lpstr>Calibri Light</vt:lpstr>
      <vt:lpstr>Office Theme</vt:lpstr>
      <vt:lpstr>Ricochet Study  (and a reminder about PERT)</vt:lpstr>
      <vt:lpstr>Introduction</vt:lpstr>
      <vt:lpstr>Key Features</vt:lpstr>
      <vt:lpstr>Methods 1</vt:lpstr>
      <vt:lpstr>Methods 2</vt:lpstr>
      <vt:lpstr>Results</vt:lpstr>
      <vt:lpstr>Results</vt:lpstr>
      <vt:lpstr>Brief update on PERT from Ricochet and guidance</vt:lpstr>
      <vt:lpstr>PowerPoint Presentation</vt:lpstr>
      <vt:lpstr>Impact of using Creon (PERT)  Improves symptoms  May impact survival  </vt:lpstr>
      <vt:lpstr>Why should we give PERT? 2</vt:lpstr>
      <vt:lpstr>What should we give?</vt:lpstr>
      <vt:lpstr>Specific recent challenges?</vt:lpstr>
      <vt:lpstr>Summary</vt:lpstr>
      <vt:lpstr>What can we do?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Ricochet Study  (and a reminder about PERT)</dc:title>
  <dc:creator>Jonathan Rees</dc:creator>
  <cp:lastModifiedBy>Helen Dunderdale</cp:lastModifiedBy>
  <cp:revision>3</cp:revision>
  <dcterms:created xsi:type="dcterms:W3CDTF">2024-02-11T10:50:03Z</dcterms:created>
  <dcterms:modified xsi:type="dcterms:W3CDTF">2024-02-22T21:46:07Z</dcterms:modified>
</cp:coreProperties>
</file>