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22" r:id="rId3"/>
    <p:sldId id="323" r:id="rId4"/>
    <p:sldId id="366" r:id="rId5"/>
    <p:sldId id="362" r:id="rId6"/>
    <p:sldId id="363" r:id="rId7"/>
    <p:sldId id="404" r:id="rId8"/>
    <p:sldId id="389" r:id="rId9"/>
    <p:sldId id="364" r:id="rId10"/>
    <p:sldId id="365" r:id="rId11"/>
    <p:sldId id="368" r:id="rId12"/>
    <p:sldId id="384" r:id="rId13"/>
    <p:sldId id="405" r:id="rId14"/>
    <p:sldId id="386" r:id="rId15"/>
    <p:sldId id="391" r:id="rId16"/>
    <p:sldId id="292" r:id="rId17"/>
    <p:sldId id="278" r:id="rId18"/>
    <p:sldId id="311" r:id="rId19"/>
    <p:sldId id="310" r:id="rId20"/>
    <p:sldId id="394" r:id="rId21"/>
    <p:sldId id="396" r:id="rId22"/>
    <p:sldId id="397" r:id="rId23"/>
    <p:sldId id="267" r:id="rId24"/>
    <p:sldId id="349" r:id="rId25"/>
    <p:sldId id="398" r:id="rId26"/>
    <p:sldId id="347" r:id="rId27"/>
    <p:sldId id="324" r:id="rId28"/>
    <p:sldId id="382" r:id="rId29"/>
    <p:sldId id="375" r:id="rId30"/>
    <p:sldId id="383" r:id="rId31"/>
    <p:sldId id="392" r:id="rId32"/>
    <p:sldId id="399" r:id="rId33"/>
    <p:sldId id="400" r:id="rId34"/>
    <p:sldId id="401" r:id="rId35"/>
    <p:sldId id="403" r:id="rId36"/>
    <p:sldId id="378" r:id="rId37"/>
    <p:sldId id="40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0" d="100"/>
          <a:sy n="80" d="100"/>
        </p:scale>
        <p:origin x="116"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dvig Karteszi" userId="7985b107-bf53-46dd-b770-5f4f5b5d21ee" providerId="ADAL" clId="{7DE6DB41-1C05-4056-AC3E-4074044A241C}"/>
    <pc:docChg chg="delSld">
      <pc:chgData name="Hedvig Karteszi" userId="7985b107-bf53-46dd-b770-5f4f5b5d21ee" providerId="ADAL" clId="{7DE6DB41-1C05-4056-AC3E-4074044A241C}" dt="2024-02-12T11:53:44.688" v="18" actId="47"/>
      <pc:docMkLst>
        <pc:docMk/>
      </pc:docMkLst>
      <pc:sldChg chg="del">
        <pc:chgData name="Hedvig Karteszi" userId="7985b107-bf53-46dd-b770-5f4f5b5d21ee" providerId="ADAL" clId="{7DE6DB41-1C05-4056-AC3E-4074044A241C}" dt="2024-02-12T11:53:21.612" v="4" actId="47"/>
        <pc:sldMkLst>
          <pc:docMk/>
          <pc:sldMk cId="2514841998" sldId="267"/>
        </pc:sldMkLst>
      </pc:sldChg>
      <pc:sldChg chg="del">
        <pc:chgData name="Hedvig Karteszi" userId="7985b107-bf53-46dd-b770-5f4f5b5d21ee" providerId="ADAL" clId="{7DE6DB41-1C05-4056-AC3E-4074044A241C}" dt="2024-02-12T11:53:11.355" v="0" actId="47"/>
        <pc:sldMkLst>
          <pc:docMk/>
          <pc:sldMk cId="1257655118" sldId="310"/>
        </pc:sldMkLst>
      </pc:sldChg>
      <pc:sldChg chg="del">
        <pc:chgData name="Hedvig Karteszi" userId="7985b107-bf53-46dd-b770-5f4f5b5d21ee" providerId="ADAL" clId="{7DE6DB41-1C05-4056-AC3E-4074044A241C}" dt="2024-02-12T11:53:27.967" v="8" actId="47"/>
        <pc:sldMkLst>
          <pc:docMk/>
          <pc:sldMk cId="114999778" sldId="324"/>
        </pc:sldMkLst>
      </pc:sldChg>
      <pc:sldChg chg="del">
        <pc:chgData name="Hedvig Karteszi" userId="7985b107-bf53-46dd-b770-5f4f5b5d21ee" providerId="ADAL" clId="{7DE6DB41-1C05-4056-AC3E-4074044A241C}" dt="2024-02-12T11:53:26.124" v="7" actId="47"/>
        <pc:sldMkLst>
          <pc:docMk/>
          <pc:sldMk cId="1468275881" sldId="347"/>
        </pc:sldMkLst>
      </pc:sldChg>
      <pc:sldChg chg="del">
        <pc:chgData name="Hedvig Karteszi" userId="7985b107-bf53-46dd-b770-5f4f5b5d21ee" providerId="ADAL" clId="{7DE6DB41-1C05-4056-AC3E-4074044A241C}" dt="2024-02-12T11:53:22.901" v="5" actId="47"/>
        <pc:sldMkLst>
          <pc:docMk/>
          <pc:sldMk cId="640810377" sldId="349"/>
        </pc:sldMkLst>
      </pc:sldChg>
      <pc:sldChg chg="del">
        <pc:chgData name="Hedvig Karteszi" userId="7985b107-bf53-46dd-b770-5f4f5b5d21ee" providerId="ADAL" clId="{7DE6DB41-1C05-4056-AC3E-4074044A241C}" dt="2024-02-12T11:53:32.894" v="10" actId="47"/>
        <pc:sldMkLst>
          <pc:docMk/>
          <pc:sldMk cId="3152334510" sldId="375"/>
        </pc:sldMkLst>
      </pc:sldChg>
      <pc:sldChg chg="del">
        <pc:chgData name="Hedvig Karteszi" userId="7985b107-bf53-46dd-b770-5f4f5b5d21ee" providerId="ADAL" clId="{7DE6DB41-1C05-4056-AC3E-4074044A241C}" dt="2024-02-12T11:53:43.138" v="17" actId="47"/>
        <pc:sldMkLst>
          <pc:docMk/>
          <pc:sldMk cId="2821997099" sldId="378"/>
        </pc:sldMkLst>
      </pc:sldChg>
      <pc:sldChg chg="del">
        <pc:chgData name="Hedvig Karteszi" userId="7985b107-bf53-46dd-b770-5f4f5b5d21ee" providerId="ADAL" clId="{7DE6DB41-1C05-4056-AC3E-4074044A241C}" dt="2024-02-12T11:53:29.157" v="9" actId="47"/>
        <pc:sldMkLst>
          <pc:docMk/>
          <pc:sldMk cId="1567267654" sldId="382"/>
        </pc:sldMkLst>
      </pc:sldChg>
      <pc:sldChg chg="del">
        <pc:chgData name="Hedvig Karteszi" userId="7985b107-bf53-46dd-b770-5f4f5b5d21ee" providerId="ADAL" clId="{7DE6DB41-1C05-4056-AC3E-4074044A241C}" dt="2024-02-12T11:53:33.912" v="11" actId="47"/>
        <pc:sldMkLst>
          <pc:docMk/>
          <pc:sldMk cId="2341216765" sldId="383"/>
        </pc:sldMkLst>
      </pc:sldChg>
      <pc:sldChg chg="del">
        <pc:chgData name="Hedvig Karteszi" userId="7985b107-bf53-46dd-b770-5f4f5b5d21ee" providerId="ADAL" clId="{7DE6DB41-1C05-4056-AC3E-4074044A241C}" dt="2024-02-12T11:53:35.864" v="12" actId="47"/>
        <pc:sldMkLst>
          <pc:docMk/>
          <pc:sldMk cId="1561279445" sldId="392"/>
        </pc:sldMkLst>
      </pc:sldChg>
      <pc:sldChg chg="del">
        <pc:chgData name="Hedvig Karteszi" userId="7985b107-bf53-46dd-b770-5f4f5b5d21ee" providerId="ADAL" clId="{7DE6DB41-1C05-4056-AC3E-4074044A241C}" dt="2024-02-12T11:53:13.962" v="1" actId="47"/>
        <pc:sldMkLst>
          <pc:docMk/>
          <pc:sldMk cId="1735564375" sldId="394"/>
        </pc:sldMkLst>
      </pc:sldChg>
      <pc:sldChg chg="del">
        <pc:chgData name="Hedvig Karteszi" userId="7985b107-bf53-46dd-b770-5f4f5b5d21ee" providerId="ADAL" clId="{7DE6DB41-1C05-4056-AC3E-4074044A241C}" dt="2024-02-12T11:53:15.591" v="2" actId="47"/>
        <pc:sldMkLst>
          <pc:docMk/>
          <pc:sldMk cId="3379998573" sldId="396"/>
        </pc:sldMkLst>
      </pc:sldChg>
      <pc:sldChg chg="del">
        <pc:chgData name="Hedvig Karteszi" userId="7985b107-bf53-46dd-b770-5f4f5b5d21ee" providerId="ADAL" clId="{7DE6DB41-1C05-4056-AC3E-4074044A241C}" dt="2024-02-12T11:53:19.976" v="3" actId="47"/>
        <pc:sldMkLst>
          <pc:docMk/>
          <pc:sldMk cId="653164462" sldId="397"/>
        </pc:sldMkLst>
      </pc:sldChg>
      <pc:sldChg chg="del">
        <pc:chgData name="Hedvig Karteszi" userId="7985b107-bf53-46dd-b770-5f4f5b5d21ee" providerId="ADAL" clId="{7DE6DB41-1C05-4056-AC3E-4074044A241C}" dt="2024-02-12T11:53:25.053" v="6" actId="47"/>
        <pc:sldMkLst>
          <pc:docMk/>
          <pc:sldMk cId="4160795132" sldId="398"/>
        </pc:sldMkLst>
      </pc:sldChg>
      <pc:sldChg chg="del">
        <pc:chgData name="Hedvig Karteszi" userId="7985b107-bf53-46dd-b770-5f4f5b5d21ee" providerId="ADAL" clId="{7DE6DB41-1C05-4056-AC3E-4074044A241C}" dt="2024-02-12T11:53:37.607" v="13" actId="47"/>
        <pc:sldMkLst>
          <pc:docMk/>
          <pc:sldMk cId="1367849734" sldId="399"/>
        </pc:sldMkLst>
      </pc:sldChg>
      <pc:sldChg chg="del">
        <pc:chgData name="Hedvig Karteszi" userId="7985b107-bf53-46dd-b770-5f4f5b5d21ee" providerId="ADAL" clId="{7DE6DB41-1C05-4056-AC3E-4074044A241C}" dt="2024-02-12T11:53:38.857" v="14" actId="47"/>
        <pc:sldMkLst>
          <pc:docMk/>
          <pc:sldMk cId="4196165935" sldId="400"/>
        </pc:sldMkLst>
      </pc:sldChg>
      <pc:sldChg chg="del">
        <pc:chgData name="Hedvig Karteszi" userId="7985b107-bf53-46dd-b770-5f4f5b5d21ee" providerId="ADAL" clId="{7DE6DB41-1C05-4056-AC3E-4074044A241C}" dt="2024-02-12T11:53:40.414" v="15" actId="47"/>
        <pc:sldMkLst>
          <pc:docMk/>
          <pc:sldMk cId="532473186" sldId="401"/>
        </pc:sldMkLst>
      </pc:sldChg>
      <pc:sldChg chg="del">
        <pc:chgData name="Hedvig Karteszi" userId="7985b107-bf53-46dd-b770-5f4f5b5d21ee" providerId="ADAL" clId="{7DE6DB41-1C05-4056-AC3E-4074044A241C}" dt="2024-02-12T11:53:44.688" v="18" actId="47"/>
        <pc:sldMkLst>
          <pc:docMk/>
          <pc:sldMk cId="3851872926" sldId="402"/>
        </pc:sldMkLst>
      </pc:sldChg>
      <pc:sldChg chg="del">
        <pc:chgData name="Hedvig Karteszi" userId="7985b107-bf53-46dd-b770-5f4f5b5d21ee" providerId="ADAL" clId="{7DE6DB41-1C05-4056-AC3E-4074044A241C}" dt="2024-02-12T11:53:41.518" v="16" actId="47"/>
        <pc:sldMkLst>
          <pc:docMk/>
          <pc:sldMk cId="2622966893" sldId="403"/>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8128-FE41-308D-446B-65CFF93537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6A04CC7-6D8B-815D-D76A-F1139A7009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49ACCBB-ADCA-47CC-4081-713AEB8960BA}"/>
              </a:ext>
            </a:extLst>
          </p:cNvPr>
          <p:cNvSpPr>
            <a:spLocks noGrp="1"/>
          </p:cNvSpPr>
          <p:nvPr>
            <p:ph type="dt" sz="half" idx="10"/>
          </p:nvPr>
        </p:nvSpPr>
        <p:spPr/>
        <p:txBody>
          <a:bodyPr/>
          <a:lstStyle/>
          <a:p>
            <a:fld id="{CB9ABA5E-29A2-4260-8867-88CB79DB41EB}" type="datetimeFigureOut">
              <a:rPr lang="en-GB" smtClean="0"/>
              <a:t>22/02/2024</a:t>
            </a:fld>
            <a:endParaRPr lang="en-GB"/>
          </a:p>
        </p:txBody>
      </p:sp>
      <p:sp>
        <p:nvSpPr>
          <p:cNvPr id="5" name="Footer Placeholder 4">
            <a:extLst>
              <a:ext uri="{FF2B5EF4-FFF2-40B4-BE49-F238E27FC236}">
                <a16:creationId xmlns:a16="http://schemas.microsoft.com/office/drawing/2014/main" id="{0A98B740-4AA9-1452-3DC3-C3D28D9674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01414D-749A-5209-D81B-EC723BDB6F45}"/>
              </a:ext>
            </a:extLst>
          </p:cNvPr>
          <p:cNvSpPr>
            <a:spLocks noGrp="1"/>
          </p:cNvSpPr>
          <p:nvPr>
            <p:ph type="sldNum" sz="quarter" idx="12"/>
          </p:nvPr>
        </p:nvSpPr>
        <p:spPr/>
        <p:txBody>
          <a:bodyPr/>
          <a:lstStyle/>
          <a:p>
            <a:fld id="{4B620A96-6CBB-4C35-BBC6-05423B11C4FA}" type="slidenum">
              <a:rPr lang="en-GB" smtClean="0"/>
              <a:t>‹#›</a:t>
            </a:fld>
            <a:endParaRPr lang="en-GB"/>
          </a:p>
        </p:txBody>
      </p:sp>
    </p:spTree>
    <p:extLst>
      <p:ext uri="{BB962C8B-B14F-4D97-AF65-F5344CB8AC3E}">
        <p14:creationId xmlns:p14="http://schemas.microsoft.com/office/powerpoint/2010/main" val="527135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8AC90-996F-9B0D-53E4-9F2688FA3F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272E8D-EC88-19D3-95A6-18E8814E36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C3FA75-9929-D9B2-0B01-79E6BF4FB365}"/>
              </a:ext>
            </a:extLst>
          </p:cNvPr>
          <p:cNvSpPr>
            <a:spLocks noGrp="1"/>
          </p:cNvSpPr>
          <p:nvPr>
            <p:ph type="dt" sz="half" idx="10"/>
          </p:nvPr>
        </p:nvSpPr>
        <p:spPr/>
        <p:txBody>
          <a:bodyPr/>
          <a:lstStyle/>
          <a:p>
            <a:fld id="{CB9ABA5E-29A2-4260-8867-88CB79DB41EB}" type="datetimeFigureOut">
              <a:rPr lang="en-GB" smtClean="0"/>
              <a:t>22/02/2024</a:t>
            </a:fld>
            <a:endParaRPr lang="en-GB"/>
          </a:p>
        </p:txBody>
      </p:sp>
      <p:sp>
        <p:nvSpPr>
          <p:cNvPr id="5" name="Footer Placeholder 4">
            <a:extLst>
              <a:ext uri="{FF2B5EF4-FFF2-40B4-BE49-F238E27FC236}">
                <a16:creationId xmlns:a16="http://schemas.microsoft.com/office/drawing/2014/main" id="{41ACE63E-C1FF-195E-A772-6B79029976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EF924F-B830-2AD7-4644-7FC5A722B391}"/>
              </a:ext>
            </a:extLst>
          </p:cNvPr>
          <p:cNvSpPr>
            <a:spLocks noGrp="1"/>
          </p:cNvSpPr>
          <p:nvPr>
            <p:ph type="sldNum" sz="quarter" idx="12"/>
          </p:nvPr>
        </p:nvSpPr>
        <p:spPr/>
        <p:txBody>
          <a:bodyPr/>
          <a:lstStyle/>
          <a:p>
            <a:fld id="{4B620A96-6CBB-4C35-BBC6-05423B11C4FA}" type="slidenum">
              <a:rPr lang="en-GB" smtClean="0"/>
              <a:t>‹#›</a:t>
            </a:fld>
            <a:endParaRPr lang="en-GB"/>
          </a:p>
        </p:txBody>
      </p:sp>
    </p:spTree>
    <p:extLst>
      <p:ext uri="{BB962C8B-B14F-4D97-AF65-F5344CB8AC3E}">
        <p14:creationId xmlns:p14="http://schemas.microsoft.com/office/powerpoint/2010/main" val="537011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F94C98-46D2-F3BF-87CF-852C314B432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A93641-3B10-1C61-C1F4-FD0C3A4617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FEDBA3-142B-C1E0-E7DC-4291327B63D6}"/>
              </a:ext>
            </a:extLst>
          </p:cNvPr>
          <p:cNvSpPr>
            <a:spLocks noGrp="1"/>
          </p:cNvSpPr>
          <p:nvPr>
            <p:ph type="dt" sz="half" idx="10"/>
          </p:nvPr>
        </p:nvSpPr>
        <p:spPr/>
        <p:txBody>
          <a:bodyPr/>
          <a:lstStyle/>
          <a:p>
            <a:fld id="{CB9ABA5E-29A2-4260-8867-88CB79DB41EB}" type="datetimeFigureOut">
              <a:rPr lang="en-GB" smtClean="0"/>
              <a:t>22/02/2024</a:t>
            </a:fld>
            <a:endParaRPr lang="en-GB"/>
          </a:p>
        </p:txBody>
      </p:sp>
      <p:sp>
        <p:nvSpPr>
          <p:cNvPr id="5" name="Footer Placeholder 4">
            <a:extLst>
              <a:ext uri="{FF2B5EF4-FFF2-40B4-BE49-F238E27FC236}">
                <a16:creationId xmlns:a16="http://schemas.microsoft.com/office/drawing/2014/main" id="{1A724E6D-2B94-723F-8C26-7122DB9A9E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3815D2-4390-B491-BA2B-6907D6906F3D}"/>
              </a:ext>
            </a:extLst>
          </p:cNvPr>
          <p:cNvSpPr>
            <a:spLocks noGrp="1"/>
          </p:cNvSpPr>
          <p:nvPr>
            <p:ph type="sldNum" sz="quarter" idx="12"/>
          </p:nvPr>
        </p:nvSpPr>
        <p:spPr/>
        <p:txBody>
          <a:bodyPr/>
          <a:lstStyle/>
          <a:p>
            <a:fld id="{4B620A96-6CBB-4C35-BBC6-05423B11C4FA}" type="slidenum">
              <a:rPr lang="en-GB" smtClean="0"/>
              <a:t>‹#›</a:t>
            </a:fld>
            <a:endParaRPr lang="en-GB"/>
          </a:p>
        </p:txBody>
      </p:sp>
    </p:spTree>
    <p:extLst>
      <p:ext uri="{BB962C8B-B14F-4D97-AF65-F5344CB8AC3E}">
        <p14:creationId xmlns:p14="http://schemas.microsoft.com/office/powerpoint/2010/main" val="1181030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5AEAB-7657-1328-4F57-34554C7BDD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4569B41-A00D-FB0B-F5DF-49F39E2B12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3F3126-E535-374B-A9F6-540FD14FE5C4}"/>
              </a:ext>
            </a:extLst>
          </p:cNvPr>
          <p:cNvSpPr>
            <a:spLocks noGrp="1"/>
          </p:cNvSpPr>
          <p:nvPr>
            <p:ph type="dt" sz="half" idx="10"/>
          </p:nvPr>
        </p:nvSpPr>
        <p:spPr/>
        <p:txBody>
          <a:bodyPr/>
          <a:lstStyle/>
          <a:p>
            <a:fld id="{CB9ABA5E-29A2-4260-8867-88CB79DB41EB}" type="datetimeFigureOut">
              <a:rPr lang="en-GB" smtClean="0"/>
              <a:t>22/02/2024</a:t>
            </a:fld>
            <a:endParaRPr lang="en-GB"/>
          </a:p>
        </p:txBody>
      </p:sp>
      <p:sp>
        <p:nvSpPr>
          <p:cNvPr id="5" name="Footer Placeholder 4">
            <a:extLst>
              <a:ext uri="{FF2B5EF4-FFF2-40B4-BE49-F238E27FC236}">
                <a16:creationId xmlns:a16="http://schemas.microsoft.com/office/drawing/2014/main" id="{FCB5ACBE-8BCE-E80E-DD50-4062FF2E8A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2F1D70-CD01-2B2C-CEF6-E5670E17F7DF}"/>
              </a:ext>
            </a:extLst>
          </p:cNvPr>
          <p:cNvSpPr>
            <a:spLocks noGrp="1"/>
          </p:cNvSpPr>
          <p:nvPr>
            <p:ph type="sldNum" sz="quarter" idx="12"/>
          </p:nvPr>
        </p:nvSpPr>
        <p:spPr/>
        <p:txBody>
          <a:bodyPr/>
          <a:lstStyle/>
          <a:p>
            <a:fld id="{4B620A96-6CBB-4C35-BBC6-05423B11C4FA}" type="slidenum">
              <a:rPr lang="en-GB" smtClean="0"/>
              <a:t>‹#›</a:t>
            </a:fld>
            <a:endParaRPr lang="en-GB"/>
          </a:p>
        </p:txBody>
      </p:sp>
    </p:spTree>
    <p:extLst>
      <p:ext uri="{BB962C8B-B14F-4D97-AF65-F5344CB8AC3E}">
        <p14:creationId xmlns:p14="http://schemas.microsoft.com/office/powerpoint/2010/main" val="1566474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8D84F-62FA-9F4F-B0FB-779EFB86D5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C021442-7B92-C20E-2FEE-85B20A4E2C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D3A3A4-24F6-7A3A-6EE5-E46C7070427A}"/>
              </a:ext>
            </a:extLst>
          </p:cNvPr>
          <p:cNvSpPr>
            <a:spLocks noGrp="1"/>
          </p:cNvSpPr>
          <p:nvPr>
            <p:ph type="dt" sz="half" idx="10"/>
          </p:nvPr>
        </p:nvSpPr>
        <p:spPr/>
        <p:txBody>
          <a:bodyPr/>
          <a:lstStyle/>
          <a:p>
            <a:fld id="{CB9ABA5E-29A2-4260-8867-88CB79DB41EB}" type="datetimeFigureOut">
              <a:rPr lang="en-GB" smtClean="0"/>
              <a:t>22/02/2024</a:t>
            </a:fld>
            <a:endParaRPr lang="en-GB"/>
          </a:p>
        </p:txBody>
      </p:sp>
      <p:sp>
        <p:nvSpPr>
          <p:cNvPr id="5" name="Footer Placeholder 4">
            <a:extLst>
              <a:ext uri="{FF2B5EF4-FFF2-40B4-BE49-F238E27FC236}">
                <a16:creationId xmlns:a16="http://schemas.microsoft.com/office/drawing/2014/main" id="{AFCB8D07-E204-A435-F7EF-6D584B6624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64E66C-0B18-7FCC-7F11-169AB28DF150}"/>
              </a:ext>
            </a:extLst>
          </p:cNvPr>
          <p:cNvSpPr>
            <a:spLocks noGrp="1"/>
          </p:cNvSpPr>
          <p:nvPr>
            <p:ph type="sldNum" sz="quarter" idx="12"/>
          </p:nvPr>
        </p:nvSpPr>
        <p:spPr/>
        <p:txBody>
          <a:bodyPr/>
          <a:lstStyle/>
          <a:p>
            <a:fld id="{4B620A96-6CBB-4C35-BBC6-05423B11C4FA}" type="slidenum">
              <a:rPr lang="en-GB" smtClean="0"/>
              <a:t>‹#›</a:t>
            </a:fld>
            <a:endParaRPr lang="en-GB"/>
          </a:p>
        </p:txBody>
      </p:sp>
    </p:spTree>
    <p:extLst>
      <p:ext uri="{BB962C8B-B14F-4D97-AF65-F5344CB8AC3E}">
        <p14:creationId xmlns:p14="http://schemas.microsoft.com/office/powerpoint/2010/main" val="681299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95A67-C0F8-896D-50B1-DCA2611F5D8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0D6EA2-CF58-6176-F73E-438E55E2A0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BA73142-E812-1B14-05D8-2A58D71D17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DB9C47C-8834-7CC7-4A16-C809C1DB347F}"/>
              </a:ext>
            </a:extLst>
          </p:cNvPr>
          <p:cNvSpPr>
            <a:spLocks noGrp="1"/>
          </p:cNvSpPr>
          <p:nvPr>
            <p:ph type="dt" sz="half" idx="10"/>
          </p:nvPr>
        </p:nvSpPr>
        <p:spPr/>
        <p:txBody>
          <a:bodyPr/>
          <a:lstStyle/>
          <a:p>
            <a:fld id="{CB9ABA5E-29A2-4260-8867-88CB79DB41EB}" type="datetimeFigureOut">
              <a:rPr lang="en-GB" smtClean="0"/>
              <a:t>22/02/2024</a:t>
            </a:fld>
            <a:endParaRPr lang="en-GB"/>
          </a:p>
        </p:txBody>
      </p:sp>
      <p:sp>
        <p:nvSpPr>
          <p:cNvPr id="6" name="Footer Placeholder 5">
            <a:extLst>
              <a:ext uri="{FF2B5EF4-FFF2-40B4-BE49-F238E27FC236}">
                <a16:creationId xmlns:a16="http://schemas.microsoft.com/office/drawing/2014/main" id="{C69262F4-250E-EF24-8F07-31A485FDF5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6DFF866-4D8C-85F2-4A5A-329BC566AB88}"/>
              </a:ext>
            </a:extLst>
          </p:cNvPr>
          <p:cNvSpPr>
            <a:spLocks noGrp="1"/>
          </p:cNvSpPr>
          <p:nvPr>
            <p:ph type="sldNum" sz="quarter" idx="12"/>
          </p:nvPr>
        </p:nvSpPr>
        <p:spPr/>
        <p:txBody>
          <a:bodyPr/>
          <a:lstStyle/>
          <a:p>
            <a:fld id="{4B620A96-6CBB-4C35-BBC6-05423B11C4FA}" type="slidenum">
              <a:rPr lang="en-GB" smtClean="0"/>
              <a:t>‹#›</a:t>
            </a:fld>
            <a:endParaRPr lang="en-GB"/>
          </a:p>
        </p:txBody>
      </p:sp>
    </p:spTree>
    <p:extLst>
      <p:ext uri="{BB962C8B-B14F-4D97-AF65-F5344CB8AC3E}">
        <p14:creationId xmlns:p14="http://schemas.microsoft.com/office/powerpoint/2010/main" val="1122768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6D2E2-E374-B548-DDA4-73EC0245727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26F83A8-0DC8-0D29-4C7F-01916B3CC9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501846-7FC3-6164-99B7-32EE312E73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CA98445-E944-0F12-2179-6E4990FC27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D3CADB-1965-B450-D77D-1D14716E4E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3303F43-2ABA-1C1C-199A-205CD0F0E579}"/>
              </a:ext>
            </a:extLst>
          </p:cNvPr>
          <p:cNvSpPr>
            <a:spLocks noGrp="1"/>
          </p:cNvSpPr>
          <p:nvPr>
            <p:ph type="dt" sz="half" idx="10"/>
          </p:nvPr>
        </p:nvSpPr>
        <p:spPr/>
        <p:txBody>
          <a:bodyPr/>
          <a:lstStyle/>
          <a:p>
            <a:fld id="{CB9ABA5E-29A2-4260-8867-88CB79DB41EB}" type="datetimeFigureOut">
              <a:rPr lang="en-GB" smtClean="0"/>
              <a:t>22/02/2024</a:t>
            </a:fld>
            <a:endParaRPr lang="en-GB"/>
          </a:p>
        </p:txBody>
      </p:sp>
      <p:sp>
        <p:nvSpPr>
          <p:cNvPr id="8" name="Footer Placeholder 7">
            <a:extLst>
              <a:ext uri="{FF2B5EF4-FFF2-40B4-BE49-F238E27FC236}">
                <a16:creationId xmlns:a16="http://schemas.microsoft.com/office/drawing/2014/main" id="{C8B8CD87-621C-F7F3-5ED6-6620931944B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FB09FBD-E86D-02FE-5DFE-73F2199343B2}"/>
              </a:ext>
            </a:extLst>
          </p:cNvPr>
          <p:cNvSpPr>
            <a:spLocks noGrp="1"/>
          </p:cNvSpPr>
          <p:nvPr>
            <p:ph type="sldNum" sz="quarter" idx="12"/>
          </p:nvPr>
        </p:nvSpPr>
        <p:spPr/>
        <p:txBody>
          <a:bodyPr/>
          <a:lstStyle/>
          <a:p>
            <a:fld id="{4B620A96-6CBB-4C35-BBC6-05423B11C4FA}" type="slidenum">
              <a:rPr lang="en-GB" smtClean="0"/>
              <a:t>‹#›</a:t>
            </a:fld>
            <a:endParaRPr lang="en-GB"/>
          </a:p>
        </p:txBody>
      </p:sp>
    </p:spTree>
    <p:extLst>
      <p:ext uri="{BB962C8B-B14F-4D97-AF65-F5344CB8AC3E}">
        <p14:creationId xmlns:p14="http://schemas.microsoft.com/office/powerpoint/2010/main" val="3856403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40D6-5FD6-6177-94C9-51DA18DDAD1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C12440E-165E-2BB9-C8B3-4E8275703096}"/>
              </a:ext>
            </a:extLst>
          </p:cNvPr>
          <p:cNvSpPr>
            <a:spLocks noGrp="1"/>
          </p:cNvSpPr>
          <p:nvPr>
            <p:ph type="dt" sz="half" idx="10"/>
          </p:nvPr>
        </p:nvSpPr>
        <p:spPr/>
        <p:txBody>
          <a:bodyPr/>
          <a:lstStyle/>
          <a:p>
            <a:fld id="{CB9ABA5E-29A2-4260-8867-88CB79DB41EB}" type="datetimeFigureOut">
              <a:rPr lang="en-GB" smtClean="0"/>
              <a:t>22/02/2024</a:t>
            </a:fld>
            <a:endParaRPr lang="en-GB"/>
          </a:p>
        </p:txBody>
      </p:sp>
      <p:sp>
        <p:nvSpPr>
          <p:cNvPr id="4" name="Footer Placeholder 3">
            <a:extLst>
              <a:ext uri="{FF2B5EF4-FFF2-40B4-BE49-F238E27FC236}">
                <a16:creationId xmlns:a16="http://schemas.microsoft.com/office/drawing/2014/main" id="{AD43CD58-395C-7994-CA31-7658A31D3FB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0B2137A-A2AE-46D2-FA1A-B9BCEC27C25E}"/>
              </a:ext>
            </a:extLst>
          </p:cNvPr>
          <p:cNvSpPr>
            <a:spLocks noGrp="1"/>
          </p:cNvSpPr>
          <p:nvPr>
            <p:ph type="sldNum" sz="quarter" idx="12"/>
          </p:nvPr>
        </p:nvSpPr>
        <p:spPr/>
        <p:txBody>
          <a:bodyPr/>
          <a:lstStyle/>
          <a:p>
            <a:fld id="{4B620A96-6CBB-4C35-BBC6-05423B11C4FA}" type="slidenum">
              <a:rPr lang="en-GB" smtClean="0"/>
              <a:t>‹#›</a:t>
            </a:fld>
            <a:endParaRPr lang="en-GB"/>
          </a:p>
        </p:txBody>
      </p:sp>
    </p:spTree>
    <p:extLst>
      <p:ext uri="{BB962C8B-B14F-4D97-AF65-F5344CB8AC3E}">
        <p14:creationId xmlns:p14="http://schemas.microsoft.com/office/powerpoint/2010/main" val="273286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6FFA97-67BA-5226-CF5A-79E53B28CBD5}"/>
              </a:ext>
            </a:extLst>
          </p:cNvPr>
          <p:cNvSpPr>
            <a:spLocks noGrp="1"/>
          </p:cNvSpPr>
          <p:nvPr>
            <p:ph type="dt" sz="half" idx="10"/>
          </p:nvPr>
        </p:nvSpPr>
        <p:spPr/>
        <p:txBody>
          <a:bodyPr/>
          <a:lstStyle/>
          <a:p>
            <a:fld id="{CB9ABA5E-29A2-4260-8867-88CB79DB41EB}" type="datetimeFigureOut">
              <a:rPr lang="en-GB" smtClean="0"/>
              <a:t>22/02/2024</a:t>
            </a:fld>
            <a:endParaRPr lang="en-GB"/>
          </a:p>
        </p:txBody>
      </p:sp>
      <p:sp>
        <p:nvSpPr>
          <p:cNvPr id="3" name="Footer Placeholder 2">
            <a:extLst>
              <a:ext uri="{FF2B5EF4-FFF2-40B4-BE49-F238E27FC236}">
                <a16:creationId xmlns:a16="http://schemas.microsoft.com/office/drawing/2014/main" id="{026872C4-884A-895B-B54C-DF5B92517AA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DCF2090-DFD2-E879-A040-A8AABA635309}"/>
              </a:ext>
            </a:extLst>
          </p:cNvPr>
          <p:cNvSpPr>
            <a:spLocks noGrp="1"/>
          </p:cNvSpPr>
          <p:nvPr>
            <p:ph type="sldNum" sz="quarter" idx="12"/>
          </p:nvPr>
        </p:nvSpPr>
        <p:spPr/>
        <p:txBody>
          <a:bodyPr/>
          <a:lstStyle/>
          <a:p>
            <a:fld id="{4B620A96-6CBB-4C35-BBC6-05423B11C4FA}" type="slidenum">
              <a:rPr lang="en-GB" smtClean="0"/>
              <a:t>‹#›</a:t>
            </a:fld>
            <a:endParaRPr lang="en-GB"/>
          </a:p>
        </p:txBody>
      </p:sp>
    </p:spTree>
    <p:extLst>
      <p:ext uri="{BB962C8B-B14F-4D97-AF65-F5344CB8AC3E}">
        <p14:creationId xmlns:p14="http://schemas.microsoft.com/office/powerpoint/2010/main" val="3461887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2EA0-3F81-5AFC-B622-8A1F79B7EB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FA71515-B937-08E8-DF8C-2ED7BAC7DD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522727-0F9F-5C93-4BA3-DEB04C90D8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A4EB67-9B76-1E35-A5ED-30334C2BC8EC}"/>
              </a:ext>
            </a:extLst>
          </p:cNvPr>
          <p:cNvSpPr>
            <a:spLocks noGrp="1"/>
          </p:cNvSpPr>
          <p:nvPr>
            <p:ph type="dt" sz="half" idx="10"/>
          </p:nvPr>
        </p:nvSpPr>
        <p:spPr/>
        <p:txBody>
          <a:bodyPr/>
          <a:lstStyle/>
          <a:p>
            <a:fld id="{CB9ABA5E-29A2-4260-8867-88CB79DB41EB}" type="datetimeFigureOut">
              <a:rPr lang="en-GB" smtClean="0"/>
              <a:t>22/02/2024</a:t>
            </a:fld>
            <a:endParaRPr lang="en-GB"/>
          </a:p>
        </p:txBody>
      </p:sp>
      <p:sp>
        <p:nvSpPr>
          <p:cNvPr id="6" name="Footer Placeholder 5">
            <a:extLst>
              <a:ext uri="{FF2B5EF4-FFF2-40B4-BE49-F238E27FC236}">
                <a16:creationId xmlns:a16="http://schemas.microsoft.com/office/drawing/2014/main" id="{61A9F8DF-9B1C-4AB4-B61B-6249032E41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3522A67-75F2-352D-59DA-D0C6B3998C52}"/>
              </a:ext>
            </a:extLst>
          </p:cNvPr>
          <p:cNvSpPr>
            <a:spLocks noGrp="1"/>
          </p:cNvSpPr>
          <p:nvPr>
            <p:ph type="sldNum" sz="quarter" idx="12"/>
          </p:nvPr>
        </p:nvSpPr>
        <p:spPr/>
        <p:txBody>
          <a:bodyPr/>
          <a:lstStyle/>
          <a:p>
            <a:fld id="{4B620A96-6CBB-4C35-BBC6-05423B11C4FA}" type="slidenum">
              <a:rPr lang="en-GB" smtClean="0"/>
              <a:t>‹#›</a:t>
            </a:fld>
            <a:endParaRPr lang="en-GB"/>
          </a:p>
        </p:txBody>
      </p:sp>
    </p:spTree>
    <p:extLst>
      <p:ext uri="{BB962C8B-B14F-4D97-AF65-F5344CB8AC3E}">
        <p14:creationId xmlns:p14="http://schemas.microsoft.com/office/powerpoint/2010/main" val="2123533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C97BC-BF6A-C04A-BF91-8888973ADF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302E88C-F7E5-45F3-07EA-C58ABB7348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EEAD6CD-F6D9-059E-F178-5B5ADD285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B6DCE6-D1EF-2785-8587-D8EB51B35C1A}"/>
              </a:ext>
            </a:extLst>
          </p:cNvPr>
          <p:cNvSpPr>
            <a:spLocks noGrp="1"/>
          </p:cNvSpPr>
          <p:nvPr>
            <p:ph type="dt" sz="half" idx="10"/>
          </p:nvPr>
        </p:nvSpPr>
        <p:spPr/>
        <p:txBody>
          <a:bodyPr/>
          <a:lstStyle/>
          <a:p>
            <a:fld id="{CB9ABA5E-29A2-4260-8867-88CB79DB41EB}" type="datetimeFigureOut">
              <a:rPr lang="en-GB" smtClean="0"/>
              <a:t>22/02/2024</a:t>
            </a:fld>
            <a:endParaRPr lang="en-GB"/>
          </a:p>
        </p:txBody>
      </p:sp>
      <p:sp>
        <p:nvSpPr>
          <p:cNvPr id="6" name="Footer Placeholder 5">
            <a:extLst>
              <a:ext uri="{FF2B5EF4-FFF2-40B4-BE49-F238E27FC236}">
                <a16:creationId xmlns:a16="http://schemas.microsoft.com/office/drawing/2014/main" id="{B9C5A7A4-27FC-7CD9-61CF-27104DFB6F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9FBDBA-E1C2-D1B0-D86C-ABAB4A47477F}"/>
              </a:ext>
            </a:extLst>
          </p:cNvPr>
          <p:cNvSpPr>
            <a:spLocks noGrp="1"/>
          </p:cNvSpPr>
          <p:nvPr>
            <p:ph type="sldNum" sz="quarter" idx="12"/>
          </p:nvPr>
        </p:nvSpPr>
        <p:spPr/>
        <p:txBody>
          <a:bodyPr/>
          <a:lstStyle/>
          <a:p>
            <a:fld id="{4B620A96-6CBB-4C35-BBC6-05423B11C4FA}" type="slidenum">
              <a:rPr lang="en-GB" smtClean="0"/>
              <a:t>‹#›</a:t>
            </a:fld>
            <a:endParaRPr lang="en-GB"/>
          </a:p>
        </p:txBody>
      </p:sp>
    </p:spTree>
    <p:extLst>
      <p:ext uri="{BB962C8B-B14F-4D97-AF65-F5344CB8AC3E}">
        <p14:creationId xmlns:p14="http://schemas.microsoft.com/office/powerpoint/2010/main" val="2124219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2B9483-A223-9D9B-F2E5-69B918C00E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EEF61E2-40A6-1DE5-C08D-75F17F2E64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8D94BA-9137-0620-B6EE-0B428863EF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ABA5E-29A2-4260-8867-88CB79DB41EB}" type="datetimeFigureOut">
              <a:rPr lang="en-GB" smtClean="0"/>
              <a:t>22/02/2024</a:t>
            </a:fld>
            <a:endParaRPr lang="en-GB"/>
          </a:p>
        </p:txBody>
      </p:sp>
      <p:sp>
        <p:nvSpPr>
          <p:cNvPr id="5" name="Footer Placeholder 4">
            <a:extLst>
              <a:ext uri="{FF2B5EF4-FFF2-40B4-BE49-F238E27FC236}">
                <a16:creationId xmlns:a16="http://schemas.microsoft.com/office/drawing/2014/main" id="{23C481B7-7D55-8411-E365-09DCCF18A8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35CAAF3-5353-20B0-394C-2E52466E5B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620A96-6CBB-4C35-BBC6-05423B11C4FA}" type="slidenum">
              <a:rPr lang="en-GB" smtClean="0"/>
              <a:t>‹#›</a:t>
            </a:fld>
            <a:endParaRPr lang="en-GB"/>
          </a:p>
        </p:txBody>
      </p:sp>
    </p:spTree>
    <p:extLst>
      <p:ext uri="{BB962C8B-B14F-4D97-AF65-F5344CB8AC3E}">
        <p14:creationId xmlns:p14="http://schemas.microsoft.com/office/powerpoint/2010/main" val="2051125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14DE3-EF0E-33F1-2607-FFDB27C8312F}"/>
              </a:ext>
            </a:extLst>
          </p:cNvPr>
          <p:cNvSpPr>
            <a:spLocks noGrp="1"/>
          </p:cNvSpPr>
          <p:nvPr>
            <p:ph type="ctrTitle"/>
          </p:nvPr>
        </p:nvSpPr>
        <p:spPr>
          <a:xfrm>
            <a:off x="-151002" y="1122363"/>
            <a:ext cx="12256316" cy="2387600"/>
          </a:xfrm>
        </p:spPr>
        <p:txBody>
          <a:bodyPr>
            <a:normAutofit/>
          </a:bodyPr>
          <a:lstStyle/>
          <a:p>
            <a:r>
              <a:rPr lang="en-GB" sz="3600" b="1" dirty="0">
                <a:solidFill>
                  <a:srgbClr val="FFC000"/>
                </a:solidFill>
                <a:latin typeface="+mn-lt"/>
              </a:rPr>
              <a:t>Is it possible to diagnose pancreatic cancer in early stage?</a:t>
            </a:r>
          </a:p>
        </p:txBody>
      </p:sp>
      <p:sp>
        <p:nvSpPr>
          <p:cNvPr id="3" name="Subtitle 2">
            <a:extLst>
              <a:ext uri="{FF2B5EF4-FFF2-40B4-BE49-F238E27FC236}">
                <a16:creationId xmlns:a16="http://schemas.microsoft.com/office/drawing/2014/main" id="{0F9884E1-ED7D-F25F-B8D3-88ECE895B7FF}"/>
              </a:ext>
            </a:extLst>
          </p:cNvPr>
          <p:cNvSpPr>
            <a:spLocks noGrp="1"/>
          </p:cNvSpPr>
          <p:nvPr>
            <p:ph type="subTitle" idx="1"/>
          </p:nvPr>
        </p:nvSpPr>
        <p:spPr>
          <a:xfrm>
            <a:off x="555072" y="4373825"/>
            <a:ext cx="5422084" cy="1655762"/>
          </a:xfrm>
        </p:spPr>
        <p:txBody>
          <a:bodyPr>
            <a:normAutofit/>
          </a:bodyPr>
          <a:lstStyle/>
          <a:p>
            <a:r>
              <a:rPr lang="en-GB" sz="2000" dirty="0">
                <a:solidFill>
                  <a:schemeClr val="tx1">
                    <a:lumMod val="85000"/>
                    <a:lumOff val="15000"/>
                  </a:schemeClr>
                </a:solidFill>
              </a:rPr>
              <a:t>Hedvig Karteszi</a:t>
            </a:r>
          </a:p>
          <a:p>
            <a:r>
              <a:rPr lang="en-GB" sz="2000" dirty="0">
                <a:solidFill>
                  <a:schemeClr val="tx1">
                    <a:lumMod val="85000"/>
                    <a:lumOff val="15000"/>
                  </a:schemeClr>
                </a:solidFill>
              </a:rPr>
              <a:t>University Hospitals Bristol and Weston NHS Foundation Trust</a:t>
            </a:r>
          </a:p>
          <a:p>
            <a:r>
              <a:rPr lang="en-GB" sz="2000" dirty="0">
                <a:solidFill>
                  <a:schemeClr val="tx1">
                    <a:lumMod val="85000"/>
                    <a:lumOff val="15000"/>
                  </a:schemeClr>
                </a:solidFill>
              </a:rPr>
              <a:t>Bristol Royal Infirmary</a:t>
            </a:r>
          </a:p>
          <a:p>
            <a:endParaRPr lang="en-GB" dirty="0"/>
          </a:p>
        </p:txBody>
      </p:sp>
      <p:pic>
        <p:nvPicPr>
          <p:cNvPr id="4" name="Picture 3">
            <a:extLst>
              <a:ext uri="{FF2B5EF4-FFF2-40B4-BE49-F238E27FC236}">
                <a16:creationId xmlns:a16="http://schemas.microsoft.com/office/drawing/2014/main" id="{7498591F-7CB5-F943-43D9-FB084F1EE13D}"/>
              </a:ext>
            </a:extLst>
          </p:cNvPr>
          <p:cNvPicPr>
            <a:picLocks noChangeAspect="1"/>
          </p:cNvPicPr>
          <p:nvPr/>
        </p:nvPicPr>
        <p:blipFill>
          <a:blip r:embed="rId2"/>
          <a:stretch>
            <a:fillRect/>
          </a:stretch>
        </p:blipFill>
        <p:spPr>
          <a:xfrm>
            <a:off x="7300433" y="3950136"/>
            <a:ext cx="2658086" cy="2127688"/>
          </a:xfrm>
          <a:prstGeom prst="rect">
            <a:avLst/>
          </a:prstGeom>
        </p:spPr>
      </p:pic>
    </p:spTree>
    <p:extLst>
      <p:ext uri="{BB962C8B-B14F-4D97-AF65-F5344CB8AC3E}">
        <p14:creationId xmlns:p14="http://schemas.microsoft.com/office/powerpoint/2010/main" val="1141351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86FA19-4923-BEAE-DFAB-C46ED3BD7DC1}"/>
              </a:ext>
            </a:extLst>
          </p:cNvPr>
          <p:cNvSpPr>
            <a:spLocks noGrp="1"/>
          </p:cNvSpPr>
          <p:nvPr>
            <p:ph idx="1"/>
          </p:nvPr>
        </p:nvSpPr>
        <p:spPr>
          <a:xfrm>
            <a:off x="75501" y="2612571"/>
            <a:ext cx="10683380" cy="4098417"/>
          </a:xfrm>
        </p:spPr>
        <p:txBody>
          <a:bodyPr>
            <a:normAutofit/>
          </a:bodyPr>
          <a:lstStyle/>
          <a:p>
            <a:pPr marL="0" indent="0">
              <a:buNone/>
            </a:pPr>
            <a:endParaRPr lang="en-GB" sz="1800" b="0" i="0" dirty="0">
              <a:solidFill>
                <a:srgbClr val="212121"/>
              </a:solidFill>
              <a:effectLst/>
              <a:latin typeface="Calibri" panose="020F0502020204030204" pitchFamily="34" charset="0"/>
              <a:cs typeface="Calibri" panose="020F0502020204030204" pitchFamily="34" charset="0"/>
            </a:endParaRPr>
          </a:p>
          <a:p>
            <a:pPr marL="0" indent="0">
              <a:buNone/>
            </a:pPr>
            <a:r>
              <a:rPr lang="en-GB" sz="1800" b="0" i="0" dirty="0">
                <a:solidFill>
                  <a:srgbClr val="212121"/>
                </a:solidFill>
                <a:effectLst/>
                <a:latin typeface="Calibri" panose="020F0502020204030204" pitchFamily="34" charset="0"/>
                <a:cs typeface="Calibri" panose="020F0502020204030204" pitchFamily="34" charset="0"/>
              </a:rPr>
              <a:t>High-grade </a:t>
            </a:r>
            <a:r>
              <a:rPr lang="en-GB" sz="1800" b="0" i="0" dirty="0" err="1">
                <a:solidFill>
                  <a:srgbClr val="212121"/>
                </a:solidFill>
                <a:effectLst/>
                <a:latin typeface="Calibri" panose="020F0502020204030204" pitchFamily="34" charset="0"/>
                <a:cs typeface="Calibri" panose="020F0502020204030204" pitchFamily="34" charset="0"/>
              </a:rPr>
              <a:t>PanIN</a:t>
            </a:r>
            <a:r>
              <a:rPr lang="en-GB" sz="1800" b="0" i="0" dirty="0">
                <a:solidFill>
                  <a:srgbClr val="212121"/>
                </a:solidFill>
                <a:effectLst/>
                <a:latin typeface="Calibri" panose="020F0502020204030204" pitchFamily="34" charset="0"/>
                <a:cs typeface="Calibri" panose="020F0502020204030204" pitchFamily="34" charset="0"/>
              </a:rPr>
              <a:t> appears to be strongly associated with PDAC.</a:t>
            </a:r>
          </a:p>
          <a:p>
            <a:pPr marL="0" indent="0">
              <a:buNone/>
            </a:pPr>
            <a:r>
              <a:rPr lang="en-GB" sz="1800" b="0" i="0" dirty="0">
                <a:solidFill>
                  <a:srgbClr val="212121"/>
                </a:solidFill>
                <a:effectLst/>
                <a:latin typeface="Calibri" panose="020F0502020204030204" pitchFamily="34" charset="0"/>
                <a:cs typeface="Calibri" panose="020F0502020204030204" pitchFamily="34" charset="0"/>
              </a:rPr>
              <a:t>Most high-grade </a:t>
            </a:r>
            <a:r>
              <a:rPr lang="en-GB" sz="1800" b="0" i="0" dirty="0" err="1">
                <a:solidFill>
                  <a:srgbClr val="212121"/>
                </a:solidFill>
                <a:effectLst/>
                <a:latin typeface="Calibri" panose="020F0502020204030204" pitchFamily="34" charset="0"/>
                <a:cs typeface="Calibri" panose="020F0502020204030204" pitchFamily="34" charset="0"/>
              </a:rPr>
              <a:t>PanINs</a:t>
            </a:r>
            <a:r>
              <a:rPr lang="en-GB" sz="1800" b="0" i="0" dirty="0">
                <a:solidFill>
                  <a:srgbClr val="212121"/>
                </a:solidFill>
                <a:effectLst/>
                <a:latin typeface="Calibri" panose="020F0502020204030204" pitchFamily="34" charset="0"/>
                <a:cs typeface="Calibri" panose="020F0502020204030204" pitchFamily="34" charset="0"/>
              </a:rPr>
              <a:t> cannot be detected as obvious findings by any imaging modality.</a:t>
            </a:r>
          </a:p>
          <a:p>
            <a:pPr marL="0" indent="0">
              <a:buNone/>
            </a:pPr>
            <a:endParaRPr lang="en-GB" sz="1800" dirty="0">
              <a:solidFill>
                <a:srgbClr val="212121"/>
              </a:solidFill>
              <a:latin typeface="Calibri" panose="020F0502020204030204" pitchFamily="34" charset="0"/>
              <a:cs typeface="Calibri" panose="020F0502020204030204" pitchFamily="34" charset="0"/>
            </a:endParaRPr>
          </a:p>
          <a:p>
            <a:pPr marL="0" indent="0">
              <a:buNone/>
            </a:pPr>
            <a:endParaRPr lang="en-GB" sz="1800" dirty="0">
              <a:solidFill>
                <a:srgbClr val="212121"/>
              </a:solidFill>
              <a:latin typeface="Calibri" panose="020F0502020204030204" pitchFamily="34" charset="0"/>
              <a:cs typeface="Calibri" panose="020F0502020204030204" pitchFamily="34" charset="0"/>
            </a:endParaRPr>
          </a:p>
          <a:p>
            <a:pPr marL="0" indent="0">
              <a:buNone/>
            </a:pPr>
            <a:r>
              <a:rPr lang="en-GB" sz="2000" b="1" u="sng" dirty="0">
                <a:solidFill>
                  <a:srgbClr val="FFC000"/>
                </a:solidFill>
                <a:latin typeface="Calibri" panose="020F0502020204030204" pitchFamily="34" charset="0"/>
                <a:cs typeface="Calibri" panose="020F0502020204030204" pitchFamily="34" charset="0"/>
              </a:rPr>
              <a:t>Indirect signs of high-grade </a:t>
            </a:r>
            <a:r>
              <a:rPr lang="en-GB" sz="2000" b="1" u="sng" dirty="0" err="1">
                <a:solidFill>
                  <a:srgbClr val="FFC000"/>
                </a:solidFill>
                <a:latin typeface="Calibri" panose="020F0502020204030204" pitchFamily="34" charset="0"/>
                <a:cs typeface="Calibri" panose="020F0502020204030204" pitchFamily="34" charset="0"/>
              </a:rPr>
              <a:t>PanINs</a:t>
            </a:r>
            <a:r>
              <a:rPr lang="en-GB" sz="2000" b="1" u="sng" dirty="0">
                <a:solidFill>
                  <a:srgbClr val="FFC000"/>
                </a:solidFill>
                <a:latin typeface="Calibri" panose="020F0502020204030204" pitchFamily="34" charset="0"/>
                <a:cs typeface="Calibri" panose="020F0502020204030204" pitchFamily="34" charset="0"/>
              </a:rPr>
              <a:t>:</a:t>
            </a:r>
          </a:p>
          <a:p>
            <a:pPr marL="0" indent="0">
              <a:buNone/>
            </a:pPr>
            <a:r>
              <a:rPr lang="en-GB" sz="1800" dirty="0">
                <a:solidFill>
                  <a:srgbClr val="212121"/>
                </a:solidFill>
                <a:latin typeface="Calibri" panose="020F0502020204030204" pitchFamily="34" charset="0"/>
                <a:cs typeface="Calibri" panose="020F0502020204030204" pitchFamily="34" charset="0"/>
              </a:rPr>
              <a:t>1.MPD stenosis with dilatation</a:t>
            </a:r>
          </a:p>
          <a:p>
            <a:pPr marL="0" indent="0">
              <a:buNone/>
            </a:pPr>
            <a:r>
              <a:rPr lang="en-GB" sz="1800" dirty="0">
                <a:solidFill>
                  <a:srgbClr val="212121"/>
                </a:solidFill>
                <a:latin typeface="Calibri" panose="020F0502020204030204" pitchFamily="34" charset="0"/>
                <a:cs typeface="Calibri" panose="020F0502020204030204" pitchFamily="34" charset="0"/>
              </a:rPr>
              <a:t>2.retention cysts</a:t>
            </a:r>
          </a:p>
          <a:p>
            <a:pPr marL="0" indent="0">
              <a:buNone/>
            </a:pPr>
            <a:r>
              <a:rPr lang="en-GB" sz="1800" dirty="0">
                <a:solidFill>
                  <a:srgbClr val="212121"/>
                </a:solidFill>
                <a:latin typeface="Calibri" panose="020F0502020204030204" pitchFamily="34" charset="0"/>
                <a:cs typeface="Calibri" panose="020F0502020204030204" pitchFamily="34" charset="0"/>
              </a:rPr>
              <a:t>3. focal parenchymal atrophy</a:t>
            </a:r>
          </a:p>
          <a:p>
            <a:pPr marL="0" indent="0">
              <a:buNone/>
            </a:pPr>
            <a:r>
              <a:rPr lang="en-GB" sz="1800" dirty="0">
                <a:solidFill>
                  <a:srgbClr val="212121"/>
                </a:solidFill>
                <a:latin typeface="Calibri" panose="020F0502020204030204" pitchFamily="34" charset="0"/>
                <a:cs typeface="Calibri" panose="020F0502020204030204" pitchFamily="34" charset="0"/>
              </a:rPr>
              <a:t>4. hypoecho around MPD stenosis on EUS</a:t>
            </a:r>
            <a:endParaRPr lang="en-GB" sz="18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8674977-6F15-A272-235A-B36123D32592}"/>
              </a:ext>
            </a:extLst>
          </p:cNvPr>
          <p:cNvPicPr>
            <a:picLocks noChangeAspect="1"/>
          </p:cNvPicPr>
          <p:nvPr/>
        </p:nvPicPr>
        <p:blipFill rotWithShape="1">
          <a:blip r:embed="rId2"/>
          <a:srcRect l="23349" t="15780" r="26652" b="56697"/>
          <a:stretch/>
        </p:blipFill>
        <p:spPr>
          <a:xfrm>
            <a:off x="607346" y="267848"/>
            <a:ext cx="5629013" cy="1887523"/>
          </a:xfrm>
          <a:prstGeom prst="rect">
            <a:avLst/>
          </a:prstGeom>
        </p:spPr>
      </p:pic>
      <p:pic>
        <p:nvPicPr>
          <p:cNvPr id="6" name="Picture 5">
            <a:extLst>
              <a:ext uri="{FF2B5EF4-FFF2-40B4-BE49-F238E27FC236}">
                <a16:creationId xmlns:a16="http://schemas.microsoft.com/office/drawing/2014/main" id="{28C43915-BB97-65A9-C91A-8D25D3D88182}"/>
              </a:ext>
            </a:extLst>
          </p:cNvPr>
          <p:cNvPicPr>
            <a:picLocks noChangeAspect="1"/>
          </p:cNvPicPr>
          <p:nvPr/>
        </p:nvPicPr>
        <p:blipFill>
          <a:blip r:embed="rId3"/>
          <a:stretch>
            <a:fillRect/>
          </a:stretch>
        </p:blipFill>
        <p:spPr>
          <a:xfrm>
            <a:off x="4870595" y="3853420"/>
            <a:ext cx="5372363" cy="2692982"/>
          </a:xfrm>
          <a:prstGeom prst="rect">
            <a:avLst/>
          </a:prstGeom>
        </p:spPr>
      </p:pic>
      <p:sp>
        <p:nvSpPr>
          <p:cNvPr id="4" name="Rectangle 3">
            <a:extLst>
              <a:ext uri="{FF2B5EF4-FFF2-40B4-BE49-F238E27FC236}">
                <a16:creationId xmlns:a16="http://schemas.microsoft.com/office/drawing/2014/main" id="{660EB688-9BAB-1DEC-04B2-303A8DC6008D}"/>
              </a:ext>
            </a:extLst>
          </p:cNvPr>
          <p:cNvSpPr/>
          <p:nvPr/>
        </p:nvSpPr>
        <p:spPr>
          <a:xfrm>
            <a:off x="373224" y="147011"/>
            <a:ext cx="6102221" cy="2663301"/>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ECA5B4FC-B4A5-DBB8-1093-BD2E89788824}"/>
              </a:ext>
            </a:extLst>
          </p:cNvPr>
          <p:cNvSpPr/>
          <p:nvPr/>
        </p:nvSpPr>
        <p:spPr>
          <a:xfrm>
            <a:off x="607346" y="2374084"/>
            <a:ext cx="2202966" cy="3439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i="1" dirty="0">
                <a:solidFill>
                  <a:schemeClr val="tx1"/>
                </a:solidFill>
              </a:rPr>
              <a:t>Cancers 2021,13,945</a:t>
            </a:r>
          </a:p>
        </p:txBody>
      </p:sp>
    </p:spTree>
    <p:extLst>
      <p:ext uri="{BB962C8B-B14F-4D97-AF65-F5344CB8AC3E}">
        <p14:creationId xmlns:p14="http://schemas.microsoft.com/office/powerpoint/2010/main" val="339334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8AB380-6060-82AB-D518-010D4C67182B}"/>
              </a:ext>
            </a:extLst>
          </p:cNvPr>
          <p:cNvPicPr>
            <a:picLocks noChangeAspect="1"/>
          </p:cNvPicPr>
          <p:nvPr/>
        </p:nvPicPr>
        <p:blipFill rotWithShape="1">
          <a:blip r:embed="rId2"/>
          <a:srcRect l="14482" t="50000" r="17711" b="25138"/>
          <a:stretch/>
        </p:blipFill>
        <p:spPr>
          <a:xfrm>
            <a:off x="596291" y="743365"/>
            <a:ext cx="9635964" cy="2152208"/>
          </a:xfrm>
          <a:prstGeom prst="rect">
            <a:avLst/>
          </a:prstGeom>
        </p:spPr>
      </p:pic>
      <p:sp>
        <p:nvSpPr>
          <p:cNvPr id="2" name="Rectangle 1">
            <a:extLst>
              <a:ext uri="{FF2B5EF4-FFF2-40B4-BE49-F238E27FC236}">
                <a16:creationId xmlns:a16="http://schemas.microsoft.com/office/drawing/2014/main" id="{C343F9E7-CA79-ECC2-3FCC-846426333185}"/>
              </a:ext>
            </a:extLst>
          </p:cNvPr>
          <p:cNvSpPr/>
          <p:nvPr/>
        </p:nvSpPr>
        <p:spPr>
          <a:xfrm>
            <a:off x="596291" y="449753"/>
            <a:ext cx="9730557" cy="2585691"/>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6B33644-38A6-BB3B-36F7-5C6B7DB472DD}"/>
              </a:ext>
            </a:extLst>
          </p:cNvPr>
          <p:cNvSpPr/>
          <p:nvPr/>
        </p:nvSpPr>
        <p:spPr>
          <a:xfrm>
            <a:off x="888206" y="2406410"/>
            <a:ext cx="9344049" cy="566119"/>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2206F07-6E39-165B-BD28-CA5E752C3802}"/>
              </a:ext>
            </a:extLst>
          </p:cNvPr>
          <p:cNvSpPr/>
          <p:nvPr/>
        </p:nvSpPr>
        <p:spPr>
          <a:xfrm>
            <a:off x="8243988" y="5083728"/>
            <a:ext cx="488951" cy="1006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8CD7C24F-F8F1-A10A-D51D-DDD23A6E876D}"/>
              </a:ext>
            </a:extLst>
          </p:cNvPr>
          <p:cNvSpPr/>
          <p:nvPr/>
        </p:nvSpPr>
        <p:spPr>
          <a:xfrm>
            <a:off x="102483" y="3649211"/>
            <a:ext cx="4152551" cy="2373142"/>
          </a:xfrm>
          <a:prstGeom prst="rect">
            <a:avLst/>
          </a:prstGeom>
          <a:noFill/>
          <a:ln w="317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rPr>
              <a:t>Concerning features on imaging ( CT, MRI, EUS)</a:t>
            </a:r>
          </a:p>
          <a:p>
            <a:endParaRPr lang="en-GB" sz="1600" dirty="0">
              <a:solidFill>
                <a:schemeClr val="tx1"/>
              </a:solidFill>
            </a:endParaRPr>
          </a:p>
          <a:p>
            <a:r>
              <a:rPr lang="en-GB" sz="1600" dirty="0">
                <a:solidFill>
                  <a:schemeClr val="tx1"/>
                </a:solidFill>
              </a:rPr>
              <a:t>-PD dilatation and/or stenosis</a:t>
            </a:r>
          </a:p>
          <a:p>
            <a:r>
              <a:rPr lang="en-GB" sz="1600" dirty="0">
                <a:solidFill>
                  <a:schemeClr val="tx1"/>
                </a:solidFill>
              </a:rPr>
              <a:t>-retention cysts ( BD dilatation)</a:t>
            </a:r>
          </a:p>
          <a:p>
            <a:r>
              <a:rPr lang="en-GB" sz="1600" dirty="0">
                <a:solidFill>
                  <a:schemeClr val="tx1"/>
                </a:solidFill>
              </a:rPr>
              <a:t>-focal parenchymal atrophy</a:t>
            </a:r>
          </a:p>
          <a:p>
            <a:r>
              <a:rPr lang="en-GB" sz="1600" dirty="0">
                <a:solidFill>
                  <a:schemeClr val="tx1"/>
                </a:solidFill>
              </a:rPr>
              <a:t>-hypoechoic changes around PD on EUS</a:t>
            </a:r>
          </a:p>
        </p:txBody>
      </p:sp>
      <p:cxnSp>
        <p:nvCxnSpPr>
          <p:cNvPr id="9" name="Straight Arrow Connector 8">
            <a:extLst>
              <a:ext uri="{FF2B5EF4-FFF2-40B4-BE49-F238E27FC236}">
                <a16:creationId xmlns:a16="http://schemas.microsoft.com/office/drawing/2014/main" id="{CBA6E918-0865-23B2-2C45-10D182BFA735}"/>
              </a:ext>
            </a:extLst>
          </p:cNvPr>
          <p:cNvCxnSpPr>
            <a:cxnSpLocks/>
          </p:cNvCxnSpPr>
          <p:nvPr/>
        </p:nvCxnSpPr>
        <p:spPr>
          <a:xfrm>
            <a:off x="4255034" y="4761737"/>
            <a:ext cx="2274151" cy="0"/>
          </a:xfrm>
          <a:prstGeom prst="straightConnector1">
            <a:avLst/>
          </a:prstGeom>
          <a:ln w="3492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38C38B7-9AE9-B20A-3F7D-E8865CD45391}"/>
              </a:ext>
            </a:extLst>
          </p:cNvPr>
          <p:cNvSpPr/>
          <p:nvPr/>
        </p:nvSpPr>
        <p:spPr>
          <a:xfrm>
            <a:off x="4079741" y="4698489"/>
            <a:ext cx="2524228" cy="5366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strong suspicion of high grade </a:t>
            </a:r>
            <a:r>
              <a:rPr lang="en-GB" sz="1100" dirty="0" err="1">
                <a:solidFill>
                  <a:schemeClr val="tx1"/>
                </a:solidFill>
              </a:rPr>
              <a:t>PanIN</a:t>
            </a:r>
            <a:endParaRPr lang="en-GB" sz="1100" dirty="0">
              <a:solidFill>
                <a:schemeClr val="tx1"/>
              </a:solidFill>
            </a:endParaRPr>
          </a:p>
        </p:txBody>
      </p:sp>
      <p:sp>
        <p:nvSpPr>
          <p:cNvPr id="13" name="Rectangle 12">
            <a:extLst>
              <a:ext uri="{FF2B5EF4-FFF2-40B4-BE49-F238E27FC236}">
                <a16:creationId xmlns:a16="http://schemas.microsoft.com/office/drawing/2014/main" id="{0299A53E-70DD-28D9-F0B9-28231F4078E3}"/>
              </a:ext>
            </a:extLst>
          </p:cNvPr>
          <p:cNvSpPr/>
          <p:nvPr/>
        </p:nvSpPr>
        <p:spPr>
          <a:xfrm>
            <a:off x="6494243" y="4089934"/>
            <a:ext cx="2649895" cy="1343605"/>
          </a:xfrm>
          <a:prstGeom prst="rect">
            <a:avLst/>
          </a:prstGeom>
          <a:noFill/>
          <a:ln w="317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consideration of ERCP</a:t>
            </a:r>
          </a:p>
          <a:p>
            <a:endParaRPr lang="en-GB" dirty="0">
              <a:solidFill>
                <a:schemeClr val="tx1"/>
              </a:solidFill>
            </a:endParaRPr>
          </a:p>
          <a:p>
            <a:r>
              <a:rPr lang="en-GB" dirty="0">
                <a:solidFill>
                  <a:schemeClr val="tx1"/>
                </a:solidFill>
              </a:rPr>
              <a:t>pancreatic juice cytology</a:t>
            </a:r>
          </a:p>
        </p:txBody>
      </p:sp>
      <p:cxnSp>
        <p:nvCxnSpPr>
          <p:cNvPr id="15" name="Straight Arrow Connector 14">
            <a:extLst>
              <a:ext uri="{FF2B5EF4-FFF2-40B4-BE49-F238E27FC236}">
                <a16:creationId xmlns:a16="http://schemas.microsoft.com/office/drawing/2014/main" id="{7FAF0132-E199-E251-8B26-94AFC74FA589}"/>
              </a:ext>
            </a:extLst>
          </p:cNvPr>
          <p:cNvCxnSpPr/>
          <p:nvPr/>
        </p:nvCxnSpPr>
        <p:spPr>
          <a:xfrm>
            <a:off x="9144138" y="4332853"/>
            <a:ext cx="1215222"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9E9360A-4EAB-D57F-4F1C-15F9F86042E3}"/>
              </a:ext>
            </a:extLst>
          </p:cNvPr>
          <p:cNvCxnSpPr/>
          <p:nvPr/>
        </p:nvCxnSpPr>
        <p:spPr>
          <a:xfrm>
            <a:off x="9130142" y="5102646"/>
            <a:ext cx="1243214"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AF53416-C5C1-7452-D5D6-DAB045215E0E}"/>
              </a:ext>
            </a:extLst>
          </p:cNvPr>
          <p:cNvSpPr/>
          <p:nvPr/>
        </p:nvSpPr>
        <p:spPr>
          <a:xfrm>
            <a:off x="9200817" y="4342087"/>
            <a:ext cx="1061550" cy="2976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positive</a:t>
            </a:r>
          </a:p>
        </p:txBody>
      </p:sp>
      <p:sp>
        <p:nvSpPr>
          <p:cNvPr id="19" name="Rectangle 18">
            <a:extLst>
              <a:ext uri="{FF2B5EF4-FFF2-40B4-BE49-F238E27FC236}">
                <a16:creationId xmlns:a16="http://schemas.microsoft.com/office/drawing/2014/main" id="{D142532A-5D07-2D7A-4735-123784DE36BB}"/>
              </a:ext>
            </a:extLst>
          </p:cNvPr>
          <p:cNvSpPr/>
          <p:nvPr/>
        </p:nvSpPr>
        <p:spPr>
          <a:xfrm>
            <a:off x="9265271" y="5184110"/>
            <a:ext cx="932641" cy="2739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negative</a:t>
            </a:r>
          </a:p>
        </p:txBody>
      </p:sp>
      <p:sp>
        <p:nvSpPr>
          <p:cNvPr id="20" name="Rectangle 19">
            <a:extLst>
              <a:ext uri="{FF2B5EF4-FFF2-40B4-BE49-F238E27FC236}">
                <a16:creationId xmlns:a16="http://schemas.microsoft.com/office/drawing/2014/main" id="{A75E429D-23FF-B72F-B97D-A8CD5EB2ABFA}"/>
              </a:ext>
            </a:extLst>
          </p:cNvPr>
          <p:cNvSpPr/>
          <p:nvPr/>
        </p:nvSpPr>
        <p:spPr>
          <a:xfrm>
            <a:off x="10359360" y="4019978"/>
            <a:ext cx="1667223" cy="643579"/>
          </a:xfrm>
          <a:prstGeom prst="rect">
            <a:avLst/>
          </a:prstGeom>
          <a:noFill/>
          <a:ln w="254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surgical resection</a:t>
            </a:r>
          </a:p>
        </p:txBody>
      </p:sp>
      <p:sp>
        <p:nvSpPr>
          <p:cNvPr id="21" name="Rectangle 20">
            <a:extLst>
              <a:ext uri="{FF2B5EF4-FFF2-40B4-BE49-F238E27FC236}">
                <a16:creationId xmlns:a16="http://schemas.microsoft.com/office/drawing/2014/main" id="{24E1B497-8B2B-CCA4-2FFC-87A54EE49DDF}"/>
              </a:ext>
            </a:extLst>
          </p:cNvPr>
          <p:cNvSpPr/>
          <p:nvPr/>
        </p:nvSpPr>
        <p:spPr>
          <a:xfrm>
            <a:off x="10373356" y="4876626"/>
            <a:ext cx="1653227" cy="556913"/>
          </a:xfrm>
          <a:prstGeom prst="rect">
            <a:avLst/>
          </a:prstGeom>
          <a:noFill/>
          <a:ln w="254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close follow up</a:t>
            </a:r>
          </a:p>
        </p:txBody>
      </p:sp>
    </p:spTree>
    <p:extLst>
      <p:ext uri="{BB962C8B-B14F-4D97-AF65-F5344CB8AC3E}">
        <p14:creationId xmlns:p14="http://schemas.microsoft.com/office/powerpoint/2010/main" val="346022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AC0854-EB03-9657-02FC-723A2C244A7A}"/>
              </a:ext>
            </a:extLst>
          </p:cNvPr>
          <p:cNvPicPr>
            <a:picLocks noChangeAspect="1"/>
          </p:cNvPicPr>
          <p:nvPr/>
        </p:nvPicPr>
        <p:blipFill rotWithShape="1">
          <a:blip r:embed="rId2"/>
          <a:srcRect l="37803" t="20799" r="35379" b="10765"/>
          <a:stretch/>
        </p:blipFill>
        <p:spPr>
          <a:xfrm>
            <a:off x="6096000" y="3459587"/>
            <a:ext cx="2818065" cy="3176292"/>
          </a:xfrm>
          <a:prstGeom prst="rect">
            <a:avLst/>
          </a:prstGeom>
        </p:spPr>
      </p:pic>
      <p:pic>
        <p:nvPicPr>
          <p:cNvPr id="5" name="Picture 4">
            <a:extLst>
              <a:ext uri="{FF2B5EF4-FFF2-40B4-BE49-F238E27FC236}">
                <a16:creationId xmlns:a16="http://schemas.microsoft.com/office/drawing/2014/main" id="{7B60C575-4477-6F7E-0E3D-6257C5A9AFD2}"/>
              </a:ext>
            </a:extLst>
          </p:cNvPr>
          <p:cNvPicPr>
            <a:picLocks noChangeAspect="1"/>
          </p:cNvPicPr>
          <p:nvPr/>
        </p:nvPicPr>
        <p:blipFill rotWithShape="1">
          <a:blip r:embed="rId3"/>
          <a:srcRect l="37879" t="31433" r="34621" b="13682"/>
          <a:stretch/>
        </p:blipFill>
        <p:spPr>
          <a:xfrm>
            <a:off x="621371" y="3544316"/>
            <a:ext cx="3410878" cy="3006835"/>
          </a:xfrm>
          <a:prstGeom prst="rect">
            <a:avLst/>
          </a:prstGeom>
        </p:spPr>
      </p:pic>
      <p:sp>
        <p:nvSpPr>
          <p:cNvPr id="6" name="Rectangle 5">
            <a:extLst>
              <a:ext uri="{FF2B5EF4-FFF2-40B4-BE49-F238E27FC236}">
                <a16:creationId xmlns:a16="http://schemas.microsoft.com/office/drawing/2014/main" id="{B3212E91-5E16-9DCE-5196-11BDC2F2869D}"/>
              </a:ext>
            </a:extLst>
          </p:cNvPr>
          <p:cNvSpPr/>
          <p:nvPr/>
        </p:nvSpPr>
        <p:spPr>
          <a:xfrm>
            <a:off x="4309085" y="3663059"/>
            <a:ext cx="1240808" cy="6512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C000"/>
                </a:solidFill>
              </a:rPr>
              <a:t>Dec 2020</a:t>
            </a:r>
          </a:p>
        </p:txBody>
      </p:sp>
      <p:sp>
        <p:nvSpPr>
          <p:cNvPr id="7" name="Rectangle 6">
            <a:extLst>
              <a:ext uri="{FF2B5EF4-FFF2-40B4-BE49-F238E27FC236}">
                <a16:creationId xmlns:a16="http://schemas.microsoft.com/office/drawing/2014/main" id="{87BFFE1A-C501-5C90-1FC1-CCCF93BEB27C}"/>
              </a:ext>
            </a:extLst>
          </p:cNvPr>
          <p:cNvSpPr/>
          <p:nvPr/>
        </p:nvSpPr>
        <p:spPr>
          <a:xfrm>
            <a:off x="9044853" y="3417681"/>
            <a:ext cx="1400961" cy="7406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C000"/>
                </a:solidFill>
              </a:rPr>
              <a:t>Jul 2022</a:t>
            </a:r>
          </a:p>
        </p:txBody>
      </p:sp>
      <p:pic>
        <p:nvPicPr>
          <p:cNvPr id="9" name="Picture 8">
            <a:extLst>
              <a:ext uri="{FF2B5EF4-FFF2-40B4-BE49-F238E27FC236}">
                <a16:creationId xmlns:a16="http://schemas.microsoft.com/office/drawing/2014/main" id="{109AA813-2917-5992-9C7A-C9E136D6AA77}"/>
              </a:ext>
            </a:extLst>
          </p:cNvPr>
          <p:cNvPicPr>
            <a:picLocks noChangeAspect="1"/>
          </p:cNvPicPr>
          <p:nvPr/>
        </p:nvPicPr>
        <p:blipFill rotWithShape="1">
          <a:blip r:embed="rId4"/>
          <a:srcRect l="46061" t="24859" r="26780" b="17985"/>
          <a:stretch/>
        </p:blipFill>
        <p:spPr>
          <a:xfrm>
            <a:off x="3080214" y="508798"/>
            <a:ext cx="2284602" cy="2141566"/>
          </a:xfrm>
          <a:prstGeom prst="rect">
            <a:avLst/>
          </a:prstGeom>
        </p:spPr>
      </p:pic>
      <p:pic>
        <p:nvPicPr>
          <p:cNvPr id="11" name="Picture 10">
            <a:extLst>
              <a:ext uri="{FF2B5EF4-FFF2-40B4-BE49-F238E27FC236}">
                <a16:creationId xmlns:a16="http://schemas.microsoft.com/office/drawing/2014/main" id="{E9D0CA28-9FE2-D3BD-D781-9BFB9AA3124B}"/>
              </a:ext>
            </a:extLst>
          </p:cNvPr>
          <p:cNvPicPr>
            <a:picLocks noChangeAspect="1"/>
          </p:cNvPicPr>
          <p:nvPr/>
        </p:nvPicPr>
        <p:blipFill rotWithShape="1">
          <a:blip r:embed="rId5"/>
          <a:srcRect l="30894" t="14818" r="36697" b="16749"/>
          <a:stretch/>
        </p:blipFill>
        <p:spPr>
          <a:xfrm>
            <a:off x="5841074" y="449991"/>
            <a:ext cx="2284602" cy="2148786"/>
          </a:xfrm>
          <a:prstGeom prst="rect">
            <a:avLst/>
          </a:prstGeom>
        </p:spPr>
      </p:pic>
      <p:sp>
        <p:nvSpPr>
          <p:cNvPr id="14" name="Rectangle 13">
            <a:extLst>
              <a:ext uri="{FF2B5EF4-FFF2-40B4-BE49-F238E27FC236}">
                <a16:creationId xmlns:a16="http://schemas.microsoft.com/office/drawing/2014/main" id="{07715D2C-E3DA-40D6-4078-9E6B40BDF2B9}"/>
              </a:ext>
            </a:extLst>
          </p:cNvPr>
          <p:cNvSpPr/>
          <p:nvPr/>
        </p:nvSpPr>
        <p:spPr>
          <a:xfrm>
            <a:off x="1228162" y="589687"/>
            <a:ext cx="1375794" cy="578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C000"/>
                </a:solidFill>
              </a:rPr>
              <a:t>Oct 2023</a:t>
            </a:r>
          </a:p>
        </p:txBody>
      </p:sp>
    </p:spTree>
    <p:extLst>
      <p:ext uri="{BB962C8B-B14F-4D97-AF65-F5344CB8AC3E}">
        <p14:creationId xmlns:p14="http://schemas.microsoft.com/office/powerpoint/2010/main" val="45956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7C7CEB-4757-B86D-5F33-41C28FC0905B}"/>
              </a:ext>
            </a:extLst>
          </p:cNvPr>
          <p:cNvPicPr>
            <a:picLocks noChangeAspect="1"/>
          </p:cNvPicPr>
          <p:nvPr/>
        </p:nvPicPr>
        <p:blipFill rotWithShape="1">
          <a:blip r:embed="rId2"/>
          <a:srcRect l="38571" t="18093" r="28138" b="16869"/>
          <a:stretch/>
        </p:blipFill>
        <p:spPr>
          <a:xfrm>
            <a:off x="1091680" y="1352940"/>
            <a:ext cx="4438705" cy="3795857"/>
          </a:xfrm>
          <a:prstGeom prst="rect">
            <a:avLst/>
          </a:prstGeom>
        </p:spPr>
      </p:pic>
      <p:pic>
        <p:nvPicPr>
          <p:cNvPr id="7" name="Picture 6">
            <a:extLst>
              <a:ext uri="{FF2B5EF4-FFF2-40B4-BE49-F238E27FC236}">
                <a16:creationId xmlns:a16="http://schemas.microsoft.com/office/drawing/2014/main" id="{5CE388C1-D298-07B5-F263-A471A2A9461E}"/>
              </a:ext>
            </a:extLst>
          </p:cNvPr>
          <p:cNvPicPr>
            <a:picLocks noChangeAspect="1"/>
          </p:cNvPicPr>
          <p:nvPr/>
        </p:nvPicPr>
        <p:blipFill rotWithShape="1">
          <a:blip r:embed="rId3"/>
          <a:srcRect l="35969" t="13723" r="32959" b="21240"/>
          <a:stretch/>
        </p:blipFill>
        <p:spPr>
          <a:xfrm>
            <a:off x="6559420" y="1352941"/>
            <a:ext cx="4142792" cy="3795857"/>
          </a:xfrm>
          <a:prstGeom prst="rect">
            <a:avLst/>
          </a:prstGeom>
        </p:spPr>
      </p:pic>
      <p:sp>
        <p:nvSpPr>
          <p:cNvPr id="8" name="Rectangle 7">
            <a:extLst>
              <a:ext uri="{FF2B5EF4-FFF2-40B4-BE49-F238E27FC236}">
                <a16:creationId xmlns:a16="http://schemas.microsoft.com/office/drawing/2014/main" id="{0201298D-DCAE-5982-5FE1-6A2999F3789A}"/>
              </a:ext>
            </a:extLst>
          </p:cNvPr>
          <p:cNvSpPr/>
          <p:nvPr/>
        </p:nvSpPr>
        <p:spPr>
          <a:xfrm>
            <a:off x="1941965" y="5525604"/>
            <a:ext cx="2659225" cy="5691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C000"/>
                </a:solidFill>
              </a:rPr>
              <a:t>December 2022</a:t>
            </a:r>
          </a:p>
        </p:txBody>
      </p:sp>
      <p:sp>
        <p:nvSpPr>
          <p:cNvPr id="9" name="Rectangle 8">
            <a:extLst>
              <a:ext uri="{FF2B5EF4-FFF2-40B4-BE49-F238E27FC236}">
                <a16:creationId xmlns:a16="http://schemas.microsoft.com/office/drawing/2014/main" id="{C778CAE8-B801-2924-0555-67718F911610}"/>
              </a:ext>
            </a:extLst>
          </p:cNvPr>
          <p:cNvSpPr/>
          <p:nvPr/>
        </p:nvSpPr>
        <p:spPr>
          <a:xfrm>
            <a:off x="7590812" y="5533993"/>
            <a:ext cx="2616053" cy="4909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C000"/>
                </a:solidFill>
              </a:rPr>
              <a:t>December 2023</a:t>
            </a:r>
          </a:p>
        </p:txBody>
      </p:sp>
      <p:sp>
        <p:nvSpPr>
          <p:cNvPr id="10" name="Oval 9">
            <a:extLst>
              <a:ext uri="{FF2B5EF4-FFF2-40B4-BE49-F238E27FC236}">
                <a16:creationId xmlns:a16="http://schemas.microsoft.com/office/drawing/2014/main" id="{32A97D6A-56DA-47C0-B360-D593A70F26D7}"/>
              </a:ext>
            </a:extLst>
          </p:cNvPr>
          <p:cNvSpPr/>
          <p:nvPr/>
        </p:nvSpPr>
        <p:spPr>
          <a:xfrm>
            <a:off x="2885813" y="2231473"/>
            <a:ext cx="2206304" cy="2139192"/>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05FB52E0-6FF3-D2E5-3E63-66D08C6A1C0A}"/>
              </a:ext>
            </a:extLst>
          </p:cNvPr>
          <p:cNvSpPr/>
          <p:nvPr/>
        </p:nvSpPr>
        <p:spPr>
          <a:xfrm>
            <a:off x="8380602" y="2390862"/>
            <a:ext cx="2181137" cy="2248250"/>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13058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FCDD1-53D0-DF4E-CCE7-12AB678D4457}"/>
              </a:ext>
            </a:extLst>
          </p:cNvPr>
          <p:cNvSpPr>
            <a:spLocks noGrp="1"/>
          </p:cNvSpPr>
          <p:nvPr>
            <p:ph type="title"/>
          </p:nvPr>
        </p:nvSpPr>
        <p:spPr>
          <a:xfrm>
            <a:off x="304799" y="150381"/>
            <a:ext cx="11049000" cy="600075"/>
          </a:xfrm>
        </p:spPr>
        <p:txBody>
          <a:bodyPr>
            <a:normAutofit/>
          </a:bodyPr>
          <a:lstStyle/>
          <a:p>
            <a:r>
              <a:rPr lang="en-GB" sz="2400" b="1" dirty="0">
                <a:solidFill>
                  <a:srgbClr val="FFC000"/>
                </a:solidFill>
                <a:latin typeface="+mn-lt"/>
              </a:rPr>
              <a:t>Precursor lesions-</a:t>
            </a:r>
            <a:r>
              <a:rPr lang="en-GB" sz="2400" b="1" dirty="0" err="1">
                <a:solidFill>
                  <a:srgbClr val="FFC000"/>
                </a:solidFill>
                <a:latin typeface="+mn-lt"/>
              </a:rPr>
              <a:t>PanIN</a:t>
            </a:r>
            <a:endParaRPr lang="en-GB" sz="2400" dirty="0"/>
          </a:p>
        </p:txBody>
      </p:sp>
      <p:sp>
        <p:nvSpPr>
          <p:cNvPr id="3" name="Content Placeholder 2">
            <a:extLst>
              <a:ext uri="{FF2B5EF4-FFF2-40B4-BE49-F238E27FC236}">
                <a16:creationId xmlns:a16="http://schemas.microsoft.com/office/drawing/2014/main" id="{9B4F5B60-669B-03B5-C76F-DADCBF32983B}"/>
              </a:ext>
            </a:extLst>
          </p:cNvPr>
          <p:cNvSpPr>
            <a:spLocks noGrp="1"/>
          </p:cNvSpPr>
          <p:nvPr>
            <p:ph idx="1"/>
          </p:nvPr>
        </p:nvSpPr>
        <p:spPr>
          <a:xfrm>
            <a:off x="304798" y="858416"/>
            <a:ext cx="11049001" cy="5318547"/>
          </a:xfrm>
        </p:spPr>
        <p:txBody>
          <a:bodyPr>
            <a:normAutofit/>
          </a:bodyPr>
          <a:lstStyle/>
          <a:p>
            <a:pPr marL="0" indent="0">
              <a:buNone/>
            </a:pPr>
            <a:r>
              <a:rPr lang="en-GB" sz="2000" b="0" i="0" dirty="0">
                <a:solidFill>
                  <a:srgbClr val="212121"/>
                </a:solidFill>
                <a:effectLst/>
                <a:latin typeface="Calibri" panose="020F0502020204030204" pitchFamily="34" charset="0"/>
                <a:cs typeface="Calibri" panose="020F0502020204030204" pitchFamily="34" charset="0"/>
              </a:rPr>
              <a:t>-</a:t>
            </a:r>
            <a:r>
              <a:rPr lang="en-GB" sz="1800" b="0" i="0" dirty="0">
                <a:solidFill>
                  <a:srgbClr val="212121"/>
                </a:solidFill>
                <a:effectLst/>
                <a:latin typeface="Calibri" panose="020F0502020204030204" pitchFamily="34" charset="0"/>
                <a:cs typeface="Calibri" panose="020F0502020204030204" pitchFamily="34" charset="0"/>
              </a:rPr>
              <a:t>Long-term follow-up of patients with MPD stenosis with upstream dilation reports that 47% of cases are diagnosed with PDAC and/or high-grade </a:t>
            </a:r>
            <a:r>
              <a:rPr lang="en-GB" sz="1800" b="0" i="0" dirty="0" err="1">
                <a:solidFill>
                  <a:srgbClr val="212121"/>
                </a:solidFill>
                <a:effectLst/>
                <a:latin typeface="Calibri" panose="020F0502020204030204" pitchFamily="34" charset="0"/>
                <a:cs typeface="Calibri" panose="020F0502020204030204" pitchFamily="34" charset="0"/>
              </a:rPr>
              <a:t>PanIN</a:t>
            </a:r>
            <a:r>
              <a:rPr lang="en-GB" sz="1800" b="0" i="0" dirty="0">
                <a:solidFill>
                  <a:srgbClr val="212121"/>
                </a:solidFill>
                <a:effectLst/>
                <a:latin typeface="Calibri" panose="020F0502020204030204" pitchFamily="34" charset="0"/>
                <a:cs typeface="Calibri" panose="020F0502020204030204" pitchFamily="34" charset="0"/>
              </a:rPr>
              <a:t>.</a:t>
            </a:r>
          </a:p>
          <a:p>
            <a:pPr marL="0" indent="0">
              <a:buNone/>
            </a:pPr>
            <a:r>
              <a:rPr lang="en-GB" sz="1800" dirty="0">
                <a:solidFill>
                  <a:srgbClr val="212121"/>
                </a:solidFill>
                <a:latin typeface="Calibri" panose="020F0502020204030204" pitchFamily="34" charset="0"/>
                <a:cs typeface="Calibri" panose="020F0502020204030204" pitchFamily="34" charset="0"/>
              </a:rPr>
              <a:t>BUT</a:t>
            </a:r>
          </a:p>
          <a:p>
            <a:pPr marL="0" indent="0">
              <a:buNone/>
            </a:pPr>
            <a:r>
              <a:rPr lang="en-GB" sz="1800" b="0" i="0" dirty="0">
                <a:solidFill>
                  <a:srgbClr val="212121"/>
                </a:solidFill>
                <a:effectLst/>
                <a:latin typeface="Calibri" panose="020F0502020204030204" pitchFamily="34" charset="0"/>
                <a:cs typeface="Calibri" panose="020F0502020204030204" pitchFamily="34" charset="0"/>
              </a:rPr>
              <a:t>-Differentiation from benign lesions </a:t>
            </a:r>
            <a:r>
              <a:rPr lang="en-GB" sz="1800" dirty="0">
                <a:solidFill>
                  <a:srgbClr val="212121"/>
                </a:solidFill>
                <a:latin typeface="Calibri" panose="020F0502020204030204" pitchFamily="34" charset="0"/>
                <a:cs typeface="Calibri" panose="020F0502020204030204" pitchFamily="34" charset="0"/>
              </a:rPr>
              <a:t>- </a:t>
            </a:r>
            <a:r>
              <a:rPr lang="en-GB" sz="1800" b="0" i="0" dirty="0">
                <a:solidFill>
                  <a:srgbClr val="212121"/>
                </a:solidFill>
                <a:effectLst/>
                <a:latin typeface="Calibri" panose="020F0502020204030204" pitchFamily="34" charset="0"/>
                <a:cs typeface="Calibri" panose="020F0502020204030204" pitchFamily="34" charset="0"/>
              </a:rPr>
              <a:t>chronic pancreatitis and AIP - is difficult.</a:t>
            </a:r>
          </a:p>
          <a:p>
            <a:pPr marL="0" indent="0">
              <a:buNone/>
            </a:pPr>
            <a:endParaRPr lang="en-GB" sz="1800" dirty="0">
              <a:solidFill>
                <a:srgbClr val="212121"/>
              </a:solidFill>
              <a:latin typeface="Calibri" panose="020F0502020204030204" pitchFamily="34" charset="0"/>
              <a:cs typeface="Calibri" panose="020F0502020204030204" pitchFamily="34" charset="0"/>
            </a:endParaRPr>
          </a:p>
          <a:p>
            <a:pPr marL="0" indent="0">
              <a:buNone/>
            </a:pPr>
            <a:r>
              <a:rPr lang="en-GB" sz="1800" b="0" i="0" dirty="0">
                <a:solidFill>
                  <a:srgbClr val="212121"/>
                </a:solidFill>
                <a:effectLst/>
                <a:latin typeface="Calibri" panose="020F0502020204030204" pitchFamily="34" charset="0"/>
                <a:cs typeface="Calibri" panose="020F0502020204030204" pitchFamily="34" charset="0"/>
              </a:rPr>
              <a:t> </a:t>
            </a:r>
            <a:endParaRPr lang="en-GB" sz="1800" dirty="0">
              <a:solidFill>
                <a:srgbClr val="212121"/>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3A380D71-F2F1-E682-E249-8811454A99F2}"/>
              </a:ext>
            </a:extLst>
          </p:cNvPr>
          <p:cNvPicPr>
            <a:picLocks noChangeAspect="1"/>
          </p:cNvPicPr>
          <p:nvPr/>
        </p:nvPicPr>
        <p:blipFill rotWithShape="1">
          <a:blip r:embed="rId2"/>
          <a:srcRect l="30765" t="23975" r="35868" b="23287"/>
          <a:stretch/>
        </p:blipFill>
        <p:spPr>
          <a:xfrm>
            <a:off x="382556" y="2267338"/>
            <a:ext cx="3140556" cy="2211355"/>
          </a:xfrm>
          <a:prstGeom prst="rect">
            <a:avLst/>
          </a:prstGeom>
        </p:spPr>
      </p:pic>
      <p:pic>
        <p:nvPicPr>
          <p:cNvPr id="19" name="Picture 18">
            <a:extLst>
              <a:ext uri="{FF2B5EF4-FFF2-40B4-BE49-F238E27FC236}">
                <a16:creationId xmlns:a16="http://schemas.microsoft.com/office/drawing/2014/main" id="{62723452-EBE3-1116-04CC-E77B522368AE}"/>
              </a:ext>
            </a:extLst>
          </p:cNvPr>
          <p:cNvPicPr>
            <a:picLocks noChangeAspect="1"/>
          </p:cNvPicPr>
          <p:nvPr/>
        </p:nvPicPr>
        <p:blipFill rotWithShape="1">
          <a:blip r:embed="rId3"/>
          <a:srcRect l="32755" t="7483" r="35714" b="48197"/>
          <a:stretch/>
        </p:blipFill>
        <p:spPr>
          <a:xfrm>
            <a:off x="3675514" y="2267338"/>
            <a:ext cx="3143909" cy="1968759"/>
          </a:xfrm>
          <a:prstGeom prst="rect">
            <a:avLst/>
          </a:prstGeom>
        </p:spPr>
      </p:pic>
      <p:sp>
        <p:nvSpPr>
          <p:cNvPr id="20" name="Rectangle 19">
            <a:extLst>
              <a:ext uri="{FF2B5EF4-FFF2-40B4-BE49-F238E27FC236}">
                <a16:creationId xmlns:a16="http://schemas.microsoft.com/office/drawing/2014/main" id="{7019C3FE-AF60-6D36-B3EB-684635C99FD1}"/>
              </a:ext>
            </a:extLst>
          </p:cNvPr>
          <p:cNvSpPr/>
          <p:nvPr/>
        </p:nvSpPr>
        <p:spPr>
          <a:xfrm>
            <a:off x="6912529" y="2463282"/>
            <a:ext cx="1015068" cy="5971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C000"/>
                </a:solidFill>
              </a:rPr>
              <a:t>2011</a:t>
            </a:r>
          </a:p>
        </p:txBody>
      </p:sp>
      <p:pic>
        <p:nvPicPr>
          <p:cNvPr id="22" name="Picture 21">
            <a:extLst>
              <a:ext uri="{FF2B5EF4-FFF2-40B4-BE49-F238E27FC236}">
                <a16:creationId xmlns:a16="http://schemas.microsoft.com/office/drawing/2014/main" id="{7ED786F9-DBD9-8899-CB85-C61EAB6679C3}"/>
              </a:ext>
            </a:extLst>
          </p:cNvPr>
          <p:cNvPicPr>
            <a:picLocks noChangeAspect="1"/>
          </p:cNvPicPr>
          <p:nvPr/>
        </p:nvPicPr>
        <p:blipFill rotWithShape="1">
          <a:blip r:embed="rId4"/>
          <a:srcRect l="29535" t="11426" r="33188" b="19998"/>
          <a:stretch/>
        </p:blipFill>
        <p:spPr>
          <a:xfrm>
            <a:off x="3827373" y="4460458"/>
            <a:ext cx="2573428" cy="2109045"/>
          </a:xfrm>
          <a:prstGeom prst="rect">
            <a:avLst/>
          </a:prstGeom>
        </p:spPr>
      </p:pic>
      <p:pic>
        <p:nvPicPr>
          <p:cNvPr id="24" name="Picture 23">
            <a:extLst>
              <a:ext uri="{FF2B5EF4-FFF2-40B4-BE49-F238E27FC236}">
                <a16:creationId xmlns:a16="http://schemas.microsoft.com/office/drawing/2014/main" id="{CDE82613-491C-187E-AEC7-F7F42AB7572D}"/>
              </a:ext>
            </a:extLst>
          </p:cNvPr>
          <p:cNvPicPr>
            <a:picLocks noChangeAspect="1"/>
          </p:cNvPicPr>
          <p:nvPr/>
        </p:nvPicPr>
        <p:blipFill rotWithShape="1">
          <a:blip r:embed="rId5"/>
          <a:srcRect l="28897" t="17606" r="34152" b="22777"/>
          <a:stretch/>
        </p:blipFill>
        <p:spPr>
          <a:xfrm>
            <a:off x="7818277" y="4460458"/>
            <a:ext cx="2934256" cy="2109044"/>
          </a:xfrm>
          <a:prstGeom prst="rect">
            <a:avLst/>
          </a:prstGeom>
        </p:spPr>
      </p:pic>
      <p:sp>
        <p:nvSpPr>
          <p:cNvPr id="25" name="Rectangle 24">
            <a:extLst>
              <a:ext uri="{FF2B5EF4-FFF2-40B4-BE49-F238E27FC236}">
                <a16:creationId xmlns:a16="http://schemas.microsoft.com/office/drawing/2014/main" id="{FA3B8B1F-0891-5AE7-D403-F6C13836986D}"/>
              </a:ext>
            </a:extLst>
          </p:cNvPr>
          <p:cNvSpPr/>
          <p:nvPr/>
        </p:nvSpPr>
        <p:spPr>
          <a:xfrm>
            <a:off x="6576969" y="4478693"/>
            <a:ext cx="755009" cy="4875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C000"/>
                </a:solidFill>
              </a:rPr>
              <a:t>2020</a:t>
            </a:r>
          </a:p>
        </p:txBody>
      </p:sp>
      <p:sp>
        <p:nvSpPr>
          <p:cNvPr id="26" name="Rectangle 25">
            <a:extLst>
              <a:ext uri="{FF2B5EF4-FFF2-40B4-BE49-F238E27FC236}">
                <a16:creationId xmlns:a16="http://schemas.microsoft.com/office/drawing/2014/main" id="{CBEBD337-34B3-1E49-B527-7F2E0195679D}"/>
              </a:ext>
            </a:extLst>
          </p:cNvPr>
          <p:cNvSpPr/>
          <p:nvPr/>
        </p:nvSpPr>
        <p:spPr>
          <a:xfrm>
            <a:off x="10882545" y="4454555"/>
            <a:ext cx="775516" cy="5117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C000"/>
                </a:solidFill>
              </a:rPr>
              <a:t>2024</a:t>
            </a:r>
          </a:p>
        </p:txBody>
      </p:sp>
      <p:cxnSp>
        <p:nvCxnSpPr>
          <p:cNvPr id="28" name="Straight Arrow Connector 27">
            <a:extLst>
              <a:ext uri="{FF2B5EF4-FFF2-40B4-BE49-F238E27FC236}">
                <a16:creationId xmlns:a16="http://schemas.microsoft.com/office/drawing/2014/main" id="{59D68462-ED76-25E5-3950-8CE7DF8C6811}"/>
              </a:ext>
            </a:extLst>
          </p:cNvPr>
          <p:cNvCxnSpPr>
            <a:cxnSpLocks/>
          </p:cNvCxnSpPr>
          <p:nvPr/>
        </p:nvCxnSpPr>
        <p:spPr>
          <a:xfrm flipV="1">
            <a:off x="2608976" y="3769567"/>
            <a:ext cx="162216" cy="385808"/>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C760B40-A4AE-6774-4B54-3574749B1AF2}"/>
              </a:ext>
            </a:extLst>
          </p:cNvPr>
          <p:cNvCxnSpPr>
            <a:cxnSpLocks/>
          </p:cNvCxnSpPr>
          <p:nvPr/>
        </p:nvCxnSpPr>
        <p:spPr>
          <a:xfrm flipH="1" flipV="1">
            <a:off x="5829298" y="3429000"/>
            <a:ext cx="189722" cy="510898"/>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5FAF7DA-496B-50B1-E798-63E2F3BA285F}"/>
              </a:ext>
            </a:extLst>
          </p:cNvPr>
          <p:cNvCxnSpPr>
            <a:cxnSpLocks/>
          </p:cNvCxnSpPr>
          <p:nvPr/>
        </p:nvCxnSpPr>
        <p:spPr>
          <a:xfrm flipV="1">
            <a:off x="5575833" y="5747657"/>
            <a:ext cx="87849" cy="429306"/>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952174E-7002-8889-209D-0696C204E189}"/>
              </a:ext>
            </a:extLst>
          </p:cNvPr>
          <p:cNvCxnSpPr/>
          <p:nvPr/>
        </p:nvCxnSpPr>
        <p:spPr>
          <a:xfrm flipV="1">
            <a:off x="9783417" y="5859624"/>
            <a:ext cx="139959" cy="425299"/>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7372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3E6BA-CA92-212D-D914-E0EB798FDFE5}"/>
              </a:ext>
            </a:extLst>
          </p:cNvPr>
          <p:cNvSpPr>
            <a:spLocks noGrp="1"/>
          </p:cNvSpPr>
          <p:nvPr>
            <p:ph type="title"/>
          </p:nvPr>
        </p:nvSpPr>
        <p:spPr/>
        <p:txBody>
          <a:bodyPr>
            <a:normAutofit/>
          </a:bodyPr>
          <a:lstStyle/>
          <a:p>
            <a:r>
              <a:rPr lang="en-GB" sz="3600" b="1" dirty="0">
                <a:solidFill>
                  <a:srgbClr val="FFC000"/>
                </a:solidFill>
                <a:latin typeface="+mn-lt"/>
              </a:rPr>
              <a:t>Precursor lesions-IPMN</a:t>
            </a:r>
            <a:endParaRPr lang="en-GB" sz="3600" dirty="0"/>
          </a:p>
        </p:txBody>
      </p:sp>
    </p:spTree>
    <p:extLst>
      <p:ext uri="{BB962C8B-B14F-4D97-AF65-F5344CB8AC3E}">
        <p14:creationId xmlns:p14="http://schemas.microsoft.com/office/powerpoint/2010/main" val="503065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7E7C4-9D46-5B9C-8D23-53014E0B9669}"/>
              </a:ext>
            </a:extLst>
          </p:cNvPr>
          <p:cNvSpPr>
            <a:spLocks noGrp="1"/>
          </p:cNvSpPr>
          <p:nvPr>
            <p:ph type="title"/>
          </p:nvPr>
        </p:nvSpPr>
        <p:spPr>
          <a:xfrm>
            <a:off x="0" y="365126"/>
            <a:ext cx="8772525" cy="651912"/>
          </a:xfrm>
        </p:spPr>
        <p:txBody>
          <a:bodyPr>
            <a:normAutofit/>
          </a:bodyPr>
          <a:lstStyle/>
          <a:p>
            <a:r>
              <a:rPr lang="en-GB" altLang="en-US" sz="2800" b="1" dirty="0">
                <a:solidFill>
                  <a:srgbClr val="FFC000"/>
                </a:solidFill>
                <a:latin typeface="+mn-lt"/>
              </a:rPr>
              <a:t>Intraductal papillary mucinous neoplasm/IPMN</a:t>
            </a:r>
            <a:endParaRPr lang="en-GB" sz="2800" dirty="0">
              <a:solidFill>
                <a:srgbClr val="FFC000"/>
              </a:solidFill>
            </a:endParaRPr>
          </a:p>
        </p:txBody>
      </p:sp>
      <p:sp>
        <p:nvSpPr>
          <p:cNvPr id="3" name="Content Placeholder 2">
            <a:extLst>
              <a:ext uri="{FF2B5EF4-FFF2-40B4-BE49-F238E27FC236}">
                <a16:creationId xmlns:a16="http://schemas.microsoft.com/office/drawing/2014/main" id="{3A2A31FE-6680-60B8-0C1C-3EAB56F31AA4}"/>
              </a:ext>
            </a:extLst>
          </p:cNvPr>
          <p:cNvSpPr>
            <a:spLocks noGrp="1"/>
          </p:cNvSpPr>
          <p:nvPr>
            <p:ph idx="1"/>
          </p:nvPr>
        </p:nvSpPr>
        <p:spPr>
          <a:xfrm>
            <a:off x="133349" y="1129004"/>
            <a:ext cx="12058651" cy="4700296"/>
          </a:xfrm>
        </p:spPr>
        <p:txBody>
          <a:bodyPr>
            <a:normAutofit/>
          </a:bodyPr>
          <a:lstStyle/>
          <a:p>
            <a:pPr marL="0" indent="0">
              <a:buNone/>
            </a:pPr>
            <a:r>
              <a:rPr lang="en-GB" sz="2400" b="1" dirty="0">
                <a:solidFill>
                  <a:srgbClr val="FFC000"/>
                </a:solidFill>
              </a:rPr>
              <a:t>Pathological subtypes:       Morphological subtypes:                   Risk of malignancy:                  </a:t>
            </a:r>
          </a:p>
          <a:p>
            <a:pPr marL="0" indent="0">
              <a:buNone/>
            </a:pPr>
            <a:r>
              <a:rPr lang="en-GB" sz="2400" dirty="0">
                <a:solidFill>
                  <a:schemeClr val="tx1"/>
                </a:solidFill>
              </a:rPr>
              <a:t>gastric			      branch-duct IPMN                                                           	~24%</a:t>
            </a:r>
          </a:p>
          <a:p>
            <a:pPr marL="0" indent="0">
              <a:buNone/>
            </a:pPr>
            <a:endParaRPr lang="en-GB" sz="2400" dirty="0">
              <a:solidFill>
                <a:schemeClr val="tx1"/>
              </a:solidFill>
            </a:endParaRPr>
          </a:p>
          <a:p>
            <a:pPr marL="0" indent="0">
              <a:buNone/>
            </a:pPr>
            <a:r>
              <a:rPr lang="en-GB" sz="2400" dirty="0">
                <a:solidFill>
                  <a:schemeClr val="tx1"/>
                </a:solidFill>
              </a:rPr>
              <a:t>intestinal 	</a:t>
            </a:r>
            <a:r>
              <a:rPr lang="en-GB" sz="2400" dirty="0"/>
              <a:t>	      </a:t>
            </a:r>
            <a:r>
              <a:rPr lang="en-GB" sz="2400" dirty="0">
                <a:solidFill>
                  <a:schemeClr val="tx1"/>
                </a:solidFill>
              </a:rPr>
              <a:t>main-duct IPMN                                                              	 ~62%</a:t>
            </a:r>
          </a:p>
          <a:p>
            <a:pPr marL="0" indent="0">
              <a:buNone/>
            </a:pPr>
            <a:endParaRPr lang="en-GB" sz="2400" dirty="0">
              <a:solidFill>
                <a:schemeClr val="tx1"/>
              </a:solidFill>
            </a:endParaRPr>
          </a:p>
          <a:p>
            <a:pPr marL="0" indent="0">
              <a:buNone/>
            </a:pPr>
            <a:endParaRPr lang="en-GB" sz="2400" dirty="0">
              <a:solidFill>
                <a:schemeClr val="tx1"/>
              </a:solidFill>
            </a:endParaRPr>
          </a:p>
          <a:p>
            <a:pPr marL="0" indent="0">
              <a:buNone/>
            </a:pPr>
            <a:r>
              <a:rPr lang="en-GB" sz="2400" dirty="0" err="1">
                <a:solidFill>
                  <a:schemeClr val="tx1"/>
                </a:solidFill>
              </a:rPr>
              <a:t>pancreatobiliary</a:t>
            </a:r>
            <a:endParaRPr lang="en-GB" sz="2400" dirty="0">
              <a:solidFill>
                <a:schemeClr val="tx1"/>
              </a:solidFill>
            </a:endParaRPr>
          </a:p>
          <a:p>
            <a:pPr marL="0" indent="0">
              <a:buNone/>
            </a:pPr>
            <a:endParaRPr lang="en-GB" sz="2400" dirty="0">
              <a:solidFill>
                <a:schemeClr val="tx1"/>
              </a:solidFill>
            </a:endParaRPr>
          </a:p>
          <a:p>
            <a:pPr marL="0" indent="0">
              <a:buNone/>
            </a:pPr>
            <a:r>
              <a:rPr lang="en-GB" sz="2400" dirty="0" err="1">
                <a:solidFill>
                  <a:schemeClr val="tx1"/>
                </a:solidFill>
              </a:rPr>
              <a:t>oncocytic</a:t>
            </a:r>
            <a:endParaRPr lang="en-GB" sz="2400" dirty="0">
              <a:solidFill>
                <a:schemeClr val="tx1"/>
              </a:solidFill>
            </a:endParaRPr>
          </a:p>
          <a:p>
            <a:pPr marL="0" indent="0">
              <a:buNone/>
            </a:pPr>
            <a:r>
              <a:rPr lang="en-GB" sz="2400" dirty="0">
                <a:solidFill>
                  <a:schemeClr val="tx1"/>
                </a:solidFill>
              </a:rPr>
              <a:t>			    mixed-type IPMN                                                               	~57%</a:t>
            </a:r>
          </a:p>
        </p:txBody>
      </p:sp>
      <p:pic>
        <p:nvPicPr>
          <p:cNvPr id="4" name="Picture 3">
            <a:extLst>
              <a:ext uri="{FF2B5EF4-FFF2-40B4-BE49-F238E27FC236}">
                <a16:creationId xmlns:a16="http://schemas.microsoft.com/office/drawing/2014/main" id="{2EDF0F9B-BFC8-752A-D9B9-EF0C145827E1}"/>
              </a:ext>
            </a:extLst>
          </p:cNvPr>
          <p:cNvPicPr>
            <a:picLocks noChangeAspect="1"/>
          </p:cNvPicPr>
          <p:nvPr/>
        </p:nvPicPr>
        <p:blipFill>
          <a:blip r:embed="rId2"/>
          <a:stretch>
            <a:fillRect/>
          </a:stretch>
        </p:blipFill>
        <p:spPr>
          <a:xfrm>
            <a:off x="5989786" y="1614195"/>
            <a:ext cx="3622793" cy="4090147"/>
          </a:xfrm>
          <a:prstGeom prst="rect">
            <a:avLst/>
          </a:prstGeom>
        </p:spPr>
      </p:pic>
      <p:sp>
        <p:nvSpPr>
          <p:cNvPr id="5" name="Rectangle 4">
            <a:extLst>
              <a:ext uri="{FF2B5EF4-FFF2-40B4-BE49-F238E27FC236}">
                <a16:creationId xmlns:a16="http://schemas.microsoft.com/office/drawing/2014/main" id="{A439A3DB-66C9-0131-F765-1C95B00E1771}"/>
              </a:ext>
            </a:extLst>
          </p:cNvPr>
          <p:cNvSpPr/>
          <p:nvPr/>
        </p:nvSpPr>
        <p:spPr>
          <a:xfrm>
            <a:off x="10179698" y="1614196"/>
            <a:ext cx="1101012" cy="4090147"/>
          </a:xfrm>
          <a:prstGeom prst="rect">
            <a:avLst/>
          </a:prstGeom>
          <a:noFill/>
          <a:ln w="476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6491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306" y="2217934"/>
            <a:ext cx="9981715" cy="4438392"/>
          </a:xfrm>
        </p:spPr>
        <p:txBody>
          <a:bodyPr rtlCol="0">
            <a:normAutofit fontScale="85000" lnSpcReduction="20000"/>
          </a:bodyPr>
          <a:lstStyle/>
          <a:p>
            <a:pPr marL="0" indent="0">
              <a:buNone/>
              <a:defRPr/>
            </a:pPr>
            <a:r>
              <a:rPr lang="en-GB" sz="2400" dirty="0">
                <a:solidFill>
                  <a:srgbClr val="FFC000"/>
                </a:solidFill>
              </a:rPr>
              <a:t>Worrisome features:</a:t>
            </a:r>
          </a:p>
          <a:p>
            <a:pPr marL="0" indent="0">
              <a:buNone/>
              <a:defRPr/>
            </a:pPr>
            <a:r>
              <a:rPr lang="en-GB" sz="2000" dirty="0"/>
              <a:t>-cyst&gt; 3 cm</a:t>
            </a:r>
          </a:p>
          <a:p>
            <a:pPr marL="0" indent="0">
              <a:buNone/>
              <a:defRPr/>
            </a:pPr>
            <a:r>
              <a:rPr lang="en-GB" sz="2000" dirty="0"/>
              <a:t>-enhancing nodule &lt; 5 mm</a:t>
            </a:r>
          </a:p>
          <a:p>
            <a:pPr marL="0" indent="0">
              <a:buNone/>
              <a:defRPr/>
            </a:pPr>
            <a:r>
              <a:rPr lang="en-GB" sz="2000" dirty="0"/>
              <a:t>-thickened enhancing cyst wall</a:t>
            </a:r>
          </a:p>
          <a:p>
            <a:pPr marL="0" indent="0">
              <a:buNone/>
              <a:defRPr/>
            </a:pPr>
            <a:r>
              <a:rPr lang="en-GB" sz="2000" dirty="0"/>
              <a:t>-MPD size 5-9 mm</a:t>
            </a:r>
          </a:p>
          <a:p>
            <a:pPr marL="0" indent="0">
              <a:buNone/>
              <a:defRPr/>
            </a:pPr>
            <a:r>
              <a:rPr lang="en-GB" sz="2000" dirty="0"/>
              <a:t>-abrupt change in MPD calibre</a:t>
            </a:r>
          </a:p>
          <a:p>
            <a:pPr marL="0" indent="0">
              <a:buNone/>
              <a:defRPr/>
            </a:pPr>
            <a:r>
              <a:rPr lang="en-GB" sz="2000" dirty="0"/>
              <a:t>-lymphadenopathy</a:t>
            </a:r>
          </a:p>
          <a:p>
            <a:pPr marL="0" indent="0">
              <a:buNone/>
              <a:defRPr/>
            </a:pPr>
            <a:r>
              <a:rPr lang="en-GB" sz="2000" dirty="0"/>
              <a:t>-elevated ca19-9</a:t>
            </a:r>
          </a:p>
          <a:p>
            <a:pPr marL="0" indent="0">
              <a:buNone/>
              <a:defRPr/>
            </a:pPr>
            <a:r>
              <a:rPr lang="en-GB" sz="2000" dirty="0"/>
              <a:t>-rapid rate of cyst grow &gt;5 mm/2 years</a:t>
            </a:r>
          </a:p>
          <a:p>
            <a:pPr marL="0" indent="0">
              <a:buNone/>
              <a:defRPr/>
            </a:pPr>
            <a:endParaRPr lang="en-GB" sz="2000" dirty="0"/>
          </a:p>
          <a:p>
            <a:pPr marL="0" indent="0">
              <a:buNone/>
              <a:defRPr/>
            </a:pPr>
            <a:r>
              <a:rPr lang="en-GB" sz="2400" dirty="0">
                <a:solidFill>
                  <a:srgbClr val="FFC000"/>
                </a:solidFill>
              </a:rPr>
              <a:t>High risk stigmata:</a:t>
            </a:r>
          </a:p>
          <a:p>
            <a:pPr marL="0" indent="0">
              <a:buNone/>
              <a:defRPr/>
            </a:pPr>
            <a:r>
              <a:rPr lang="en-GB" sz="2000" dirty="0"/>
              <a:t>-enhanced mural nodule &gt; 5 mm</a:t>
            </a:r>
          </a:p>
          <a:p>
            <a:pPr marL="0" indent="0">
              <a:buNone/>
              <a:defRPr/>
            </a:pPr>
            <a:r>
              <a:rPr lang="en-GB" sz="2000" dirty="0"/>
              <a:t>-jaundice in patient with cyst in HOP</a:t>
            </a:r>
          </a:p>
          <a:p>
            <a:pPr marL="0" indent="0">
              <a:buNone/>
              <a:defRPr/>
            </a:pPr>
            <a:r>
              <a:rPr lang="en-GB" sz="2000" dirty="0"/>
              <a:t>-MPD size &gt; 10 mm</a:t>
            </a:r>
          </a:p>
          <a:p>
            <a:pPr>
              <a:defRPr/>
            </a:pPr>
            <a:endParaRPr lang="en-GB" sz="2400" dirty="0"/>
          </a:p>
        </p:txBody>
      </p:sp>
      <p:pic>
        <p:nvPicPr>
          <p:cNvPr id="5" name="Picture 4">
            <a:extLst>
              <a:ext uri="{FF2B5EF4-FFF2-40B4-BE49-F238E27FC236}">
                <a16:creationId xmlns:a16="http://schemas.microsoft.com/office/drawing/2014/main" id="{B3985CBF-B2A5-3B34-B945-816630F6D6D3}"/>
              </a:ext>
            </a:extLst>
          </p:cNvPr>
          <p:cNvPicPr>
            <a:picLocks noChangeAspect="1"/>
          </p:cNvPicPr>
          <p:nvPr/>
        </p:nvPicPr>
        <p:blipFill rotWithShape="1">
          <a:blip r:embed="rId2"/>
          <a:srcRect l="28854" t="19242" r="46459" b="28795"/>
          <a:stretch/>
        </p:blipFill>
        <p:spPr>
          <a:xfrm>
            <a:off x="8774686" y="147009"/>
            <a:ext cx="2893706" cy="2722770"/>
          </a:xfrm>
          <a:prstGeom prst="rect">
            <a:avLst/>
          </a:prstGeom>
        </p:spPr>
      </p:pic>
      <p:pic>
        <p:nvPicPr>
          <p:cNvPr id="8" name="Picture 7">
            <a:extLst>
              <a:ext uri="{FF2B5EF4-FFF2-40B4-BE49-F238E27FC236}">
                <a16:creationId xmlns:a16="http://schemas.microsoft.com/office/drawing/2014/main" id="{C8C6C8C9-FD8E-D869-4060-62CE06CBF316}"/>
              </a:ext>
            </a:extLst>
          </p:cNvPr>
          <p:cNvPicPr>
            <a:picLocks noChangeAspect="1"/>
          </p:cNvPicPr>
          <p:nvPr/>
        </p:nvPicPr>
        <p:blipFill rotWithShape="1">
          <a:blip r:embed="rId3"/>
          <a:srcRect l="21953" t="25989" r="47391" b="13709"/>
          <a:stretch/>
        </p:blipFill>
        <p:spPr>
          <a:xfrm>
            <a:off x="8727493" y="3018139"/>
            <a:ext cx="3101423" cy="2727190"/>
          </a:xfrm>
          <a:prstGeom prst="rect">
            <a:avLst/>
          </a:prstGeom>
        </p:spPr>
      </p:pic>
      <p:cxnSp>
        <p:nvCxnSpPr>
          <p:cNvPr id="11" name="Straight Arrow Connector 10">
            <a:extLst>
              <a:ext uri="{FF2B5EF4-FFF2-40B4-BE49-F238E27FC236}">
                <a16:creationId xmlns:a16="http://schemas.microsoft.com/office/drawing/2014/main" id="{9F10CBEF-7402-612A-EEFF-5A76DE02DFAF}"/>
              </a:ext>
            </a:extLst>
          </p:cNvPr>
          <p:cNvCxnSpPr/>
          <p:nvPr/>
        </p:nvCxnSpPr>
        <p:spPr>
          <a:xfrm flipH="1">
            <a:off x="10221539" y="3669984"/>
            <a:ext cx="335044" cy="250694"/>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EA34742-9A2C-2E33-3A48-3539D3718541}"/>
              </a:ext>
            </a:extLst>
          </p:cNvPr>
          <p:cNvPicPr>
            <a:picLocks noChangeAspect="1"/>
          </p:cNvPicPr>
          <p:nvPr/>
        </p:nvPicPr>
        <p:blipFill rotWithShape="1">
          <a:blip r:embed="rId4"/>
          <a:srcRect l="22623" t="41788" r="15965" b="34422"/>
          <a:stretch/>
        </p:blipFill>
        <p:spPr>
          <a:xfrm>
            <a:off x="266418" y="224942"/>
            <a:ext cx="6050406" cy="1427755"/>
          </a:xfrm>
          <a:prstGeom prst="rect">
            <a:avLst/>
          </a:prstGeom>
        </p:spPr>
      </p:pic>
      <p:sp>
        <p:nvSpPr>
          <p:cNvPr id="6" name="Rectangle 5">
            <a:extLst>
              <a:ext uri="{FF2B5EF4-FFF2-40B4-BE49-F238E27FC236}">
                <a16:creationId xmlns:a16="http://schemas.microsoft.com/office/drawing/2014/main" id="{D9AA07E7-7815-10A9-4D3F-96FFE7F940AA}"/>
              </a:ext>
            </a:extLst>
          </p:cNvPr>
          <p:cNvSpPr/>
          <p:nvPr/>
        </p:nvSpPr>
        <p:spPr>
          <a:xfrm>
            <a:off x="158620" y="201674"/>
            <a:ext cx="5784979" cy="1561812"/>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1AC3844B-DB19-A421-8D99-DCADCF426CF1}"/>
              </a:ext>
            </a:extLst>
          </p:cNvPr>
          <p:cNvSpPr/>
          <p:nvPr/>
        </p:nvSpPr>
        <p:spPr>
          <a:xfrm>
            <a:off x="93305" y="2107144"/>
            <a:ext cx="8481527" cy="45491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GB" altLang="en-US" sz="1800" dirty="0">
                <a:solidFill>
                  <a:schemeClr val="tx1"/>
                </a:solidFill>
              </a:rPr>
              <a:t>cyst with high-risk stigmata                     resection if patient is fit for surgery</a:t>
            </a:r>
          </a:p>
          <a:p>
            <a:pPr marL="0" indent="0">
              <a:buNone/>
            </a:pPr>
            <a:endParaRPr lang="en-GB" altLang="en-US" sz="1800" dirty="0">
              <a:solidFill>
                <a:schemeClr val="tx1"/>
              </a:solidFill>
            </a:endParaRPr>
          </a:p>
          <a:p>
            <a:pPr marL="0" indent="0">
              <a:buNone/>
            </a:pPr>
            <a:endParaRPr lang="en-GB" altLang="en-US" sz="1800" dirty="0"/>
          </a:p>
          <a:p>
            <a:pPr marL="0" indent="0">
              <a:buNone/>
            </a:pPr>
            <a:r>
              <a:rPr lang="en-GB" altLang="en-US" sz="1800" dirty="0">
                <a:solidFill>
                  <a:schemeClr val="tx1"/>
                </a:solidFill>
              </a:rPr>
              <a:t>cyst with worrisome features                     urgent EUS</a:t>
            </a:r>
          </a:p>
          <a:p>
            <a:pPr marL="0" indent="0">
              <a:buNone/>
            </a:pPr>
            <a:endParaRPr lang="en-GB" altLang="en-US" sz="1800" dirty="0"/>
          </a:p>
          <a:p>
            <a:pPr marL="0" indent="0">
              <a:buNone/>
            </a:pPr>
            <a:endParaRPr lang="en-GB" altLang="en-US" sz="1800" dirty="0"/>
          </a:p>
          <a:p>
            <a:pPr marL="0" indent="0">
              <a:buNone/>
            </a:pPr>
            <a:r>
              <a:rPr lang="en-GB" altLang="en-US" sz="1800" dirty="0">
                <a:solidFill>
                  <a:schemeClr val="tx1"/>
                </a:solidFill>
              </a:rPr>
              <a:t>asymptomatic cyst &lt; 3cm and no worrisome features            surveillance as per guidelines</a:t>
            </a:r>
          </a:p>
          <a:p>
            <a:pPr marL="0" indent="0">
              <a:buNone/>
            </a:pPr>
            <a:endParaRPr lang="en-GB" altLang="en-US" sz="1800" dirty="0"/>
          </a:p>
        </p:txBody>
      </p:sp>
      <p:sp>
        <p:nvSpPr>
          <p:cNvPr id="7" name="Arrow: Right 6">
            <a:extLst>
              <a:ext uri="{FF2B5EF4-FFF2-40B4-BE49-F238E27FC236}">
                <a16:creationId xmlns:a16="http://schemas.microsoft.com/office/drawing/2014/main" id="{4E1E00A4-104B-91D7-14A9-0A1C9AD91B9F}"/>
              </a:ext>
            </a:extLst>
          </p:cNvPr>
          <p:cNvSpPr/>
          <p:nvPr/>
        </p:nvSpPr>
        <p:spPr>
          <a:xfrm>
            <a:off x="2901820" y="3275046"/>
            <a:ext cx="615821" cy="335902"/>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32EECF56-2683-5DA6-0ACF-4761FBD5D69D}"/>
              </a:ext>
            </a:extLst>
          </p:cNvPr>
          <p:cNvSpPr/>
          <p:nvPr/>
        </p:nvSpPr>
        <p:spPr>
          <a:xfrm>
            <a:off x="3190424" y="4101228"/>
            <a:ext cx="615821" cy="335902"/>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Right 11">
            <a:extLst>
              <a:ext uri="{FF2B5EF4-FFF2-40B4-BE49-F238E27FC236}">
                <a16:creationId xmlns:a16="http://schemas.microsoft.com/office/drawing/2014/main" id="{2442D02A-4DEE-C2BC-FE4D-F0A1D07161AF}"/>
              </a:ext>
            </a:extLst>
          </p:cNvPr>
          <p:cNvSpPr/>
          <p:nvPr/>
        </p:nvSpPr>
        <p:spPr>
          <a:xfrm>
            <a:off x="5164495" y="4916102"/>
            <a:ext cx="537420" cy="335902"/>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C9ED513-EBBC-E060-96FA-700C5C1A05A9}"/>
              </a:ext>
            </a:extLst>
          </p:cNvPr>
          <p:cNvSpPr/>
          <p:nvPr/>
        </p:nvSpPr>
        <p:spPr>
          <a:xfrm>
            <a:off x="5164495" y="5943600"/>
            <a:ext cx="6664421" cy="712725"/>
          </a:xfrm>
          <a:prstGeom prst="rect">
            <a:avLst/>
          </a:prstGeom>
          <a:noFill/>
          <a:ln w="349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IPMN with 5 mm focus of invasive carcinoma    </a:t>
            </a:r>
            <a:r>
              <a:rPr lang="en-GB" sz="2000" b="1" dirty="0">
                <a:solidFill>
                  <a:srgbClr val="FFC000"/>
                </a:solidFill>
              </a:rPr>
              <a:t>T1a</a:t>
            </a:r>
          </a:p>
        </p:txBody>
      </p:sp>
    </p:spTree>
    <p:extLst>
      <p:ext uri="{BB962C8B-B14F-4D97-AF65-F5344CB8AC3E}">
        <p14:creationId xmlns:p14="http://schemas.microsoft.com/office/powerpoint/2010/main" val="183352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0"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469B6C-1F97-7250-A919-CC3AA7954F1D}"/>
              </a:ext>
            </a:extLst>
          </p:cNvPr>
          <p:cNvSpPr>
            <a:spLocks noGrp="1"/>
          </p:cNvSpPr>
          <p:nvPr>
            <p:ph idx="1"/>
          </p:nvPr>
        </p:nvSpPr>
        <p:spPr>
          <a:xfrm>
            <a:off x="270588" y="83976"/>
            <a:ext cx="11083212" cy="6568751"/>
          </a:xfrm>
        </p:spPr>
        <p:txBody>
          <a:bodyPr/>
          <a:lstStyle/>
          <a:p>
            <a:pPr marL="0" indent="0">
              <a:lnSpc>
                <a:spcPct val="107000"/>
              </a:lnSpc>
              <a:spcAft>
                <a:spcPts val="800"/>
              </a:spcAft>
              <a:buNone/>
            </a:pP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Cumulative risk of malignancy in side-branch IPMN is low. </a:t>
            </a:r>
          </a:p>
          <a:p>
            <a:pPr marL="0" indent="0">
              <a:lnSpc>
                <a:spcPct val="107000"/>
              </a:lnSpc>
              <a:spcAft>
                <a:spcPts val="800"/>
              </a:spcAft>
              <a:buNone/>
            </a:pP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Size and multiplicity could lead to overtreatment if resected.</a:t>
            </a:r>
          </a:p>
          <a:p>
            <a:pPr marL="0" indent="0">
              <a:lnSpc>
                <a:spcPct val="107000"/>
              </a:lnSpc>
              <a:spcAft>
                <a:spcPts val="800"/>
              </a:spcAft>
              <a:buNone/>
            </a:pPr>
            <a:r>
              <a:rPr lang="en-GB" sz="18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P</a:t>
            </a:r>
            <a:r>
              <a:rPr lang="en-GB" sz="18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redictors for HGD/malignant transformation:</a:t>
            </a:r>
          </a:p>
          <a:p>
            <a:pPr marL="0" indent="0">
              <a:lnSpc>
                <a:spcPct val="107000"/>
              </a:lnSpc>
              <a:spcAft>
                <a:spcPts val="800"/>
              </a:spcAft>
              <a:buNone/>
            </a:pPr>
            <a:r>
              <a:rPr lang="en-GB" sz="1800" dirty="0">
                <a:latin typeface="Calibri" panose="020F0502020204030204" pitchFamily="34" charset="0"/>
                <a:ea typeface="Calibri" panose="020F0502020204030204" pitchFamily="34" charset="0"/>
                <a:cs typeface="Times New Roman" panose="02020603050405020304" pitchFamily="18" charset="0"/>
              </a:rPr>
              <a:t>-</a:t>
            </a: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enhancing mural nodule/component</a:t>
            </a:r>
          </a:p>
          <a:p>
            <a:pPr marL="0" indent="0">
              <a:lnSpc>
                <a:spcPct val="107000"/>
              </a:lnSpc>
              <a:spcAft>
                <a:spcPts val="800"/>
              </a:spcAft>
              <a:buNone/>
            </a:pPr>
            <a:r>
              <a:rPr lang="en-GB" sz="1800" dirty="0">
                <a:latin typeface="Calibri" panose="020F0502020204030204" pitchFamily="34" charset="0"/>
                <a:ea typeface="Calibri" panose="020F0502020204030204" pitchFamily="34" charset="0"/>
                <a:cs typeface="Times New Roman" panose="02020603050405020304" pitchFamily="18" charset="0"/>
              </a:rPr>
              <a:t>-</a:t>
            </a: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PD &gt; 5mm</a:t>
            </a:r>
          </a:p>
          <a:p>
            <a:pPr marL="0" indent="0">
              <a:lnSpc>
                <a:spcPct val="107000"/>
              </a:lnSpc>
              <a:spcAft>
                <a:spcPts val="800"/>
              </a:spcAft>
              <a:buNone/>
            </a:pPr>
            <a:r>
              <a:rPr lang="en-GB" sz="1800"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growth &gt;2.5mm per year </a:t>
            </a:r>
          </a:p>
          <a:p>
            <a:pPr marL="0" indent="0">
              <a:lnSpc>
                <a:spcPct val="107000"/>
              </a:lnSpc>
              <a:spcAft>
                <a:spcPts val="800"/>
              </a:spcAft>
              <a:buNone/>
            </a:pPr>
            <a:r>
              <a:rPr lang="en-GB" sz="1800" dirty="0">
                <a:latin typeface="Calibri" panose="020F0502020204030204" pitchFamily="34" charset="0"/>
                <a:ea typeface="Calibri" panose="020F0502020204030204" pitchFamily="34" charset="0"/>
                <a:cs typeface="Times New Roman" panose="02020603050405020304" pitchFamily="18" charset="0"/>
              </a:rPr>
              <a:t>-</a:t>
            </a: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raised CA19-9 </a:t>
            </a:r>
          </a:p>
          <a:p>
            <a:pPr marL="0" indent="0">
              <a:buNone/>
            </a:pPr>
            <a:r>
              <a:rPr lang="en-GB" sz="1600" dirty="0">
                <a:solidFill>
                  <a:srgbClr val="FFC000"/>
                </a:solidFill>
              </a:rPr>
              <a:t>						</a:t>
            </a:r>
            <a:endParaRPr lang="en-GB" dirty="0"/>
          </a:p>
        </p:txBody>
      </p:sp>
      <p:sp>
        <p:nvSpPr>
          <p:cNvPr id="2" name="Rectangle 1">
            <a:extLst>
              <a:ext uri="{FF2B5EF4-FFF2-40B4-BE49-F238E27FC236}">
                <a16:creationId xmlns:a16="http://schemas.microsoft.com/office/drawing/2014/main" id="{856A45E6-D2DA-F170-B1C8-2AAAF21CF62C}"/>
              </a:ext>
            </a:extLst>
          </p:cNvPr>
          <p:cNvSpPr/>
          <p:nvPr/>
        </p:nvSpPr>
        <p:spPr>
          <a:xfrm>
            <a:off x="1464907" y="4786603"/>
            <a:ext cx="9728718" cy="18661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dirty="0">
                <a:solidFill>
                  <a:schemeClr val="tx1"/>
                </a:solidFill>
              </a:rPr>
              <a:t>IPMN may be an indicator of background parenchymal abnormality.</a:t>
            </a:r>
          </a:p>
          <a:p>
            <a:pPr marL="0" indent="0">
              <a:buNone/>
            </a:pPr>
            <a:endParaRPr lang="en-GB" sz="1800" dirty="0">
              <a:solidFill>
                <a:schemeClr val="tx1"/>
              </a:solidFill>
            </a:endParaRPr>
          </a:p>
          <a:p>
            <a:pPr marL="0" indent="0">
              <a:buNone/>
            </a:pPr>
            <a:r>
              <a:rPr lang="en-GB" sz="1800" dirty="0">
                <a:solidFill>
                  <a:schemeClr val="tx1"/>
                </a:solidFill>
              </a:rPr>
              <a:t>The presence of an IPMN may portend an increased risk of invasive pancreatic cancer at disparate sites within the pancreas.</a:t>
            </a:r>
          </a:p>
          <a:p>
            <a:pPr marL="0" indent="0">
              <a:buNone/>
            </a:pPr>
            <a:endParaRPr lang="en-GB" sz="1800" dirty="0">
              <a:solidFill>
                <a:schemeClr val="tx1"/>
              </a:solidFill>
            </a:endParaRPr>
          </a:p>
          <a:p>
            <a:pPr marL="0" indent="0">
              <a:buNone/>
            </a:pPr>
            <a:endParaRPr lang="en-GB" dirty="0"/>
          </a:p>
        </p:txBody>
      </p:sp>
      <p:pic>
        <p:nvPicPr>
          <p:cNvPr id="5" name="Picture 4">
            <a:extLst>
              <a:ext uri="{FF2B5EF4-FFF2-40B4-BE49-F238E27FC236}">
                <a16:creationId xmlns:a16="http://schemas.microsoft.com/office/drawing/2014/main" id="{F5427E72-DA35-94C8-421F-412B5BD3942B}"/>
              </a:ext>
            </a:extLst>
          </p:cNvPr>
          <p:cNvPicPr>
            <a:picLocks noChangeAspect="1"/>
          </p:cNvPicPr>
          <p:nvPr/>
        </p:nvPicPr>
        <p:blipFill rotWithShape="1">
          <a:blip r:embed="rId2"/>
          <a:srcRect l="29170" t="20173" r="10933" b="60408"/>
          <a:stretch/>
        </p:blipFill>
        <p:spPr>
          <a:xfrm>
            <a:off x="5772538" y="2164703"/>
            <a:ext cx="6148874" cy="1264298"/>
          </a:xfrm>
          <a:prstGeom prst="rect">
            <a:avLst/>
          </a:prstGeom>
        </p:spPr>
      </p:pic>
      <p:sp>
        <p:nvSpPr>
          <p:cNvPr id="7" name="Rectangle 6">
            <a:extLst>
              <a:ext uri="{FF2B5EF4-FFF2-40B4-BE49-F238E27FC236}">
                <a16:creationId xmlns:a16="http://schemas.microsoft.com/office/drawing/2014/main" id="{83B6D631-460B-D2A5-0115-6BDE7E6E26E2}"/>
              </a:ext>
            </a:extLst>
          </p:cNvPr>
          <p:cNvSpPr/>
          <p:nvPr/>
        </p:nvSpPr>
        <p:spPr>
          <a:xfrm>
            <a:off x="5523721" y="1875453"/>
            <a:ext cx="6148874" cy="2911149"/>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endParaRPr lang="en-GB" sz="1800" i="1" dirty="0"/>
          </a:p>
          <a:p>
            <a:pPr marL="0" indent="0">
              <a:buNone/>
            </a:pPr>
            <a:endParaRPr lang="en-GB" i="1" dirty="0"/>
          </a:p>
          <a:p>
            <a:pPr marL="0" indent="0">
              <a:buNone/>
            </a:pPr>
            <a:endParaRPr lang="en-GB" sz="1800" i="1" dirty="0"/>
          </a:p>
          <a:p>
            <a:pPr marL="0" indent="0">
              <a:buNone/>
            </a:pPr>
            <a:endParaRPr lang="en-GB" i="1" dirty="0"/>
          </a:p>
          <a:p>
            <a:pPr marL="0" indent="0">
              <a:buNone/>
            </a:pPr>
            <a:endParaRPr lang="en-GB" sz="1800" i="1" dirty="0"/>
          </a:p>
          <a:p>
            <a:pPr marL="0" indent="0">
              <a:buNone/>
            </a:pPr>
            <a:r>
              <a:rPr lang="en-GB" sz="1800" i="1" dirty="0">
                <a:solidFill>
                  <a:schemeClr val="tx1"/>
                </a:solidFill>
              </a:rPr>
              <a:t>Miller et al.</a:t>
            </a:r>
          </a:p>
          <a:p>
            <a:pPr marL="0" indent="0">
              <a:buNone/>
            </a:pPr>
            <a:r>
              <a:rPr lang="en-GB" sz="1800" i="1" dirty="0" err="1">
                <a:solidFill>
                  <a:schemeClr val="tx1"/>
                </a:solidFill>
              </a:rPr>
              <a:t>RadioGraphics</a:t>
            </a:r>
            <a:r>
              <a:rPr lang="en-GB" sz="1800" i="1" dirty="0">
                <a:solidFill>
                  <a:schemeClr val="tx1"/>
                </a:solidFill>
              </a:rPr>
              <a:t> 2022;42:87-105 </a:t>
            </a:r>
          </a:p>
        </p:txBody>
      </p:sp>
    </p:spTree>
    <p:extLst>
      <p:ext uri="{BB962C8B-B14F-4D97-AF65-F5344CB8AC3E}">
        <p14:creationId xmlns:p14="http://schemas.microsoft.com/office/powerpoint/2010/main" val="97100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28ABEA-59D8-A4D7-D716-8419BBD3ED55}"/>
              </a:ext>
            </a:extLst>
          </p:cNvPr>
          <p:cNvSpPr>
            <a:spLocks noGrp="1"/>
          </p:cNvSpPr>
          <p:nvPr>
            <p:ph idx="1"/>
          </p:nvPr>
        </p:nvSpPr>
        <p:spPr>
          <a:xfrm>
            <a:off x="419878" y="597159"/>
            <a:ext cx="10933922" cy="5203566"/>
          </a:xfrm>
        </p:spPr>
        <p:txBody>
          <a:bodyPr>
            <a:normAutofit/>
          </a:bodyPr>
          <a:lstStyle/>
          <a:p>
            <a:pPr marL="0" indent="0">
              <a:buNone/>
            </a:pPr>
            <a:r>
              <a:rPr lang="en-GB" b="1" dirty="0">
                <a:solidFill>
                  <a:srgbClr val="FFC000"/>
                </a:solidFill>
              </a:rPr>
              <a:t>Abbreviated MRI protocols</a:t>
            </a:r>
          </a:p>
          <a:p>
            <a:pPr marL="0" indent="0">
              <a:buNone/>
            </a:pPr>
            <a:r>
              <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Many centres use abbreviated MRI protocols ( without postcontrast sequences).</a:t>
            </a:r>
            <a:endParaRPr lang="en-GB" sz="2000" b="1" dirty="0">
              <a:solidFill>
                <a:schemeClr val="tx1"/>
              </a:solidFill>
            </a:endParaRPr>
          </a:p>
          <a:p>
            <a:pPr marL="0" indent="0">
              <a:buNone/>
            </a:pPr>
            <a:endParaRPr lang="en-GB" b="1" dirty="0">
              <a:solidFill>
                <a:srgbClr val="FFC000"/>
              </a:solidFill>
            </a:endParaRPr>
          </a:p>
          <a:p>
            <a:pPr marL="0" indent="0">
              <a:buNone/>
            </a:pPr>
            <a:r>
              <a:rPr lang="en-GB" b="1" dirty="0">
                <a:solidFill>
                  <a:srgbClr val="FFC000"/>
                </a:solidFill>
              </a:rPr>
              <a:t>Pros</a:t>
            </a:r>
          </a:p>
          <a:p>
            <a:pPr marL="0" indent="0">
              <a:buNone/>
            </a:pPr>
            <a:r>
              <a:rPr lang="en-GB" sz="1800" dirty="0">
                <a:latin typeface="Calibri" panose="020F0502020204030204" pitchFamily="34" charset="0"/>
                <a:ea typeface="Calibri" panose="020F0502020204030204" pitchFamily="34" charset="0"/>
                <a:cs typeface="Times New Roman" panose="02020603050405020304" pitchFamily="18" charset="0"/>
              </a:rPr>
              <a:t>T</a:t>
            </a:r>
            <a:r>
              <a:rPr lang="en-GB" sz="1800" dirty="0">
                <a:solidFill>
                  <a:schemeClr val="tx1"/>
                </a:solidFill>
                <a:latin typeface="Calibri" panose="020F0502020204030204" pitchFamily="34" charset="0"/>
                <a:ea typeface="Calibri" panose="020F0502020204030204" pitchFamily="34" charset="0"/>
                <a:cs typeface="Times New Roman" panose="02020603050405020304" pitchFamily="18" charset="0"/>
              </a:rPr>
              <a:t>ime- and cost effective.</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No added value from contrast in </a:t>
            </a:r>
            <a:r>
              <a:rPr lang="en-GB" sz="1800" dirty="0">
                <a:latin typeface="Calibri" panose="020F0502020204030204" pitchFamily="34" charset="0"/>
                <a:ea typeface="Calibri" panose="020F0502020204030204" pitchFamily="34" charset="0"/>
                <a:cs typeface="Times New Roman" panose="02020603050405020304" pitchFamily="18" charset="0"/>
              </a:rPr>
              <a:t>characterization</a:t>
            </a: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of cysts.</a:t>
            </a:r>
          </a:p>
          <a:p>
            <a:pPr marL="0" indent="0">
              <a:buNone/>
            </a:pP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MRI with DWI </a:t>
            </a:r>
            <a:r>
              <a:rPr lang="en-GB" sz="1800" dirty="0">
                <a:solidFill>
                  <a:schemeClr val="tx1"/>
                </a:solidFill>
                <a:latin typeface="Calibri" panose="020F0502020204030204" pitchFamily="34" charset="0"/>
                <a:ea typeface="Calibri" panose="020F0502020204030204" pitchFamily="34" charset="0"/>
                <a:cs typeface="Times New Roman" panose="02020603050405020304" pitchFamily="18" charset="0"/>
              </a:rPr>
              <a:t>seems</a:t>
            </a: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accurate in the detection of mural nodules &gt; 5mm.</a:t>
            </a:r>
          </a:p>
          <a:p>
            <a:pPr marL="0" indent="0">
              <a:buNone/>
            </a:pP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No concern re gadolinium retention in patients for potentially lifelong follow-up. </a:t>
            </a:r>
          </a:p>
          <a:p>
            <a:pPr marL="0" indent="0">
              <a:buNone/>
            </a:pPr>
            <a:endParaRPr lang="en-GB" sz="2000" b="1" dirty="0">
              <a:solidFill>
                <a:schemeClr val="tx1"/>
              </a:solidFill>
            </a:endParaRPr>
          </a:p>
          <a:p>
            <a:pPr marL="0" indent="0">
              <a:buNone/>
            </a:pPr>
            <a:r>
              <a:rPr lang="en-GB" b="1" dirty="0">
                <a:solidFill>
                  <a:srgbClr val="FFC000"/>
                </a:solidFill>
              </a:rPr>
              <a:t>Cons</a:t>
            </a:r>
          </a:p>
          <a:p>
            <a:pPr marL="0" indent="0">
              <a:buNone/>
            </a:pP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?Accurate for detection of early stage synchronous or metachronous cancer.</a:t>
            </a:r>
            <a:endParaRPr lang="en-GB" sz="1800" b="1" dirty="0">
              <a:solidFill>
                <a:schemeClr val="tx1"/>
              </a:solidFill>
            </a:endParaRPr>
          </a:p>
        </p:txBody>
      </p:sp>
    </p:spTree>
    <p:extLst>
      <p:ext uri="{BB962C8B-B14F-4D97-AF65-F5344CB8AC3E}">
        <p14:creationId xmlns:p14="http://schemas.microsoft.com/office/powerpoint/2010/main" val="1257655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CA7786-4D44-46E2-AABF-D23FAC7C241A}"/>
              </a:ext>
            </a:extLst>
          </p:cNvPr>
          <p:cNvSpPr>
            <a:spLocks noGrp="1"/>
          </p:cNvSpPr>
          <p:nvPr>
            <p:ph idx="1"/>
          </p:nvPr>
        </p:nvSpPr>
        <p:spPr>
          <a:xfrm>
            <a:off x="349624" y="260648"/>
            <a:ext cx="10856441" cy="6274623"/>
          </a:xfrm>
        </p:spPr>
        <p:txBody>
          <a:bodyPr>
            <a:normAutofit/>
          </a:bodyPr>
          <a:lstStyle/>
          <a:p>
            <a:pPr marL="0" indent="0">
              <a:buNone/>
            </a:pPr>
            <a:r>
              <a:rPr lang="en-US" sz="2000" dirty="0">
                <a:solidFill>
                  <a:schemeClr val="tx1"/>
                </a:solidFill>
              </a:rPr>
              <a:t>-Incidence in constant augmentation for the past 25 years.</a:t>
            </a:r>
          </a:p>
          <a:p>
            <a:pPr marL="0" indent="0">
              <a:buNone/>
            </a:pPr>
            <a:endParaRPr lang="en-US" sz="2000" dirty="0"/>
          </a:p>
          <a:p>
            <a:pPr marL="0" indent="0">
              <a:buNone/>
            </a:pPr>
            <a:endParaRPr lang="en-US" sz="2000" dirty="0">
              <a:solidFill>
                <a:schemeClr val="tx1"/>
              </a:solidFill>
            </a:endParaRPr>
          </a:p>
          <a:p>
            <a:pPr marL="0" indent="0">
              <a:buNone/>
            </a:pPr>
            <a:endParaRPr lang="en-US" sz="2000" dirty="0">
              <a:solidFill>
                <a:schemeClr val="tx1"/>
              </a:solidFill>
            </a:endParaRP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r>
              <a:rPr lang="en-GB" sz="2000" dirty="0">
                <a:ea typeface="Calibri" panose="020F0502020204030204" pitchFamily="34" charset="0"/>
                <a:cs typeface="Times New Roman" panose="02020603050405020304" pitchFamily="18" charset="0"/>
              </a:rPr>
              <a:t>					</a:t>
            </a:r>
          </a:p>
          <a:p>
            <a:pPr marL="0" indent="0">
              <a:buNone/>
            </a:pPr>
            <a:r>
              <a:rPr lang="en-GB" sz="2000" dirty="0">
                <a:ea typeface="Calibri" panose="020F0502020204030204" pitchFamily="34" charset="0"/>
                <a:cs typeface="Times New Roman" panose="02020603050405020304" pitchFamily="18" charset="0"/>
              </a:rPr>
              <a:t>					-</a:t>
            </a:r>
            <a:r>
              <a:rPr lang="en-GB" sz="1800" dirty="0"/>
              <a:t>Pancreatic cancer is the 10th most common cancer in the UK, 					with approximately 10,500 people diagnosed each year</a:t>
            </a:r>
            <a:r>
              <a:rPr lang="en-US" sz="1800" dirty="0">
                <a:solidFill>
                  <a:schemeClr val="tx1"/>
                </a:solidFill>
                <a:effectLst/>
                <a:ea typeface="MS Mincho" panose="020B0400000000000000" pitchFamily="49" charset="-128"/>
                <a:cs typeface="Times New Roman" panose="02020603050405020304" pitchFamily="18" charset="0"/>
              </a:rPr>
              <a:t>. </a:t>
            </a:r>
          </a:p>
          <a:p>
            <a:pPr marL="0" indent="0">
              <a:buNone/>
            </a:pPr>
            <a:r>
              <a:rPr lang="en-US" sz="1800" dirty="0">
                <a:ea typeface="MS Mincho" panose="020B0400000000000000" pitchFamily="49" charset="-128"/>
                <a:cs typeface="Times New Roman" panose="02020603050405020304" pitchFamily="18" charset="0"/>
              </a:rPr>
              <a:t>					-</a:t>
            </a:r>
            <a:r>
              <a:rPr lang="en-GB" sz="1800" dirty="0">
                <a:ea typeface="MS Mincho" panose="020B0400000000000000" pitchFamily="49" charset="-128"/>
                <a:cs typeface="Times New Roman" panose="02020603050405020304" pitchFamily="18" charset="0"/>
              </a:rPr>
              <a:t>O</a:t>
            </a:r>
            <a:r>
              <a:rPr lang="en-GB" sz="1800" dirty="0"/>
              <a:t>nly 25% of patients will survive for at least one year after they 					are diagnosed.</a:t>
            </a:r>
            <a:endParaRPr lang="en-US" sz="1800" dirty="0">
              <a:solidFill>
                <a:schemeClr val="tx1"/>
              </a:solidFill>
              <a:effectLst/>
              <a:ea typeface="MS Mincho" panose="020B0400000000000000" pitchFamily="49" charset="-128"/>
              <a:cs typeface="Times New Roman" panose="02020603050405020304" pitchFamily="18" charset="0"/>
            </a:endParaRPr>
          </a:p>
          <a:p>
            <a:pPr marL="0" indent="0">
              <a:buNone/>
            </a:pPr>
            <a:endParaRPr lang="en-US" sz="2000" dirty="0"/>
          </a:p>
          <a:p>
            <a:pPr marL="0" indent="0">
              <a:buNone/>
            </a:pPr>
            <a:endParaRPr lang="en-GB" sz="2000" dirty="0"/>
          </a:p>
        </p:txBody>
      </p:sp>
      <p:pic>
        <p:nvPicPr>
          <p:cNvPr id="5" name="Picture 4">
            <a:extLst>
              <a:ext uri="{FF2B5EF4-FFF2-40B4-BE49-F238E27FC236}">
                <a16:creationId xmlns:a16="http://schemas.microsoft.com/office/drawing/2014/main" id="{27263DF8-6452-4EB0-838B-AD3924720B0D}"/>
              </a:ext>
            </a:extLst>
          </p:cNvPr>
          <p:cNvPicPr>
            <a:picLocks noChangeAspect="1"/>
          </p:cNvPicPr>
          <p:nvPr/>
        </p:nvPicPr>
        <p:blipFill>
          <a:blip r:embed="rId2"/>
          <a:stretch>
            <a:fillRect/>
          </a:stretch>
        </p:blipFill>
        <p:spPr>
          <a:xfrm>
            <a:off x="6818089" y="780352"/>
            <a:ext cx="3898550" cy="2413043"/>
          </a:xfrm>
          <a:prstGeom prst="rect">
            <a:avLst/>
          </a:prstGeom>
        </p:spPr>
      </p:pic>
      <p:sp>
        <p:nvSpPr>
          <p:cNvPr id="2" name="Rectangle 1">
            <a:extLst>
              <a:ext uri="{FF2B5EF4-FFF2-40B4-BE49-F238E27FC236}">
                <a16:creationId xmlns:a16="http://schemas.microsoft.com/office/drawing/2014/main" id="{A5E8A450-20F2-E7E4-B3A3-D2D3EC36A32E}"/>
              </a:ext>
            </a:extLst>
          </p:cNvPr>
          <p:cNvSpPr/>
          <p:nvPr/>
        </p:nvSpPr>
        <p:spPr>
          <a:xfrm>
            <a:off x="6714277" y="671194"/>
            <a:ext cx="4274127" cy="2631358"/>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BACA1D3-E402-DD7B-1BA9-EAACE813CE89}"/>
              </a:ext>
            </a:extLst>
          </p:cNvPr>
          <p:cNvPicPr>
            <a:picLocks noChangeAspect="1"/>
          </p:cNvPicPr>
          <p:nvPr/>
        </p:nvPicPr>
        <p:blipFill rotWithShape="1">
          <a:blip r:embed="rId3"/>
          <a:srcRect l="32320" t="15102" r="33052" b="4706"/>
          <a:stretch/>
        </p:blipFill>
        <p:spPr>
          <a:xfrm>
            <a:off x="985935" y="1850162"/>
            <a:ext cx="3418114" cy="4821836"/>
          </a:xfrm>
          <a:prstGeom prst="rect">
            <a:avLst/>
          </a:prstGeom>
        </p:spPr>
      </p:pic>
    </p:spTree>
    <p:extLst>
      <p:ext uri="{BB962C8B-B14F-4D97-AF65-F5344CB8AC3E}">
        <p14:creationId xmlns:p14="http://schemas.microsoft.com/office/powerpoint/2010/main" val="1318446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27B017-7357-24DE-03D3-6417EC39EF6D}"/>
              </a:ext>
            </a:extLst>
          </p:cNvPr>
          <p:cNvSpPr>
            <a:spLocks noGrp="1"/>
          </p:cNvSpPr>
          <p:nvPr>
            <p:ph idx="1"/>
          </p:nvPr>
        </p:nvSpPr>
        <p:spPr>
          <a:xfrm>
            <a:off x="838200" y="3806889"/>
            <a:ext cx="10515600" cy="2370073"/>
          </a:xfrm>
        </p:spPr>
        <p:txBody>
          <a:bodyPr>
            <a:normAutofit lnSpcReduction="10000"/>
          </a:bodyPr>
          <a:lstStyle/>
          <a:p>
            <a:pPr marL="0" indent="0">
              <a:buNone/>
            </a:pPr>
            <a:r>
              <a:rPr lang="en-GB" sz="2000" b="0" i="0" dirty="0">
                <a:solidFill>
                  <a:srgbClr val="222222"/>
                </a:solidFill>
                <a:effectLst/>
              </a:rPr>
              <a:t>-Retrospective studies have indicated that abbreviated MRI (omitting contrast-enhanced and DWI) may be used for CPL surveillance without any suspicious features or cases of malignancy being missed. </a:t>
            </a:r>
          </a:p>
          <a:p>
            <a:pPr marL="0" indent="0">
              <a:buNone/>
            </a:pPr>
            <a:r>
              <a:rPr lang="en-GB" sz="2000" dirty="0">
                <a:solidFill>
                  <a:srgbClr val="222222"/>
                </a:solidFill>
              </a:rPr>
              <a:t>-S</a:t>
            </a:r>
            <a:r>
              <a:rPr lang="en-GB" sz="2000" b="0" i="0" dirty="0">
                <a:solidFill>
                  <a:srgbClr val="222222"/>
                </a:solidFill>
                <a:effectLst/>
              </a:rPr>
              <a:t>mall number of cases may need to be recalled for additional MR sequences.</a:t>
            </a:r>
          </a:p>
          <a:p>
            <a:pPr marL="0" indent="0">
              <a:buNone/>
            </a:pPr>
            <a:r>
              <a:rPr lang="en-GB" sz="2000" dirty="0">
                <a:solidFill>
                  <a:srgbClr val="222222"/>
                </a:solidFill>
              </a:rPr>
              <a:t>-T</a:t>
            </a:r>
            <a:r>
              <a:rPr lang="en-GB" sz="2000" b="0" i="0" dirty="0">
                <a:solidFill>
                  <a:srgbClr val="222222"/>
                </a:solidFill>
                <a:effectLst/>
              </a:rPr>
              <a:t>here is still a significant overall timesaving</a:t>
            </a:r>
            <a:r>
              <a:rPr lang="en-GB" b="0" i="0" dirty="0">
                <a:solidFill>
                  <a:srgbClr val="222222"/>
                </a:solidFill>
                <a:effectLst/>
              </a:rPr>
              <a:t>.</a:t>
            </a:r>
          </a:p>
          <a:p>
            <a:pPr marL="0" indent="0">
              <a:buNone/>
            </a:pPr>
            <a:r>
              <a:rPr lang="en-GB" sz="2000" dirty="0"/>
              <a:t>-The suitability of abbreviated protocols for detecting synchronous cancer remote to CPL requires further study.</a:t>
            </a:r>
          </a:p>
        </p:txBody>
      </p:sp>
      <p:pic>
        <p:nvPicPr>
          <p:cNvPr id="5" name="Picture 4">
            <a:extLst>
              <a:ext uri="{FF2B5EF4-FFF2-40B4-BE49-F238E27FC236}">
                <a16:creationId xmlns:a16="http://schemas.microsoft.com/office/drawing/2014/main" id="{CCCE9727-2040-C45E-7BDE-AD1DC2263588}"/>
              </a:ext>
            </a:extLst>
          </p:cNvPr>
          <p:cNvPicPr>
            <a:picLocks noChangeAspect="1"/>
          </p:cNvPicPr>
          <p:nvPr/>
        </p:nvPicPr>
        <p:blipFill rotWithShape="1">
          <a:blip r:embed="rId2"/>
          <a:srcRect l="21463" t="19048" r="19280" b="48843"/>
          <a:stretch/>
        </p:blipFill>
        <p:spPr>
          <a:xfrm>
            <a:off x="671804" y="681038"/>
            <a:ext cx="6671388" cy="2202024"/>
          </a:xfrm>
          <a:prstGeom prst="rect">
            <a:avLst/>
          </a:prstGeom>
        </p:spPr>
      </p:pic>
      <p:sp>
        <p:nvSpPr>
          <p:cNvPr id="6" name="Rectangle 5">
            <a:extLst>
              <a:ext uri="{FF2B5EF4-FFF2-40B4-BE49-F238E27FC236}">
                <a16:creationId xmlns:a16="http://schemas.microsoft.com/office/drawing/2014/main" id="{9EBE352E-587E-AA89-9A39-E364AB9E9F6D}"/>
              </a:ext>
            </a:extLst>
          </p:cNvPr>
          <p:cNvSpPr/>
          <p:nvPr/>
        </p:nvSpPr>
        <p:spPr>
          <a:xfrm>
            <a:off x="436228" y="494522"/>
            <a:ext cx="7280188" cy="2556589"/>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35564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D5F72D-80B7-7E15-5AD6-52E82668E152}"/>
              </a:ext>
            </a:extLst>
          </p:cNvPr>
          <p:cNvSpPr/>
          <p:nvPr/>
        </p:nvSpPr>
        <p:spPr>
          <a:xfrm>
            <a:off x="69980" y="373225"/>
            <a:ext cx="3890865" cy="5598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nSpc>
                <a:spcPct val="107000"/>
              </a:lnSpc>
              <a:spcAft>
                <a:spcPts val="800"/>
              </a:spcAft>
              <a:buNone/>
            </a:pP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PD &gt; 5mm;  growth &gt;2.5mm per year</a:t>
            </a:r>
          </a:p>
          <a:p>
            <a:pPr marL="0" indent="0">
              <a:lnSpc>
                <a:spcPct val="107000"/>
              </a:lnSpc>
              <a:spcAft>
                <a:spcPts val="800"/>
              </a:spcAft>
              <a:buNone/>
            </a:pP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algn="ctr"/>
            <a:endParaRPr lang="en-GB" dirty="0"/>
          </a:p>
        </p:txBody>
      </p:sp>
      <p:sp>
        <p:nvSpPr>
          <p:cNvPr id="3" name="Rectangle 2">
            <a:extLst>
              <a:ext uri="{FF2B5EF4-FFF2-40B4-BE49-F238E27FC236}">
                <a16:creationId xmlns:a16="http://schemas.microsoft.com/office/drawing/2014/main" id="{DD9B9106-4A6D-BD8B-3F4B-5BEACDCE87F3}"/>
              </a:ext>
            </a:extLst>
          </p:cNvPr>
          <p:cNvSpPr/>
          <p:nvPr/>
        </p:nvSpPr>
        <p:spPr>
          <a:xfrm>
            <a:off x="3836403" y="237931"/>
            <a:ext cx="3480318"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accurate measurement </a:t>
            </a:r>
          </a:p>
        </p:txBody>
      </p:sp>
      <p:sp>
        <p:nvSpPr>
          <p:cNvPr id="4" name="Arrow: Right 3">
            <a:extLst>
              <a:ext uri="{FF2B5EF4-FFF2-40B4-BE49-F238E27FC236}">
                <a16:creationId xmlns:a16="http://schemas.microsoft.com/office/drawing/2014/main" id="{66834BE0-1240-093D-CDB8-CB6E82CC75F2}"/>
              </a:ext>
            </a:extLst>
          </p:cNvPr>
          <p:cNvSpPr/>
          <p:nvPr/>
        </p:nvSpPr>
        <p:spPr>
          <a:xfrm>
            <a:off x="3669264" y="391887"/>
            <a:ext cx="699796" cy="149289"/>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FC5E2514-F3C4-C2C5-9A68-D950C969394D}"/>
              </a:ext>
            </a:extLst>
          </p:cNvPr>
          <p:cNvSpPr/>
          <p:nvPr/>
        </p:nvSpPr>
        <p:spPr>
          <a:xfrm>
            <a:off x="0" y="1749976"/>
            <a:ext cx="1343609" cy="4012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PD stricture</a:t>
            </a:r>
          </a:p>
        </p:txBody>
      </p:sp>
      <p:sp>
        <p:nvSpPr>
          <p:cNvPr id="6" name="Rectangle 5">
            <a:extLst>
              <a:ext uri="{FF2B5EF4-FFF2-40B4-BE49-F238E27FC236}">
                <a16:creationId xmlns:a16="http://schemas.microsoft.com/office/drawing/2014/main" id="{2CD0B1FF-3B40-C3C4-DC0D-EBA5AB13C38F}"/>
              </a:ext>
            </a:extLst>
          </p:cNvPr>
          <p:cNvSpPr/>
          <p:nvPr/>
        </p:nvSpPr>
        <p:spPr>
          <a:xfrm>
            <a:off x="2254897" y="1716833"/>
            <a:ext cx="2494418"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view of full length of PD</a:t>
            </a:r>
          </a:p>
        </p:txBody>
      </p:sp>
      <p:pic>
        <p:nvPicPr>
          <p:cNvPr id="8" name="Picture 7">
            <a:extLst>
              <a:ext uri="{FF2B5EF4-FFF2-40B4-BE49-F238E27FC236}">
                <a16:creationId xmlns:a16="http://schemas.microsoft.com/office/drawing/2014/main" id="{5244E2A3-3314-CB25-F49B-175F12443A96}"/>
              </a:ext>
            </a:extLst>
          </p:cNvPr>
          <p:cNvPicPr>
            <a:picLocks noChangeAspect="1"/>
          </p:cNvPicPr>
          <p:nvPr/>
        </p:nvPicPr>
        <p:blipFill>
          <a:blip r:embed="rId2"/>
          <a:stretch>
            <a:fillRect/>
          </a:stretch>
        </p:blipFill>
        <p:spPr>
          <a:xfrm>
            <a:off x="10016497" y="1124916"/>
            <a:ext cx="2002904" cy="1706669"/>
          </a:xfrm>
          <a:prstGeom prst="rect">
            <a:avLst/>
          </a:prstGeom>
        </p:spPr>
      </p:pic>
      <p:sp>
        <p:nvSpPr>
          <p:cNvPr id="10" name="Rectangle 9">
            <a:extLst>
              <a:ext uri="{FF2B5EF4-FFF2-40B4-BE49-F238E27FC236}">
                <a16:creationId xmlns:a16="http://schemas.microsoft.com/office/drawing/2014/main" id="{9CC2B0CC-C654-C685-6410-ADE54D8A7477}"/>
              </a:ext>
            </a:extLst>
          </p:cNvPr>
          <p:cNvSpPr/>
          <p:nvPr/>
        </p:nvSpPr>
        <p:spPr>
          <a:xfrm>
            <a:off x="7072604" y="144625"/>
            <a:ext cx="2677886" cy="643812"/>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C000"/>
                </a:solidFill>
              </a:rPr>
              <a:t>3D MRCP sequence</a:t>
            </a:r>
          </a:p>
        </p:txBody>
      </p:sp>
      <p:sp>
        <p:nvSpPr>
          <p:cNvPr id="11" name="Rectangle 10">
            <a:extLst>
              <a:ext uri="{FF2B5EF4-FFF2-40B4-BE49-F238E27FC236}">
                <a16:creationId xmlns:a16="http://schemas.microsoft.com/office/drawing/2014/main" id="{C319C7B9-65CA-6C25-A239-74B1058DC9E9}"/>
              </a:ext>
            </a:extLst>
          </p:cNvPr>
          <p:cNvSpPr/>
          <p:nvPr/>
        </p:nvSpPr>
        <p:spPr>
          <a:xfrm>
            <a:off x="4948267" y="1623527"/>
            <a:ext cx="2494419" cy="643812"/>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C000"/>
                </a:solidFill>
              </a:rPr>
              <a:t>MIP</a:t>
            </a:r>
          </a:p>
        </p:txBody>
      </p:sp>
      <p:sp>
        <p:nvSpPr>
          <p:cNvPr id="12" name="Rectangle 11">
            <a:extLst>
              <a:ext uri="{FF2B5EF4-FFF2-40B4-BE49-F238E27FC236}">
                <a16:creationId xmlns:a16="http://schemas.microsoft.com/office/drawing/2014/main" id="{D6C3790A-16EF-D86A-4DF3-B2605C11A16C}"/>
              </a:ext>
            </a:extLst>
          </p:cNvPr>
          <p:cNvSpPr/>
          <p:nvPr/>
        </p:nvSpPr>
        <p:spPr>
          <a:xfrm>
            <a:off x="69981" y="3547188"/>
            <a:ext cx="3599284"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mural nodule in cyst, wall thickening</a:t>
            </a:r>
          </a:p>
        </p:txBody>
      </p:sp>
      <p:sp>
        <p:nvSpPr>
          <p:cNvPr id="13" name="Arrow: Right 12">
            <a:extLst>
              <a:ext uri="{FF2B5EF4-FFF2-40B4-BE49-F238E27FC236}">
                <a16:creationId xmlns:a16="http://schemas.microsoft.com/office/drawing/2014/main" id="{6573D0BB-B5F6-F79A-199A-A8B0200F6193}"/>
              </a:ext>
            </a:extLst>
          </p:cNvPr>
          <p:cNvSpPr/>
          <p:nvPr/>
        </p:nvSpPr>
        <p:spPr>
          <a:xfrm>
            <a:off x="1342052" y="1915887"/>
            <a:ext cx="699796" cy="149289"/>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80566F8-E2F6-7F01-37AA-ABD3A56ABADB}"/>
              </a:ext>
            </a:extLst>
          </p:cNvPr>
          <p:cNvSpPr/>
          <p:nvPr/>
        </p:nvSpPr>
        <p:spPr>
          <a:xfrm>
            <a:off x="4948267" y="3461656"/>
            <a:ext cx="2494419" cy="634481"/>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C000"/>
                </a:solidFill>
              </a:rPr>
              <a:t>SFOV DWI</a:t>
            </a:r>
          </a:p>
        </p:txBody>
      </p:sp>
      <p:sp>
        <p:nvSpPr>
          <p:cNvPr id="15" name="Rectangle 14">
            <a:extLst>
              <a:ext uri="{FF2B5EF4-FFF2-40B4-BE49-F238E27FC236}">
                <a16:creationId xmlns:a16="http://schemas.microsoft.com/office/drawing/2014/main" id="{F8724CF2-BC36-D67D-3B6C-A92B051154CC}"/>
              </a:ext>
            </a:extLst>
          </p:cNvPr>
          <p:cNvSpPr/>
          <p:nvPr/>
        </p:nvSpPr>
        <p:spPr>
          <a:xfrm>
            <a:off x="69981" y="5290457"/>
            <a:ext cx="2953138" cy="7931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solid lesion in disparate site </a:t>
            </a:r>
          </a:p>
        </p:txBody>
      </p:sp>
      <p:sp>
        <p:nvSpPr>
          <p:cNvPr id="16" name="Rectangle 15">
            <a:extLst>
              <a:ext uri="{FF2B5EF4-FFF2-40B4-BE49-F238E27FC236}">
                <a16:creationId xmlns:a16="http://schemas.microsoft.com/office/drawing/2014/main" id="{0C0E292E-468D-0FB6-C088-7FC491D72AFB}"/>
              </a:ext>
            </a:extLst>
          </p:cNvPr>
          <p:cNvSpPr/>
          <p:nvPr/>
        </p:nvSpPr>
        <p:spPr>
          <a:xfrm>
            <a:off x="4822302" y="5351105"/>
            <a:ext cx="2620385" cy="671805"/>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C000"/>
                </a:solidFill>
              </a:rPr>
              <a:t>T1 fat sat</a:t>
            </a:r>
          </a:p>
        </p:txBody>
      </p:sp>
      <p:pic>
        <p:nvPicPr>
          <p:cNvPr id="17" name="Picture 16">
            <a:extLst>
              <a:ext uri="{FF2B5EF4-FFF2-40B4-BE49-F238E27FC236}">
                <a16:creationId xmlns:a16="http://schemas.microsoft.com/office/drawing/2014/main" id="{F5E3F583-3FEB-5AA9-378F-C53A7B0C7E8B}"/>
              </a:ext>
            </a:extLst>
          </p:cNvPr>
          <p:cNvPicPr>
            <a:picLocks noChangeAspect="1"/>
          </p:cNvPicPr>
          <p:nvPr/>
        </p:nvPicPr>
        <p:blipFill>
          <a:blip r:embed="rId3"/>
          <a:stretch>
            <a:fillRect/>
          </a:stretch>
        </p:blipFill>
        <p:spPr>
          <a:xfrm>
            <a:off x="7761205" y="3012094"/>
            <a:ext cx="1920970" cy="1514947"/>
          </a:xfrm>
          <a:prstGeom prst="rect">
            <a:avLst/>
          </a:prstGeom>
        </p:spPr>
      </p:pic>
      <p:pic>
        <p:nvPicPr>
          <p:cNvPr id="18" name="Picture 17">
            <a:extLst>
              <a:ext uri="{FF2B5EF4-FFF2-40B4-BE49-F238E27FC236}">
                <a16:creationId xmlns:a16="http://schemas.microsoft.com/office/drawing/2014/main" id="{C2081962-26BA-F323-E285-D249B01EFD72}"/>
              </a:ext>
            </a:extLst>
          </p:cNvPr>
          <p:cNvPicPr>
            <a:picLocks noChangeAspect="1"/>
          </p:cNvPicPr>
          <p:nvPr/>
        </p:nvPicPr>
        <p:blipFill>
          <a:blip r:embed="rId4"/>
          <a:stretch>
            <a:fillRect/>
          </a:stretch>
        </p:blipFill>
        <p:spPr>
          <a:xfrm>
            <a:off x="9876538" y="3038530"/>
            <a:ext cx="1872947" cy="1514947"/>
          </a:xfrm>
          <a:prstGeom prst="rect">
            <a:avLst/>
          </a:prstGeom>
        </p:spPr>
      </p:pic>
      <p:cxnSp>
        <p:nvCxnSpPr>
          <p:cNvPr id="20" name="Straight Arrow Connector 19">
            <a:extLst>
              <a:ext uri="{FF2B5EF4-FFF2-40B4-BE49-F238E27FC236}">
                <a16:creationId xmlns:a16="http://schemas.microsoft.com/office/drawing/2014/main" id="{0FE8A304-0671-09F4-F3B3-7BAD44E58C6E}"/>
              </a:ext>
            </a:extLst>
          </p:cNvPr>
          <p:cNvCxnSpPr/>
          <p:nvPr/>
        </p:nvCxnSpPr>
        <p:spPr>
          <a:xfrm flipH="1">
            <a:off x="9027837" y="3677675"/>
            <a:ext cx="279919" cy="494523"/>
          </a:xfrm>
          <a:prstGeom prst="straightConnector1">
            <a:avLst/>
          </a:prstGeom>
          <a:ln w="2222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723460C-432C-BD9D-144A-DEB8E7BF50A1}"/>
              </a:ext>
            </a:extLst>
          </p:cNvPr>
          <p:cNvCxnSpPr/>
          <p:nvPr/>
        </p:nvCxnSpPr>
        <p:spPr>
          <a:xfrm flipH="1">
            <a:off x="11294021" y="3579844"/>
            <a:ext cx="279919" cy="494523"/>
          </a:xfrm>
          <a:prstGeom prst="straightConnector1">
            <a:avLst/>
          </a:prstGeom>
          <a:ln w="2222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ED2BE23-74E1-43F7-7677-4D4B87B1F84B}"/>
              </a:ext>
            </a:extLst>
          </p:cNvPr>
          <p:cNvCxnSpPr>
            <a:cxnSpLocks/>
          </p:cNvCxnSpPr>
          <p:nvPr/>
        </p:nvCxnSpPr>
        <p:spPr>
          <a:xfrm flipH="1" flipV="1">
            <a:off x="11077682" y="2267339"/>
            <a:ext cx="671803" cy="233265"/>
          </a:xfrm>
          <a:prstGeom prst="straightConnector1">
            <a:avLst/>
          </a:prstGeom>
          <a:ln w="22225">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539AE5F-C5CC-4724-DB2C-EFAEED85D39A}"/>
              </a:ext>
            </a:extLst>
          </p:cNvPr>
          <p:cNvPicPr>
            <a:picLocks noChangeAspect="1"/>
          </p:cNvPicPr>
          <p:nvPr/>
        </p:nvPicPr>
        <p:blipFill rotWithShape="1">
          <a:blip r:embed="rId5"/>
          <a:srcRect l="34886" t="26469" r="34839" b="29292"/>
          <a:stretch/>
        </p:blipFill>
        <p:spPr>
          <a:xfrm>
            <a:off x="8025068" y="4888221"/>
            <a:ext cx="2787943" cy="1814454"/>
          </a:xfrm>
          <a:prstGeom prst="rect">
            <a:avLst/>
          </a:prstGeom>
        </p:spPr>
      </p:pic>
      <p:cxnSp>
        <p:nvCxnSpPr>
          <p:cNvPr id="19" name="Straight Arrow Connector 18">
            <a:extLst>
              <a:ext uri="{FF2B5EF4-FFF2-40B4-BE49-F238E27FC236}">
                <a16:creationId xmlns:a16="http://schemas.microsoft.com/office/drawing/2014/main" id="{256F7767-AB10-A492-C72D-D1E8BFF62199}"/>
              </a:ext>
            </a:extLst>
          </p:cNvPr>
          <p:cNvCxnSpPr/>
          <p:nvPr/>
        </p:nvCxnSpPr>
        <p:spPr>
          <a:xfrm flipH="1">
            <a:off x="9736578" y="4824104"/>
            <a:ext cx="279919" cy="494523"/>
          </a:xfrm>
          <a:prstGeom prst="straightConnector1">
            <a:avLst/>
          </a:prstGeom>
          <a:ln w="22225">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880F7591-7291-4A96-C22B-3C98BA83067C}"/>
              </a:ext>
            </a:extLst>
          </p:cNvPr>
          <p:cNvPicPr>
            <a:picLocks noChangeAspect="1"/>
          </p:cNvPicPr>
          <p:nvPr/>
        </p:nvPicPr>
        <p:blipFill rotWithShape="1">
          <a:blip r:embed="rId6"/>
          <a:srcRect l="36468" t="28584" r="40028" b="19677"/>
          <a:stretch/>
        </p:blipFill>
        <p:spPr>
          <a:xfrm>
            <a:off x="7922474" y="1118437"/>
            <a:ext cx="1824108" cy="1687833"/>
          </a:xfrm>
          <a:prstGeom prst="rect">
            <a:avLst/>
          </a:prstGeom>
        </p:spPr>
      </p:pic>
    </p:spTree>
    <p:extLst>
      <p:ext uri="{BB962C8B-B14F-4D97-AF65-F5344CB8AC3E}">
        <p14:creationId xmlns:p14="http://schemas.microsoft.com/office/powerpoint/2010/main" val="337999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p:bldP spid="10" grpId="0" animBg="1"/>
      <p:bldP spid="11" grpId="0" animBg="1"/>
      <p:bldP spid="13" grpId="0" animBg="1"/>
      <p:bldP spid="14"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290F8-3552-2557-4B0A-B7FEED7112D4}"/>
              </a:ext>
            </a:extLst>
          </p:cNvPr>
          <p:cNvSpPr>
            <a:spLocks noGrp="1"/>
          </p:cNvSpPr>
          <p:nvPr>
            <p:ph type="title"/>
          </p:nvPr>
        </p:nvSpPr>
        <p:spPr/>
        <p:txBody>
          <a:bodyPr>
            <a:normAutofit/>
          </a:bodyPr>
          <a:lstStyle/>
          <a:p>
            <a:r>
              <a:rPr lang="en-GB" sz="3600" b="1" dirty="0">
                <a:solidFill>
                  <a:srgbClr val="FFC000"/>
                </a:solidFill>
                <a:latin typeface="+mn-lt"/>
              </a:rPr>
              <a:t>Precursor lesions-MCN</a:t>
            </a:r>
            <a:endParaRPr lang="en-GB" sz="3600" dirty="0"/>
          </a:p>
        </p:txBody>
      </p:sp>
    </p:spTree>
    <p:extLst>
      <p:ext uri="{BB962C8B-B14F-4D97-AF65-F5344CB8AC3E}">
        <p14:creationId xmlns:p14="http://schemas.microsoft.com/office/powerpoint/2010/main" val="653164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0" y="194761"/>
            <a:ext cx="6260896" cy="419701"/>
          </a:xfrm>
        </p:spPr>
        <p:txBody>
          <a:bodyPr rtlCol="0">
            <a:normAutofit fontScale="90000"/>
          </a:bodyPr>
          <a:lstStyle/>
          <a:p>
            <a:pPr>
              <a:defRPr/>
            </a:pPr>
            <a:r>
              <a:rPr lang="en-GB" altLang="en-US" sz="2800" b="1" dirty="0">
                <a:solidFill>
                  <a:srgbClr val="FFC000"/>
                </a:solidFill>
                <a:latin typeface="+mn-lt"/>
              </a:rPr>
              <a:t>Mucinous cystic neoplasm/MCN</a:t>
            </a:r>
            <a:endParaRPr lang="en-GB" altLang="en-US" sz="2800" dirty="0">
              <a:solidFill>
                <a:srgbClr val="FFC000"/>
              </a:solidFill>
              <a:latin typeface="+mn-lt"/>
            </a:endParaRPr>
          </a:p>
        </p:txBody>
      </p:sp>
      <p:sp>
        <p:nvSpPr>
          <p:cNvPr id="3" name="Content Placeholder 2"/>
          <p:cNvSpPr>
            <a:spLocks noGrp="1"/>
          </p:cNvSpPr>
          <p:nvPr>
            <p:ph idx="1"/>
          </p:nvPr>
        </p:nvSpPr>
        <p:spPr>
          <a:xfrm>
            <a:off x="92279" y="864067"/>
            <a:ext cx="11316749" cy="5262098"/>
          </a:xfrm>
        </p:spPr>
        <p:txBody>
          <a:bodyPr rtlCol="0">
            <a:normAutofit/>
          </a:bodyPr>
          <a:lstStyle/>
          <a:p>
            <a:pPr marL="0" indent="0">
              <a:buNone/>
              <a:defRPr/>
            </a:pPr>
            <a:r>
              <a:rPr lang="en-GB" altLang="en-US" sz="2000" dirty="0">
                <a:solidFill>
                  <a:schemeClr val="tx1"/>
                </a:solidFill>
              </a:rPr>
              <a:t>-nearly exclusively female patients, middle age</a:t>
            </a:r>
          </a:p>
          <a:p>
            <a:pPr marL="0" indent="0">
              <a:buNone/>
              <a:defRPr/>
            </a:pPr>
            <a:r>
              <a:rPr lang="en-GB" altLang="en-US" sz="2000" dirty="0">
                <a:solidFill>
                  <a:schemeClr val="tx1"/>
                </a:solidFill>
              </a:rPr>
              <a:t>-body and tail of pancreas ( 95%)</a:t>
            </a:r>
          </a:p>
          <a:p>
            <a:pPr marL="0" indent="0">
              <a:buNone/>
              <a:defRPr/>
            </a:pPr>
            <a:r>
              <a:rPr lang="en-GB" altLang="en-US" sz="2000" dirty="0">
                <a:solidFill>
                  <a:schemeClr val="tx1"/>
                </a:solidFill>
              </a:rPr>
              <a:t>-</a:t>
            </a:r>
            <a:r>
              <a:rPr lang="en-GB" altLang="en-US" sz="2000" dirty="0" err="1">
                <a:solidFill>
                  <a:schemeClr val="tx1"/>
                </a:solidFill>
              </a:rPr>
              <a:t>macrocystic</a:t>
            </a:r>
            <a:r>
              <a:rPr lang="en-GB" altLang="en-US" sz="2000" dirty="0">
                <a:solidFill>
                  <a:schemeClr val="tx1"/>
                </a:solidFill>
              </a:rPr>
              <a:t> with </a:t>
            </a:r>
            <a:r>
              <a:rPr lang="en-GB" altLang="en-US" sz="2000" dirty="0" err="1">
                <a:solidFill>
                  <a:schemeClr val="tx1"/>
                </a:solidFill>
              </a:rPr>
              <a:t>septation</a:t>
            </a:r>
            <a:r>
              <a:rPr lang="en-GB" altLang="en-US" sz="2000" dirty="0">
                <a:solidFill>
                  <a:schemeClr val="tx1"/>
                </a:solidFill>
              </a:rPr>
              <a:t> and septal/wall calcification</a:t>
            </a:r>
          </a:p>
          <a:p>
            <a:pPr marL="0" indent="0">
              <a:buNone/>
              <a:defRPr/>
            </a:pPr>
            <a:r>
              <a:rPr lang="en-GB" altLang="en-US" sz="2000" dirty="0">
                <a:solidFill>
                  <a:schemeClr val="tx1"/>
                </a:solidFill>
              </a:rPr>
              <a:t>-solid component and/or thickened wall suggests malignant transformation ( malignancy rates range from 10% to 17%)</a:t>
            </a:r>
          </a:p>
          <a:p>
            <a:pPr>
              <a:defRPr/>
            </a:pPr>
            <a:endParaRPr lang="en-GB" sz="2400" dirty="0"/>
          </a:p>
        </p:txBody>
      </p:sp>
      <p:pic>
        <p:nvPicPr>
          <p:cNvPr id="3789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4907" y="3142269"/>
            <a:ext cx="3915410" cy="2851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7675" y="3230726"/>
            <a:ext cx="2942376" cy="2763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972" y="2940077"/>
            <a:ext cx="2324577" cy="3053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4841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27518F-0CFA-297E-5AF9-7717DA5AA2A9}"/>
              </a:ext>
            </a:extLst>
          </p:cNvPr>
          <p:cNvSpPr>
            <a:spLocks noGrp="1"/>
          </p:cNvSpPr>
          <p:nvPr>
            <p:ph idx="1"/>
          </p:nvPr>
        </p:nvSpPr>
        <p:spPr>
          <a:xfrm>
            <a:off x="276225" y="164100"/>
            <a:ext cx="11077575" cy="6413982"/>
          </a:xfrm>
        </p:spPr>
        <p:txBody>
          <a:bodyPr/>
          <a:lstStyle/>
          <a:p>
            <a:pPr marL="0" indent="0">
              <a:buNone/>
            </a:pPr>
            <a:r>
              <a:rPr lang="en-GB" b="1" dirty="0">
                <a:solidFill>
                  <a:srgbClr val="FFC000"/>
                </a:solidFill>
              </a:rPr>
              <a:t>MCN- diagnostic challenges</a:t>
            </a:r>
          </a:p>
          <a:p>
            <a:pPr marL="0" indent="0">
              <a:buNone/>
            </a:pPr>
            <a:r>
              <a:rPr lang="en-GB" sz="2000" dirty="0">
                <a:solidFill>
                  <a:schemeClr val="tx1"/>
                </a:solidFill>
              </a:rPr>
              <a:t>-MCN may look unilocular and relatively thin-walled on CT – differential diagnosis: pseudocyst.</a:t>
            </a:r>
          </a:p>
          <a:p>
            <a:pPr marL="0" indent="0">
              <a:buNone/>
            </a:pPr>
            <a:endParaRPr lang="en-GB" sz="2000" dirty="0"/>
          </a:p>
          <a:p>
            <a:pPr marL="0" indent="0">
              <a:buNone/>
            </a:pPr>
            <a:endParaRPr lang="en-GB" sz="2000" dirty="0">
              <a:solidFill>
                <a:schemeClr val="tx1"/>
              </a:solidFill>
            </a:endParaRPr>
          </a:p>
          <a:p>
            <a:pPr marL="0" indent="0">
              <a:buNone/>
            </a:pPr>
            <a:endParaRPr lang="en-GB" sz="2000" dirty="0"/>
          </a:p>
          <a:p>
            <a:pPr marL="0" indent="0">
              <a:buNone/>
            </a:pPr>
            <a:endParaRPr lang="en-GB" sz="2000" dirty="0">
              <a:solidFill>
                <a:schemeClr val="tx1"/>
              </a:solidFill>
            </a:endParaRPr>
          </a:p>
          <a:p>
            <a:pPr marL="0" indent="0">
              <a:buNone/>
            </a:pPr>
            <a:endParaRPr lang="en-GB" sz="2000" dirty="0"/>
          </a:p>
          <a:p>
            <a:pPr marL="0" indent="0">
              <a:buNone/>
            </a:pPr>
            <a:endParaRPr lang="en-GB" sz="2000" dirty="0">
              <a:solidFill>
                <a:schemeClr val="tx1"/>
              </a:solidFill>
            </a:endParaRPr>
          </a:p>
          <a:p>
            <a:pPr marL="0" indent="0">
              <a:buNone/>
            </a:pPr>
            <a:endParaRPr lang="en-GB" sz="2000" dirty="0"/>
          </a:p>
          <a:p>
            <a:pPr marL="0" indent="0">
              <a:buNone/>
            </a:pPr>
            <a:r>
              <a:rPr lang="en-GB" sz="2000" dirty="0" err="1"/>
              <a:t>Oligoscystic</a:t>
            </a:r>
            <a:r>
              <a:rPr lang="en-GB" sz="2000" dirty="0"/>
              <a:t> SCA can mimic MCN.</a:t>
            </a:r>
            <a:endParaRPr lang="en-GB" sz="2000" dirty="0">
              <a:solidFill>
                <a:schemeClr val="tx1"/>
              </a:solidFill>
            </a:endParaRPr>
          </a:p>
          <a:p>
            <a:pPr marL="0" indent="0">
              <a:buNone/>
            </a:pPr>
            <a:endParaRPr lang="en-GB" b="1" dirty="0">
              <a:solidFill>
                <a:schemeClr val="accent2">
                  <a:lumMod val="75000"/>
                </a:schemeClr>
              </a:solidFill>
            </a:endParaRPr>
          </a:p>
        </p:txBody>
      </p:sp>
      <p:pic>
        <p:nvPicPr>
          <p:cNvPr id="4" name="Picture 3">
            <a:extLst>
              <a:ext uri="{FF2B5EF4-FFF2-40B4-BE49-F238E27FC236}">
                <a16:creationId xmlns:a16="http://schemas.microsoft.com/office/drawing/2014/main" id="{CE9BB4BA-59E5-8B07-2AFA-AB73513DC7E0}"/>
              </a:ext>
            </a:extLst>
          </p:cNvPr>
          <p:cNvPicPr>
            <a:picLocks noChangeAspect="1"/>
          </p:cNvPicPr>
          <p:nvPr/>
        </p:nvPicPr>
        <p:blipFill>
          <a:blip r:embed="rId2"/>
          <a:stretch>
            <a:fillRect/>
          </a:stretch>
        </p:blipFill>
        <p:spPr>
          <a:xfrm>
            <a:off x="554897" y="1317369"/>
            <a:ext cx="2770765" cy="2367111"/>
          </a:xfrm>
          <a:prstGeom prst="rect">
            <a:avLst/>
          </a:prstGeom>
        </p:spPr>
      </p:pic>
      <p:pic>
        <p:nvPicPr>
          <p:cNvPr id="5" name="Picture 4">
            <a:extLst>
              <a:ext uri="{FF2B5EF4-FFF2-40B4-BE49-F238E27FC236}">
                <a16:creationId xmlns:a16="http://schemas.microsoft.com/office/drawing/2014/main" id="{3F70EE3F-6123-02D8-6E3F-5D9AF0019A0B}"/>
              </a:ext>
            </a:extLst>
          </p:cNvPr>
          <p:cNvPicPr>
            <a:picLocks noChangeAspect="1"/>
          </p:cNvPicPr>
          <p:nvPr/>
        </p:nvPicPr>
        <p:blipFill>
          <a:blip r:embed="rId3"/>
          <a:stretch>
            <a:fillRect/>
          </a:stretch>
        </p:blipFill>
        <p:spPr>
          <a:xfrm>
            <a:off x="3805500" y="1428663"/>
            <a:ext cx="2999942" cy="2131427"/>
          </a:xfrm>
          <a:prstGeom prst="rect">
            <a:avLst/>
          </a:prstGeom>
        </p:spPr>
      </p:pic>
      <p:pic>
        <p:nvPicPr>
          <p:cNvPr id="6" name="Picture 5">
            <a:extLst>
              <a:ext uri="{FF2B5EF4-FFF2-40B4-BE49-F238E27FC236}">
                <a16:creationId xmlns:a16="http://schemas.microsoft.com/office/drawing/2014/main" id="{6C77E9F0-161A-D188-7F1C-B37C557DE04A}"/>
              </a:ext>
            </a:extLst>
          </p:cNvPr>
          <p:cNvPicPr>
            <a:picLocks noChangeAspect="1"/>
          </p:cNvPicPr>
          <p:nvPr/>
        </p:nvPicPr>
        <p:blipFill>
          <a:blip r:embed="rId4"/>
          <a:stretch>
            <a:fillRect/>
          </a:stretch>
        </p:blipFill>
        <p:spPr>
          <a:xfrm>
            <a:off x="7141657" y="1428663"/>
            <a:ext cx="2627494" cy="2148212"/>
          </a:xfrm>
          <a:prstGeom prst="rect">
            <a:avLst/>
          </a:prstGeom>
        </p:spPr>
      </p:pic>
      <p:cxnSp>
        <p:nvCxnSpPr>
          <p:cNvPr id="8" name="Straight Arrow Connector 7">
            <a:extLst>
              <a:ext uri="{FF2B5EF4-FFF2-40B4-BE49-F238E27FC236}">
                <a16:creationId xmlns:a16="http://schemas.microsoft.com/office/drawing/2014/main" id="{91DCE576-858C-F01D-F782-D5C51CC15CDF}"/>
              </a:ext>
            </a:extLst>
          </p:cNvPr>
          <p:cNvCxnSpPr>
            <a:cxnSpLocks/>
          </p:cNvCxnSpPr>
          <p:nvPr/>
        </p:nvCxnSpPr>
        <p:spPr>
          <a:xfrm flipH="1" flipV="1">
            <a:off x="2534706" y="2392704"/>
            <a:ext cx="580303" cy="101673"/>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E3C92E0-223B-64AE-A596-252DD5335B7E}"/>
              </a:ext>
            </a:extLst>
          </p:cNvPr>
          <p:cNvCxnSpPr>
            <a:cxnSpLocks/>
          </p:cNvCxnSpPr>
          <p:nvPr/>
        </p:nvCxnSpPr>
        <p:spPr>
          <a:xfrm flipH="1" flipV="1">
            <a:off x="5954115" y="2801785"/>
            <a:ext cx="283770" cy="40653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6916122-1C61-C623-A48F-E260A0F586D6}"/>
              </a:ext>
            </a:extLst>
          </p:cNvPr>
          <p:cNvCxnSpPr>
            <a:cxnSpLocks/>
          </p:cNvCxnSpPr>
          <p:nvPr/>
        </p:nvCxnSpPr>
        <p:spPr>
          <a:xfrm flipH="1" flipV="1">
            <a:off x="8954057" y="2708766"/>
            <a:ext cx="218394" cy="398328"/>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3D0A7B1-AFE5-F4B6-CE2F-8616A032014F}"/>
              </a:ext>
            </a:extLst>
          </p:cNvPr>
          <p:cNvPicPr>
            <a:picLocks noChangeAspect="1"/>
          </p:cNvPicPr>
          <p:nvPr/>
        </p:nvPicPr>
        <p:blipFill>
          <a:blip r:embed="rId5"/>
          <a:stretch>
            <a:fillRect/>
          </a:stretch>
        </p:blipFill>
        <p:spPr>
          <a:xfrm>
            <a:off x="3526370" y="4315699"/>
            <a:ext cx="2569630" cy="2154265"/>
          </a:xfrm>
          <a:prstGeom prst="rect">
            <a:avLst/>
          </a:prstGeom>
        </p:spPr>
      </p:pic>
      <p:cxnSp>
        <p:nvCxnSpPr>
          <p:cNvPr id="7" name="Straight Arrow Connector 6">
            <a:extLst>
              <a:ext uri="{FF2B5EF4-FFF2-40B4-BE49-F238E27FC236}">
                <a16:creationId xmlns:a16="http://schemas.microsoft.com/office/drawing/2014/main" id="{EFC09EDC-7894-7453-2D87-210E550C4A3F}"/>
              </a:ext>
            </a:extLst>
          </p:cNvPr>
          <p:cNvCxnSpPr>
            <a:cxnSpLocks/>
          </p:cNvCxnSpPr>
          <p:nvPr/>
        </p:nvCxnSpPr>
        <p:spPr>
          <a:xfrm flipH="1" flipV="1">
            <a:off x="5089478" y="5189561"/>
            <a:ext cx="283770" cy="40653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3FB9DBE-AF84-67D6-35FC-1784E16116EA}"/>
              </a:ext>
            </a:extLst>
          </p:cNvPr>
          <p:cNvPicPr>
            <a:picLocks noChangeAspect="1"/>
          </p:cNvPicPr>
          <p:nvPr/>
        </p:nvPicPr>
        <p:blipFill>
          <a:blip r:embed="rId6"/>
          <a:stretch>
            <a:fillRect/>
          </a:stretch>
        </p:blipFill>
        <p:spPr>
          <a:xfrm>
            <a:off x="6497718" y="4315698"/>
            <a:ext cx="2674733" cy="2148211"/>
          </a:xfrm>
          <a:prstGeom prst="rect">
            <a:avLst/>
          </a:prstGeom>
        </p:spPr>
      </p:pic>
      <p:cxnSp>
        <p:nvCxnSpPr>
          <p:cNvPr id="12" name="Straight Arrow Connector 11">
            <a:extLst>
              <a:ext uri="{FF2B5EF4-FFF2-40B4-BE49-F238E27FC236}">
                <a16:creationId xmlns:a16="http://schemas.microsoft.com/office/drawing/2014/main" id="{1301EFEB-0950-2872-D476-2B6BB254CE5E}"/>
              </a:ext>
            </a:extLst>
          </p:cNvPr>
          <p:cNvCxnSpPr>
            <a:cxnSpLocks/>
          </p:cNvCxnSpPr>
          <p:nvPr/>
        </p:nvCxnSpPr>
        <p:spPr>
          <a:xfrm flipH="1" flipV="1">
            <a:off x="8171634" y="5215285"/>
            <a:ext cx="283770" cy="40653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081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69F4-ABD3-5589-E943-9DCA02C9F0E7}"/>
              </a:ext>
            </a:extLst>
          </p:cNvPr>
          <p:cNvSpPr>
            <a:spLocks noGrp="1"/>
          </p:cNvSpPr>
          <p:nvPr>
            <p:ph type="title"/>
          </p:nvPr>
        </p:nvSpPr>
        <p:spPr>
          <a:xfrm>
            <a:off x="65313" y="1709738"/>
            <a:ext cx="12055151" cy="2852737"/>
          </a:xfrm>
        </p:spPr>
        <p:txBody>
          <a:bodyPr>
            <a:normAutofit/>
          </a:bodyPr>
          <a:lstStyle/>
          <a:p>
            <a:r>
              <a:rPr lang="en-GB" sz="3200" b="1" dirty="0">
                <a:solidFill>
                  <a:srgbClr val="FFC000"/>
                </a:solidFill>
                <a:latin typeface="+mn-lt"/>
              </a:rPr>
              <a:t>Is it possible to diagnose T1 tumours on cross sectional imaging?</a:t>
            </a:r>
          </a:p>
        </p:txBody>
      </p:sp>
    </p:spTree>
    <p:extLst>
      <p:ext uri="{BB962C8B-B14F-4D97-AF65-F5344CB8AC3E}">
        <p14:creationId xmlns:p14="http://schemas.microsoft.com/office/powerpoint/2010/main" val="4160795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67A3F3-2BCD-40E2-9FA5-E8BC24481AC8}"/>
              </a:ext>
            </a:extLst>
          </p:cNvPr>
          <p:cNvSpPr>
            <a:spLocks noGrp="1"/>
          </p:cNvSpPr>
          <p:nvPr>
            <p:ph idx="1"/>
          </p:nvPr>
        </p:nvSpPr>
        <p:spPr>
          <a:xfrm>
            <a:off x="194845" y="310393"/>
            <a:ext cx="11158955" cy="5866570"/>
          </a:xfrm>
        </p:spPr>
        <p:txBody>
          <a:bodyPr>
            <a:normAutofit/>
          </a:bodyPr>
          <a:lstStyle/>
          <a:p>
            <a:pPr marL="0" indent="0">
              <a:buNone/>
            </a:pPr>
            <a:r>
              <a:rPr lang="en-GB" sz="2000" b="1" dirty="0">
                <a:solidFill>
                  <a:srgbClr val="FFC000"/>
                </a:solidFill>
              </a:rPr>
              <a:t>Patient with histologically proven oesophageal cancer</a:t>
            </a:r>
          </a:p>
          <a:p>
            <a:pPr marL="0" indent="0">
              <a:buNone/>
            </a:pPr>
            <a:endParaRPr lang="en-GB" sz="2000" dirty="0"/>
          </a:p>
          <a:p>
            <a:pPr marL="0" indent="0">
              <a:buNone/>
            </a:pPr>
            <a:endParaRPr lang="en-GB" sz="2000" dirty="0"/>
          </a:p>
        </p:txBody>
      </p:sp>
      <p:pic>
        <p:nvPicPr>
          <p:cNvPr id="4" name="Picture 3">
            <a:extLst>
              <a:ext uri="{FF2B5EF4-FFF2-40B4-BE49-F238E27FC236}">
                <a16:creationId xmlns:a16="http://schemas.microsoft.com/office/drawing/2014/main" id="{9AE82A16-DC00-46FD-9369-7BFDFA3E86BE}"/>
              </a:ext>
            </a:extLst>
          </p:cNvPr>
          <p:cNvPicPr>
            <a:picLocks noChangeAspect="1"/>
          </p:cNvPicPr>
          <p:nvPr/>
        </p:nvPicPr>
        <p:blipFill rotWithShape="1">
          <a:blip r:embed="rId2"/>
          <a:srcRect l="186244" t="74872" r="-186244" b="-74872"/>
          <a:stretch/>
        </p:blipFill>
        <p:spPr>
          <a:xfrm>
            <a:off x="5013866" y="2581582"/>
            <a:ext cx="2164268" cy="1694835"/>
          </a:xfrm>
          <a:prstGeom prst="rect">
            <a:avLst/>
          </a:prstGeom>
        </p:spPr>
      </p:pic>
      <p:pic>
        <p:nvPicPr>
          <p:cNvPr id="5" name="Picture 4">
            <a:extLst>
              <a:ext uri="{FF2B5EF4-FFF2-40B4-BE49-F238E27FC236}">
                <a16:creationId xmlns:a16="http://schemas.microsoft.com/office/drawing/2014/main" id="{6906A76F-71FB-4D95-935D-9FF43EBC01AB}"/>
              </a:ext>
            </a:extLst>
          </p:cNvPr>
          <p:cNvPicPr>
            <a:picLocks noChangeAspect="1"/>
          </p:cNvPicPr>
          <p:nvPr/>
        </p:nvPicPr>
        <p:blipFill>
          <a:blip r:embed="rId2"/>
          <a:stretch>
            <a:fillRect/>
          </a:stretch>
        </p:blipFill>
        <p:spPr>
          <a:xfrm>
            <a:off x="4689974" y="764355"/>
            <a:ext cx="2740304" cy="2145928"/>
          </a:xfrm>
          <a:prstGeom prst="rect">
            <a:avLst/>
          </a:prstGeom>
        </p:spPr>
      </p:pic>
      <p:pic>
        <p:nvPicPr>
          <p:cNvPr id="6" name="Picture 5">
            <a:extLst>
              <a:ext uri="{FF2B5EF4-FFF2-40B4-BE49-F238E27FC236}">
                <a16:creationId xmlns:a16="http://schemas.microsoft.com/office/drawing/2014/main" id="{17EC7748-B440-427A-A066-44583400762E}"/>
              </a:ext>
            </a:extLst>
          </p:cNvPr>
          <p:cNvPicPr>
            <a:picLocks noChangeAspect="1"/>
          </p:cNvPicPr>
          <p:nvPr/>
        </p:nvPicPr>
        <p:blipFill>
          <a:blip r:embed="rId3"/>
          <a:stretch>
            <a:fillRect/>
          </a:stretch>
        </p:blipFill>
        <p:spPr>
          <a:xfrm>
            <a:off x="8563089" y="746006"/>
            <a:ext cx="3188015" cy="2145928"/>
          </a:xfrm>
          <a:prstGeom prst="rect">
            <a:avLst/>
          </a:prstGeom>
        </p:spPr>
      </p:pic>
      <p:sp>
        <p:nvSpPr>
          <p:cNvPr id="7" name="Rectangle 6">
            <a:extLst>
              <a:ext uri="{FF2B5EF4-FFF2-40B4-BE49-F238E27FC236}">
                <a16:creationId xmlns:a16="http://schemas.microsoft.com/office/drawing/2014/main" id="{095875D3-1946-4675-8549-4DC40B63D3A8}"/>
              </a:ext>
            </a:extLst>
          </p:cNvPr>
          <p:cNvSpPr/>
          <p:nvPr/>
        </p:nvSpPr>
        <p:spPr>
          <a:xfrm>
            <a:off x="1917655" y="2481387"/>
            <a:ext cx="2164268" cy="410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C000"/>
                </a:solidFill>
                <a:effectLst/>
                <a:uLnTx/>
                <a:uFillTx/>
                <a:latin typeface="Calibri" panose="020F0502020204030204"/>
                <a:ea typeface="+mn-ea"/>
                <a:cs typeface="+mn-cs"/>
              </a:rPr>
              <a:t>May 2021</a:t>
            </a:r>
          </a:p>
        </p:txBody>
      </p:sp>
      <p:sp>
        <p:nvSpPr>
          <p:cNvPr id="8" name="Rectangle 7">
            <a:extLst>
              <a:ext uri="{FF2B5EF4-FFF2-40B4-BE49-F238E27FC236}">
                <a16:creationId xmlns:a16="http://schemas.microsoft.com/office/drawing/2014/main" id="{CE3C1AC6-EFE9-4260-B981-A399DCF3077D}"/>
              </a:ext>
            </a:extLst>
          </p:cNvPr>
          <p:cNvSpPr/>
          <p:nvPr/>
        </p:nvSpPr>
        <p:spPr>
          <a:xfrm>
            <a:off x="9002114" y="2877104"/>
            <a:ext cx="2740305" cy="469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C000"/>
                </a:solidFill>
                <a:effectLst/>
                <a:uLnTx/>
                <a:uFillTx/>
                <a:latin typeface="Calibri" panose="020F0502020204030204"/>
                <a:ea typeface="+mn-ea"/>
                <a:cs typeface="+mn-cs"/>
              </a:rPr>
              <a:t>September 2021</a:t>
            </a:r>
          </a:p>
        </p:txBody>
      </p:sp>
      <p:pic>
        <p:nvPicPr>
          <p:cNvPr id="9" name="Picture 8">
            <a:extLst>
              <a:ext uri="{FF2B5EF4-FFF2-40B4-BE49-F238E27FC236}">
                <a16:creationId xmlns:a16="http://schemas.microsoft.com/office/drawing/2014/main" id="{9B0EB5C4-10BE-41EB-8708-9DE4043D705A}"/>
              </a:ext>
            </a:extLst>
          </p:cNvPr>
          <p:cNvPicPr>
            <a:picLocks noChangeAspect="1"/>
          </p:cNvPicPr>
          <p:nvPr/>
        </p:nvPicPr>
        <p:blipFill>
          <a:blip r:embed="rId4"/>
          <a:stretch>
            <a:fillRect/>
          </a:stretch>
        </p:blipFill>
        <p:spPr>
          <a:xfrm>
            <a:off x="99297" y="3173729"/>
            <a:ext cx="3887078" cy="2552122"/>
          </a:xfrm>
          <a:prstGeom prst="rect">
            <a:avLst/>
          </a:prstGeom>
        </p:spPr>
      </p:pic>
      <p:sp>
        <p:nvSpPr>
          <p:cNvPr id="10" name="Rectangle 9">
            <a:extLst>
              <a:ext uri="{FF2B5EF4-FFF2-40B4-BE49-F238E27FC236}">
                <a16:creationId xmlns:a16="http://schemas.microsoft.com/office/drawing/2014/main" id="{BE64413A-66F0-4239-AD50-220209791DD7}"/>
              </a:ext>
            </a:extLst>
          </p:cNvPr>
          <p:cNvSpPr/>
          <p:nvPr/>
        </p:nvSpPr>
        <p:spPr>
          <a:xfrm>
            <a:off x="672684" y="5810889"/>
            <a:ext cx="2740304" cy="478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C000"/>
                </a:solidFill>
                <a:effectLst/>
                <a:uLnTx/>
                <a:uFillTx/>
                <a:latin typeface="Calibri" panose="020F0502020204030204"/>
                <a:ea typeface="+mn-ea"/>
                <a:cs typeface="+mn-cs"/>
              </a:rPr>
              <a:t>March 2022</a:t>
            </a:r>
          </a:p>
        </p:txBody>
      </p:sp>
      <p:pic>
        <p:nvPicPr>
          <p:cNvPr id="12" name="Picture 11">
            <a:extLst>
              <a:ext uri="{FF2B5EF4-FFF2-40B4-BE49-F238E27FC236}">
                <a16:creationId xmlns:a16="http://schemas.microsoft.com/office/drawing/2014/main" id="{B1EB485F-F2DA-42FD-9D19-3D2600F04458}"/>
              </a:ext>
            </a:extLst>
          </p:cNvPr>
          <p:cNvPicPr>
            <a:picLocks noChangeAspect="1"/>
          </p:cNvPicPr>
          <p:nvPr/>
        </p:nvPicPr>
        <p:blipFill>
          <a:blip r:embed="rId5"/>
          <a:stretch>
            <a:fillRect/>
          </a:stretch>
        </p:blipFill>
        <p:spPr>
          <a:xfrm>
            <a:off x="2088759" y="837346"/>
            <a:ext cx="2536156" cy="1627773"/>
          </a:xfrm>
          <a:prstGeom prst="rect">
            <a:avLst/>
          </a:prstGeom>
        </p:spPr>
      </p:pic>
      <p:pic>
        <p:nvPicPr>
          <p:cNvPr id="13" name="Picture 12">
            <a:extLst>
              <a:ext uri="{FF2B5EF4-FFF2-40B4-BE49-F238E27FC236}">
                <a16:creationId xmlns:a16="http://schemas.microsoft.com/office/drawing/2014/main" id="{1A6EFA68-2DEB-46EC-91DB-290CD3F61F37}"/>
              </a:ext>
            </a:extLst>
          </p:cNvPr>
          <p:cNvPicPr>
            <a:picLocks noChangeAspect="1"/>
          </p:cNvPicPr>
          <p:nvPr/>
        </p:nvPicPr>
        <p:blipFill>
          <a:blip r:embed="rId6"/>
          <a:stretch>
            <a:fillRect/>
          </a:stretch>
        </p:blipFill>
        <p:spPr>
          <a:xfrm>
            <a:off x="6456269" y="3243678"/>
            <a:ext cx="3005801" cy="2501835"/>
          </a:xfrm>
          <a:prstGeom prst="rect">
            <a:avLst/>
          </a:prstGeom>
        </p:spPr>
      </p:pic>
      <p:pic>
        <p:nvPicPr>
          <p:cNvPr id="2" name="Picture 1">
            <a:extLst>
              <a:ext uri="{FF2B5EF4-FFF2-40B4-BE49-F238E27FC236}">
                <a16:creationId xmlns:a16="http://schemas.microsoft.com/office/drawing/2014/main" id="{8BA9D3CD-EFAC-4A66-8B5E-E36259517587}"/>
              </a:ext>
            </a:extLst>
          </p:cNvPr>
          <p:cNvPicPr>
            <a:picLocks noChangeAspect="1"/>
          </p:cNvPicPr>
          <p:nvPr/>
        </p:nvPicPr>
        <p:blipFill>
          <a:blip r:embed="rId7"/>
          <a:stretch>
            <a:fillRect/>
          </a:stretch>
        </p:blipFill>
        <p:spPr>
          <a:xfrm>
            <a:off x="148922" y="808025"/>
            <a:ext cx="1893914" cy="1838751"/>
          </a:xfrm>
          <a:prstGeom prst="rect">
            <a:avLst/>
          </a:prstGeom>
        </p:spPr>
      </p:pic>
      <p:pic>
        <p:nvPicPr>
          <p:cNvPr id="11" name="Picture 10">
            <a:extLst>
              <a:ext uri="{FF2B5EF4-FFF2-40B4-BE49-F238E27FC236}">
                <a16:creationId xmlns:a16="http://schemas.microsoft.com/office/drawing/2014/main" id="{D78DF8D1-F98D-4E66-8A45-F03BA293D5DD}"/>
              </a:ext>
            </a:extLst>
          </p:cNvPr>
          <p:cNvPicPr>
            <a:picLocks noChangeAspect="1"/>
          </p:cNvPicPr>
          <p:nvPr/>
        </p:nvPicPr>
        <p:blipFill>
          <a:blip r:embed="rId8"/>
          <a:stretch>
            <a:fillRect/>
          </a:stretch>
        </p:blipFill>
        <p:spPr>
          <a:xfrm>
            <a:off x="4117464" y="4117740"/>
            <a:ext cx="2111985" cy="1627773"/>
          </a:xfrm>
          <a:prstGeom prst="rect">
            <a:avLst/>
          </a:prstGeom>
        </p:spPr>
      </p:pic>
      <p:cxnSp>
        <p:nvCxnSpPr>
          <p:cNvPr id="15" name="Straight Arrow Connector 14">
            <a:extLst>
              <a:ext uri="{FF2B5EF4-FFF2-40B4-BE49-F238E27FC236}">
                <a16:creationId xmlns:a16="http://schemas.microsoft.com/office/drawing/2014/main" id="{D0D74D36-006B-47C2-89D2-02E94BBD36D7}"/>
              </a:ext>
            </a:extLst>
          </p:cNvPr>
          <p:cNvCxnSpPr/>
          <p:nvPr/>
        </p:nvCxnSpPr>
        <p:spPr>
          <a:xfrm>
            <a:off x="6061669" y="1535315"/>
            <a:ext cx="167780" cy="302004"/>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BA941A1-D912-4D3D-98B0-C632ADA9BD96}"/>
              </a:ext>
            </a:extLst>
          </p:cNvPr>
          <p:cNvCxnSpPr/>
          <p:nvPr/>
        </p:nvCxnSpPr>
        <p:spPr>
          <a:xfrm>
            <a:off x="5118068" y="4557959"/>
            <a:ext cx="167780" cy="302004"/>
          </a:xfrm>
          <a:prstGeom prst="straightConnector1">
            <a:avLst/>
          </a:prstGeom>
          <a:ln w="317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BF1F0DB-3FE0-42F2-B25B-5C2B06B32EBB}"/>
              </a:ext>
            </a:extLst>
          </p:cNvPr>
          <p:cNvCxnSpPr>
            <a:cxnSpLocks/>
          </p:cNvCxnSpPr>
          <p:nvPr/>
        </p:nvCxnSpPr>
        <p:spPr>
          <a:xfrm>
            <a:off x="7671852" y="4460520"/>
            <a:ext cx="438741" cy="410547"/>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129CD45-4129-25B6-A4EF-6ECEAA2F06B6}"/>
              </a:ext>
            </a:extLst>
          </p:cNvPr>
          <p:cNvSpPr/>
          <p:nvPr/>
        </p:nvSpPr>
        <p:spPr>
          <a:xfrm>
            <a:off x="9882231" y="4276417"/>
            <a:ext cx="2210472" cy="594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C000"/>
                </a:solidFill>
              </a:rPr>
              <a:t>T1c </a:t>
            </a:r>
          </a:p>
        </p:txBody>
      </p:sp>
    </p:spTree>
    <p:extLst>
      <p:ext uri="{BB962C8B-B14F-4D97-AF65-F5344CB8AC3E}">
        <p14:creationId xmlns:p14="http://schemas.microsoft.com/office/powerpoint/2010/main" val="146827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B5EB27-6FF5-42D1-8D68-C2BA06CD7BE4}"/>
              </a:ext>
            </a:extLst>
          </p:cNvPr>
          <p:cNvPicPr>
            <a:picLocks noChangeAspect="1"/>
          </p:cNvPicPr>
          <p:nvPr/>
        </p:nvPicPr>
        <p:blipFill>
          <a:blip r:embed="rId2"/>
          <a:stretch>
            <a:fillRect/>
          </a:stretch>
        </p:blipFill>
        <p:spPr>
          <a:xfrm>
            <a:off x="7060982" y="1788844"/>
            <a:ext cx="2712192" cy="2989946"/>
          </a:xfrm>
          <a:prstGeom prst="rect">
            <a:avLst/>
          </a:prstGeom>
        </p:spPr>
      </p:pic>
      <p:cxnSp>
        <p:nvCxnSpPr>
          <p:cNvPr id="9" name="Straight Arrow Connector 8">
            <a:extLst>
              <a:ext uri="{FF2B5EF4-FFF2-40B4-BE49-F238E27FC236}">
                <a16:creationId xmlns:a16="http://schemas.microsoft.com/office/drawing/2014/main" id="{6B4016FC-9BC6-484B-A282-2D4EF199D5FC}"/>
              </a:ext>
            </a:extLst>
          </p:cNvPr>
          <p:cNvCxnSpPr/>
          <p:nvPr/>
        </p:nvCxnSpPr>
        <p:spPr>
          <a:xfrm>
            <a:off x="7673130" y="1921764"/>
            <a:ext cx="360784" cy="345233"/>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E1394DB-110D-47D4-A825-3D1B9AFC1427}"/>
              </a:ext>
            </a:extLst>
          </p:cNvPr>
          <p:cNvSpPr/>
          <p:nvPr/>
        </p:nvSpPr>
        <p:spPr>
          <a:xfrm>
            <a:off x="9377265" y="3133516"/>
            <a:ext cx="2164702" cy="841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C000"/>
                </a:solidFill>
                <a:effectLst/>
                <a:uLnTx/>
                <a:uFillTx/>
                <a:latin typeface="Calibri" panose="020F0502020204030204"/>
                <a:ea typeface="+mn-ea"/>
                <a:cs typeface="+mn-cs"/>
              </a:rPr>
              <a:t>T1</a:t>
            </a:r>
            <a:r>
              <a:rPr lang="en-GB" sz="2800" b="1" dirty="0">
                <a:solidFill>
                  <a:srgbClr val="FFC000"/>
                </a:solidFill>
                <a:latin typeface="Calibri" panose="020F0502020204030204"/>
              </a:rPr>
              <a:t>b</a:t>
            </a:r>
            <a:endParaRPr kumimoji="0" lang="en-GB" sz="28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pic>
        <p:nvPicPr>
          <p:cNvPr id="13" name="Content Placeholder 12">
            <a:extLst>
              <a:ext uri="{FF2B5EF4-FFF2-40B4-BE49-F238E27FC236}">
                <a16:creationId xmlns:a16="http://schemas.microsoft.com/office/drawing/2014/main" id="{2B062DBD-F7C5-4E7A-8817-B6964A933055}"/>
              </a:ext>
            </a:extLst>
          </p:cNvPr>
          <p:cNvPicPr>
            <a:picLocks noGrp="1" noChangeAspect="1"/>
          </p:cNvPicPr>
          <p:nvPr>
            <p:ph idx="1"/>
          </p:nvPr>
        </p:nvPicPr>
        <p:blipFill>
          <a:blip r:embed="rId3"/>
          <a:stretch>
            <a:fillRect/>
          </a:stretch>
        </p:blipFill>
        <p:spPr>
          <a:xfrm>
            <a:off x="1232404" y="937305"/>
            <a:ext cx="3346994" cy="2450804"/>
          </a:xfrm>
          <a:prstGeom prst="rect">
            <a:avLst/>
          </a:prstGeom>
        </p:spPr>
      </p:pic>
      <p:cxnSp>
        <p:nvCxnSpPr>
          <p:cNvPr id="15" name="Straight Arrow Connector 14">
            <a:extLst>
              <a:ext uri="{FF2B5EF4-FFF2-40B4-BE49-F238E27FC236}">
                <a16:creationId xmlns:a16="http://schemas.microsoft.com/office/drawing/2014/main" id="{08F191CA-ADE6-4ECD-BA19-ED044E50EABA}"/>
              </a:ext>
            </a:extLst>
          </p:cNvPr>
          <p:cNvCxnSpPr/>
          <p:nvPr/>
        </p:nvCxnSpPr>
        <p:spPr>
          <a:xfrm flipH="1">
            <a:off x="3749879" y="1865780"/>
            <a:ext cx="233265" cy="40121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8F7413B-E0F3-4BC3-8855-59825492C581}"/>
              </a:ext>
            </a:extLst>
          </p:cNvPr>
          <p:cNvSpPr/>
          <p:nvPr/>
        </p:nvSpPr>
        <p:spPr>
          <a:xfrm>
            <a:off x="401215" y="158620"/>
            <a:ext cx="5609059" cy="4012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C000"/>
                </a:solidFill>
                <a:effectLst/>
                <a:uLnTx/>
                <a:uFillTx/>
                <a:latin typeface="Calibri" panose="020F0502020204030204"/>
                <a:ea typeface="+mn-ea"/>
                <a:cs typeface="+mn-cs"/>
              </a:rPr>
              <a:t>Patient under investigation for abdominal pain</a:t>
            </a:r>
          </a:p>
        </p:txBody>
      </p:sp>
      <p:sp>
        <p:nvSpPr>
          <p:cNvPr id="17" name="Rectangle 16">
            <a:extLst>
              <a:ext uri="{FF2B5EF4-FFF2-40B4-BE49-F238E27FC236}">
                <a16:creationId xmlns:a16="http://schemas.microsoft.com/office/drawing/2014/main" id="{769D3549-86C8-4399-8E94-EF2EABB9DF67}"/>
              </a:ext>
            </a:extLst>
          </p:cNvPr>
          <p:cNvSpPr/>
          <p:nvPr/>
        </p:nvSpPr>
        <p:spPr>
          <a:xfrm>
            <a:off x="100121" y="3772710"/>
            <a:ext cx="6211246" cy="600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C000"/>
                </a:solidFill>
                <a:effectLst/>
                <a:uLnTx/>
                <a:uFillTx/>
                <a:latin typeface="Calibri" panose="020F0502020204030204"/>
                <a:ea typeface="+mn-ea"/>
                <a:cs typeface="+mn-cs"/>
              </a:rPr>
              <a:t>Patient under surveillance after resection of CRC </a:t>
            </a:r>
          </a:p>
        </p:txBody>
      </p:sp>
      <p:pic>
        <p:nvPicPr>
          <p:cNvPr id="21" name="Picture 20">
            <a:extLst>
              <a:ext uri="{FF2B5EF4-FFF2-40B4-BE49-F238E27FC236}">
                <a16:creationId xmlns:a16="http://schemas.microsoft.com/office/drawing/2014/main" id="{FEED0BD0-A4BA-4F95-8491-B56C40F6FFEE}"/>
              </a:ext>
            </a:extLst>
          </p:cNvPr>
          <p:cNvPicPr>
            <a:picLocks noChangeAspect="1"/>
          </p:cNvPicPr>
          <p:nvPr/>
        </p:nvPicPr>
        <p:blipFill>
          <a:blip r:embed="rId4"/>
          <a:stretch>
            <a:fillRect/>
          </a:stretch>
        </p:blipFill>
        <p:spPr>
          <a:xfrm>
            <a:off x="565291" y="4579985"/>
            <a:ext cx="2227673" cy="1643528"/>
          </a:xfrm>
          <a:prstGeom prst="rect">
            <a:avLst/>
          </a:prstGeom>
        </p:spPr>
      </p:pic>
      <p:pic>
        <p:nvPicPr>
          <p:cNvPr id="23" name="Picture 22">
            <a:extLst>
              <a:ext uri="{FF2B5EF4-FFF2-40B4-BE49-F238E27FC236}">
                <a16:creationId xmlns:a16="http://schemas.microsoft.com/office/drawing/2014/main" id="{A0B5B0CB-CF66-44A7-B6E1-86F0189DA7ED}"/>
              </a:ext>
            </a:extLst>
          </p:cNvPr>
          <p:cNvPicPr>
            <a:picLocks noChangeAspect="1"/>
          </p:cNvPicPr>
          <p:nvPr/>
        </p:nvPicPr>
        <p:blipFill>
          <a:blip r:embed="rId5"/>
          <a:stretch>
            <a:fillRect/>
          </a:stretch>
        </p:blipFill>
        <p:spPr>
          <a:xfrm>
            <a:off x="3248981" y="4651322"/>
            <a:ext cx="3062386" cy="1646842"/>
          </a:xfrm>
          <a:prstGeom prst="rect">
            <a:avLst/>
          </a:prstGeom>
        </p:spPr>
      </p:pic>
      <p:cxnSp>
        <p:nvCxnSpPr>
          <p:cNvPr id="26" name="Straight Arrow Connector 25">
            <a:extLst>
              <a:ext uri="{FF2B5EF4-FFF2-40B4-BE49-F238E27FC236}">
                <a16:creationId xmlns:a16="http://schemas.microsoft.com/office/drawing/2014/main" id="{BD88229F-DF01-4963-AA9E-B9F0026CE6BA}"/>
              </a:ext>
            </a:extLst>
          </p:cNvPr>
          <p:cNvCxnSpPr>
            <a:cxnSpLocks/>
          </p:cNvCxnSpPr>
          <p:nvPr/>
        </p:nvCxnSpPr>
        <p:spPr>
          <a:xfrm>
            <a:off x="4085439" y="5108895"/>
            <a:ext cx="242918" cy="365848"/>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99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34B167-58B3-6AEE-94AB-AAEE0B82C99F}"/>
              </a:ext>
            </a:extLst>
          </p:cNvPr>
          <p:cNvPicPr>
            <a:picLocks noChangeAspect="1"/>
          </p:cNvPicPr>
          <p:nvPr/>
        </p:nvPicPr>
        <p:blipFill rotWithShape="1">
          <a:blip r:embed="rId2"/>
          <a:srcRect l="26422" t="12008" r="29817" b="10932"/>
          <a:stretch/>
        </p:blipFill>
        <p:spPr>
          <a:xfrm>
            <a:off x="679510" y="1739029"/>
            <a:ext cx="4874004" cy="3571204"/>
          </a:xfrm>
          <a:prstGeom prst="rect">
            <a:avLst/>
          </a:prstGeom>
        </p:spPr>
      </p:pic>
      <p:pic>
        <p:nvPicPr>
          <p:cNvPr id="5" name="Picture 4">
            <a:extLst>
              <a:ext uri="{FF2B5EF4-FFF2-40B4-BE49-F238E27FC236}">
                <a16:creationId xmlns:a16="http://schemas.microsoft.com/office/drawing/2014/main" id="{B973A7D7-51F1-B4A8-F658-94F34ADC2134}"/>
              </a:ext>
            </a:extLst>
          </p:cNvPr>
          <p:cNvPicPr>
            <a:picLocks noChangeAspect="1"/>
          </p:cNvPicPr>
          <p:nvPr/>
        </p:nvPicPr>
        <p:blipFill rotWithShape="1">
          <a:blip r:embed="rId3"/>
          <a:srcRect l="41147" t="17960" r="34633" b="11643"/>
          <a:stretch/>
        </p:blipFill>
        <p:spPr>
          <a:xfrm>
            <a:off x="6638488" y="1643398"/>
            <a:ext cx="2952925" cy="3571204"/>
          </a:xfrm>
          <a:prstGeom prst="rect">
            <a:avLst/>
          </a:prstGeom>
        </p:spPr>
      </p:pic>
      <p:sp>
        <p:nvSpPr>
          <p:cNvPr id="6" name="Rectangle 5">
            <a:extLst>
              <a:ext uri="{FF2B5EF4-FFF2-40B4-BE49-F238E27FC236}">
                <a16:creationId xmlns:a16="http://schemas.microsoft.com/office/drawing/2014/main" id="{BACA67F7-14E0-656F-B171-DA918F1EFD15}"/>
              </a:ext>
            </a:extLst>
          </p:cNvPr>
          <p:cNvSpPr/>
          <p:nvPr/>
        </p:nvSpPr>
        <p:spPr>
          <a:xfrm>
            <a:off x="604007" y="377505"/>
            <a:ext cx="5889072" cy="545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C000"/>
                </a:solidFill>
              </a:rPr>
              <a:t>Incidentally found pancreas cyst, EUS-FNA: mucinous cyst</a:t>
            </a:r>
          </a:p>
        </p:txBody>
      </p:sp>
      <p:cxnSp>
        <p:nvCxnSpPr>
          <p:cNvPr id="8" name="Straight Arrow Connector 7">
            <a:extLst>
              <a:ext uri="{FF2B5EF4-FFF2-40B4-BE49-F238E27FC236}">
                <a16:creationId xmlns:a16="http://schemas.microsoft.com/office/drawing/2014/main" id="{06406D75-0D94-E856-E863-BBDDDBDF23BE}"/>
              </a:ext>
            </a:extLst>
          </p:cNvPr>
          <p:cNvCxnSpPr/>
          <p:nvPr/>
        </p:nvCxnSpPr>
        <p:spPr>
          <a:xfrm flipH="1">
            <a:off x="3238150" y="2332139"/>
            <a:ext cx="159391" cy="50334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37ABBD2-6696-78CD-E52C-738E6F194263}"/>
              </a:ext>
            </a:extLst>
          </p:cNvPr>
          <p:cNvCxnSpPr>
            <a:cxnSpLocks/>
          </p:cNvCxnSpPr>
          <p:nvPr/>
        </p:nvCxnSpPr>
        <p:spPr>
          <a:xfrm flipH="1" flipV="1">
            <a:off x="7845612" y="3243751"/>
            <a:ext cx="387673" cy="370498"/>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BA24E59-C6F2-D4F5-CE6D-1E2A6404AE58}"/>
              </a:ext>
            </a:extLst>
          </p:cNvPr>
          <p:cNvSpPr/>
          <p:nvPr/>
        </p:nvSpPr>
        <p:spPr>
          <a:xfrm>
            <a:off x="7921113" y="5643418"/>
            <a:ext cx="2238887" cy="655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C000"/>
                </a:solidFill>
              </a:rPr>
              <a:t>T1b</a:t>
            </a:r>
          </a:p>
        </p:txBody>
      </p:sp>
    </p:spTree>
    <p:extLst>
      <p:ext uri="{BB962C8B-B14F-4D97-AF65-F5344CB8AC3E}">
        <p14:creationId xmlns:p14="http://schemas.microsoft.com/office/powerpoint/2010/main" val="156726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A172C9-8E1B-BEFC-02A8-6A5164B85CA9}"/>
              </a:ext>
            </a:extLst>
          </p:cNvPr>
          <p:cNvPicPr>
            <a:picLocks noChangeAspect="1"/>
          </p:cNvPicPr>
          <p:nvPr/>
        </p:nvPicPr>
        <p:blipFill>
          <a:blip r:embed="rId2"/>
          <a:stretch>
            <a:fillRect/>
          </a:stretch>
        </p:blipFill>
        <p:spPr>
          <a:xfrm>
            <a:off x="1002888" y="517886"/>
            <a:ext cx="6202364" cy="4196727"/>
          </a:xfrm>
          <a:prstGeom prst="rect">
            <a:avLst/>
          </a:prstGeom>
        </p:spPr>
      </p:pic>
      <p:sp>
        <p:nvSpPr>
          <p:cNvPr id="3" name="Rectangle 2">
            <a:extLst>
              <a:ext uri="{FF2B5EF4-FFF2-40B4-BE49-F238E27FC236}">
                <a16:creationId xmlns:a16="http://schemas.microsoft.com/office/drawing/2014/main" id="{B733BC2C-6001-474B-9804-F8FACF387FE8}"/>
              </a:ext>
            </a:extLst>
          </p:cNvPr>
          <p:cNvSpPr/>
          <p:nvPr/>
        </p:nvSpPr>
        <p:spPr>
          <a:xfrm>
            <a:off x="718457" y="4963886"/>
            <a:ext cx="11047445" cy="1007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GB" sz="1800" dirty="0">
                <a:solidFill>
                  <a:schemeClr val="tx1"/>
                </a:solidFill>
              </a:rPr>
              <a:t>The volume doubling time of pancreatic cancer was estimated as 159 ± 67 ( median, 144) days.</a:t>
            </a:r>
          </a:p>
        </p:txBody>
      </p:sp>
    </p:spTree>
    <p:extLst>
      <p:ext uri="{BB962C8B-B14F-4D97-AF65-F5344CB8AC3E}">
        <p14:creationId xmlns:p14="http://schemas.microsoft.com/office/powerpoint/2010/main" val="3152334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839E96-E06B-4187-8FA8-26B9E2FE2EA1}"/>
              </a:ext>
            </a:extLst>
          </p:cNvPr>
          <p:cNvSpPr>
            <a:spLocks noGrp="1"/>
          </p:cNvSpPr>
          <p:nvPr>
            <p:ph idx="1"/>
          </p:nvPr>
        </p:nvSpPr>
        <p:spPr>
          <a:xfrm>
            <a:off x="170330" y="134471"/>
            <a:ext cx="12021670" cy="6158922"/>
          </a:xfrm>
          <a:ln>
            <a:noFill/>
          </a:ln>
        </p:spPr>
        <p:txBody>
          <a:bodyPr>
            <a:normAutofit/>
          </a:bodyPr>
          <a:lstStyle/>
          <a:p>
            <a:pPr marL="0" indent="0">
              <a:buNone/>
            </a:pPr>
            <a:endParaRPr lang="en-GB" sz="1800" dirty="0">
              <a:solidFill>
                <a:schemeClr val="tx1"/>
              </a:solidFill>
            </a:endParaRPr>
          </a:p>
          <a:p>
            <a:pPr marL="0" indent="0">
              <a:buNone/>
            </a:pPr>
            <a:endParaRPr lang="en-GB" sz="1800" dirty="0">
              <a:solidFill>
                <a:schemeClr val="tx1"/>
              </a:solidFill>
            </a:endParaRPr>
          </a:p>
          <a:p>
            <a:pPr marL="0" indent="0">
              <a:buNone/>
            </a:pPr>
            <a:endParaRPr lang="en-GB" sz="1800" dirty="0"/>
          </a:p>
          <a:p>
            <a:pPr marL="0" indent="0">
              <a:buNone/>
            </a:pPr>
            <a:endParaRPr lang="en-GB" sz="1800" dirty="0">
              <a:solidFill>
                <a:schemeClr val="tx1"/>
              </a:solidFill>
            </a:endParaRPr>
          </a:p>
          <a:p>
            <a:pPr marL="0" indent="0">
              <a:buNone/>
            </a:pPr>
            <a:endParaRPr lang="en-GB" sz="1800" dirty="0"/>
          </a:p>
          <a:p>
            <a:pPr marL="0" indent="0">
              <a:buNone/>
            </a:pPr>
            <a:endParaRPr lang="en-GB" sz="1800" dirty="0">
              <a:solidFill>
                <a:schemeClr val="tx1"/>
              </a:solidFill>
            </a:endParaRPr>
          </a:p>
          <a:p>
            <a:pPr marL="0" indent="0">
              <a:buNone/>
            </a:pPr>
            <a:endParaRPr lang="en-GB" sz="1800" dirty="0">
              <a:solidFill>
                <a:schemeClr val="tx1"/>
              </a:solidFill>
            </a:endParaRPr>
          </a:p>
          <a:p>
            <a:pPr marL="0" indent="0">
              <a:buNone/>
            </a:pPr>
            <a:endParaRPr lang="en-GB" sz="1800" dirty="0"/>
          </a:p>
          <a:p>
            <a:pPr marL="0" indent="0">
              <a:buNone/>
            </a:pPr>
            <a:endParaRPr lang="en-GB" sz="1800" dirty="0">
              <a:solidFill>
                <a:schemeClr val="tx1"/>
              </a:solidFill>
            </a:endParaRPr>
          </a:p>
          <a:p>
            <a:pPr marL="0" indent="0">
              <a:buNone/>
            </a:pPr>
            <a:endParaRPr lang="en-GB" sz="1800" dirty="0"/>
          </a:p>
          <a:p>
            <a:pPr marL="0" indent="0">
              <a:buNone/>
            </a:pPr>
            <a:endParaRPr lang="en-GB" sz="1800" dirty="0">
              <a:solidFill>
                <a:schemeClr val="tx1"/>
              </a:solidFill>
            </a:endParaRPr>
          </a:p>
          <a:p>
            <a:pPr marL="0" indent="0">
              <a:buNone/>
            </a:pPr>
            <a:endParaRPr lang="en-GB" sz="1800" dirty="0"/>
          </a:p>
          <a:p>
            <a:pPr marL="0" indent="0">
              <a:buNone/>
            </a:pPr>
            <a:endParaRPr lang="en-GB" sz="1800" dirty="0">
              <a:solidFill>
                <a:schemeClr val="tx1"/>
              </a:solidFill>
            </a:endParaRPr>
          </a:p>
          <a:p>
            <a:pPr marL="0" indent="0">
              <a:buNone/>
            </a:pPr>
            <a:endParaRPr lang="en-GB" sz="1800" dirty="0"/>
          </a:p>
          <a:p>
            <a:pPr marL="0" indent="0">
              <a:buNone/>
            </a:pPr>
            <a:endParaRPr lang="en-GB" sz="1800" dirty="0">
              <a:solidFill>
                <a:schemeClr val="tx1"/>
              </a:solidFill>
            </a:endParaRPr>
          </a:p>
          <a:p>
            <a:pPr marL="0" indent="0">
              <a:buNone/>
            </a:pPr>
            <a:endParaRPr lang="en-GB" sz="1800" b="0" i="0" dirty="0">
              <a:solidFill>
                <a:srgbClr val="212121"/>
              </a:solidFill>
              <a:effectLst/>
            </a:endParaRPr>
          </a:p>
          <a:p>
            <a:pPr marL="0" indent="0">
              <a:buNone/>
            </a:pPr>
            <a:endParaRPr lang="en-GB" sz="1800" b="0" i="0" dirty="0">
              <a:solidFill>
                <a:srgbClr val="212121"/>
              </a:solidFill>
              <a:effectLst/>
            </a:endParaRPr>
          </a:p>
          <a:p>
            <a:pPr marL="0" indent="0">
              <a:buNone/>
            </a:pPr>
            <a:endParaRPr lang="en-GB" sz="1800" dirty="0">
              <a:solidFill>
                <a:srgbClr val="212121"/>
              </a:solidFill>
            </a:endParaRPr>
          </a:p>
          <a:p>
            <a:pPr marL="0" indent="0">
              <a:buNone/>
            </a:pPr>
            <a:endParaRPr lang="en-GB" sz="1800" b="0" i="0" dirty="0">
              <a:solidFill>
                <a:srgbClr val="212121"/>
              </a:solidFill>
              <a:effectLst/>
            </a:endParaRPr>
          </a:p>
          <a:p>
            <a:pPr marL="0" indent="0">
              <a:buNone/>
            </a:pPr>
            <a:endParaRPr lang="en-GB" sz="1800" dirty="0">
              <a:solidFill>
                <a:schemeClr val="tx1"/>
              </a:solidFill>
            </a:endParaRPr>
          </a:p>
          <a:p>
            <a:pPr marL="0" indent="0">
              <a:buNone/>
            </a:pPr>
            <a:endParaRPr lang="en-GB" sz="1600" dirty="0"/>
          </a:p>
          <a:p>
            <a:pPr marL="0" indent="0">
              <a:buNone/>
            </a:pPr>
            <a:endParaRPr lang="en-GB" sz="1800" dirty="0"/>
          </a:p>
          <a:p>
            <a:pPr marL="0" indent="0">
              <a:buNone/>
            </a:pPr>
            <a:endParaRPr lang="en-GB" sz="1800" dirty="0"/>
          </a:p>
        </p:txBody>
      </p:sp>
      <p:pic>
        <p:nvPicPr>
          <p:cNvPr id="2" name="Picture 1">
            <a:extLst>
              <a:ext uri="{FF2B5EF4-FFF2-40B4-BE49-F238E27FC236}">
                <a16:creationId xmlns:a16="http://schemas.microsoft.com/office/drawing/2014/main" id="{8FF23051-CC0E-B446-3F8A-FB52054E27D7}"/>
              </a:ext>
            </a:extLst>
          </p:cNvPr>
          <p:cNvPicPr>
            <a:picLocks noChangeAspect="1"/>
          </p:cNvPicPr>
          <p:nvPr/>
        </p:nvPicPr>
        <p:blipFill>
          <a:blip r:embed="rId2"/>
          <a:stretch>
            <a:fillRect/>
          </a:stretch>
        </p:blipFill>
        <p:spPr>
          <a:xfrm>
            <a:off x="6469224" y="3943766"/>
            <a:ext cx="3682303" cy="2743438"/>
          </a:xfrm>
          <a:prstGeom prst="rect">
            <a:avLst/>
          </a:prstGeom>
        </p:spPr>
      </p:pic>
      <p:pic>
        <p:nvPicPr>
          <p:cNvPr id="6" name="Picture 5">
            <a:extLst>
              <a:ext uri="{FF2B5EF4-FFF2-40B4-BE49-F238E27FC236}">
                <a16:creationId xmlns:a16="http://schemas.microsoft.com/office/drawing/2014/main" id="{B7FF69B0-A3D1-2081-EB01-425A553C46D1}"/>
              </a:ext>
            </a:extLst>
          </p:cNvPr>
          <p:cNvPicPr>
            <a:picLocks noChangeAspect="1"/>
          </p:cNvPicPr>
          <p:nvPr/>
        </p:nvPicPr>
        <p:blipFill>
          <a:blip r:embed="rId3"/>
          <a:stretch>
            <a:fillRect/>
          </a:stretch>
        </p:blipFill>
        <p:spPr>
          <a:xfrm>
            <a:off x="844791" y="4132759"/>
            <a:ext cx="4566300" cy="2365453"/>
          </a:xfrm>
          <a:prstGeom prst="rect">
            <a:avLst/>
          </a:prstGeom>
        </p:spPr>
      </p:pic>
      <p:sp>
        <p:nvSpPr>
          <p:cNvPr id="9" name="Rectangle 8">
            <a:extLst>
              <a:ext uri="{FF2B5EF4-FFF2-40B4-BE49-F238E27FC236}">
                <a16:creationId xmlns:a16="http://schemas.microsoft.com/office/drawing/2014/main" id="{46996F1F-F3C3-E6DD-EE43-9FCF4ECA7AD3}"/>
              </a:ext>
            </a:extLst>
          </p:cNvPr>
          <p:cNvSpPr/>
          <p:nvPr/>
        </p:nvSpPr>
        <p:spPr>
          <a:xfrm>
            <a:off x="765110" y="4057773"/>
            <a:ext cx="4876823" cy="2515423"/>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EB1B2A49-4FFB-CDD7-D545-B0A09862FA9B}"/>
              </a:ext>
            </a:extLst>
          </p:cNvPr>
          <p:cNvPicPr>
            <a:picLocks noChangeAspect="1"/>
          </p:cNvPicPr>
          <p:nvPr/>
        </p:nvPicPr>
        <p:blipFill rotWithShape="1">
          <a:blip r:embed="rId4"/>
          <a:srcRect l="20717" t="29524" r="8257" b="43818"/>
          <a:stretch/>
        </p:blipFill>
        <p:spPr>
          <a:xfrm>
            <a:off x="237830" y="451949"/>
            <a:ext cx="6449302" cy="1474512"/>
          </a:xfrm>
          <a:prstGeom prst="rect">
            <a:avLst/>
          </a:prstGeom>
        </p:spPr>
      </p:pic>
      <p:sp>
        <p:nvSpPr>
          <p:cNvPr id="13" name="Rectangle 12">
            <a:extLst>
              <a:ext uri="{FF2B5EF4-FFF2-40B4-BE49-F238E27FC236}">
                <a16:creationId xmlns:a16="http://schemas.microsoft.com/office/drawing/2014/main" id="{8B4B8E31-75F1-CE99-CB42-C107F987044B}"/>
              </a:ext>
            </a:extLst>
          </p:cNvPr>
          <p:cNvSpPr/>
          <p:nvPr/>
        </p:nvSpPr>
        <p:spPr>
          <a:xfrm>
            <a:off x="170329" y="1814834"/>
            <a:ext cx="2115671" cy="3732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i="1" dirty="0">
                <a:solidFill>
                  <a:schemeClr val="tx1"/>
                </a:solidFill>
              </a:rPr>
              <a:t>Diagnostics 2023,13,215</a:t>
            </a:r>
          </a:p>
        </p:txBody>
      </p:sp>
      <p:sp>
        <p:nvSpPr>
          <p:cNvPr id="14" name="Rectangle 13">
            <a:extLst>
              <a:ext uri="{FF2B5EF4-FFF2-40B4-BE49-F238E27FC236}">
                <a16:creationId xmlns:a16="http://schemas.microsoft.com/office/drawing/2014/main" id="{083F836C-24F8-E97B-92D2-5FE419B7689E}"/>
              </a:ext>
            </a:extLst>
          </p:cNvPr>
          <p:cNvSpPr/>
          <p:nvPr/>
        </p:nvSpPr>
        <p:spPr>
          <a:xfrm>
            <a:off x="237831" y="359787"/>
            <a:ext cx="6231393" cy="1898221"/>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B6EB7538-41B7-8634-2922-02AED55F5113}"/>
              </a:ext>
            </a:extLst>
          </p:cNvPr>
          <p:cNvSpPr/>
          <p:nvPr/>
        </p:nvSpPr>
        <p:spPr>
          <a:xfrm>
            <a:off x="6615405" y="359788"/>
            <a:ext cx="5576596" cy="22531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5-year survival:</a:t>
            </a:r>
          </a:p>
          <a:p>
            <a:endParaRPr lang="en-GB" dirty="0">
              <a:solidFill>
                <a:schemeClr val="tx1"/>
              </a:solidFill>
            </a:endParaRPr>
          </a:p>
          <a:p>
            <a:r>
              <a:rPr lang="en-GB" dirty="0">
                <a:solidFill>
                  <a:schemeClr val="tx1"/>
                </a:solidFill>
              </a:rPr>
              <a:t>  T1a 80.4%</a:t>
            </a:r>
          </a:p>
          <a:p>
            <a:endParaRPr lang="en-GB" dirty="0">
              <a:solidFill>
                <a:schemeClr val="tx1"/>
              </a:solidFill>
            </a:endParaRPr>
          </a:p>
          <a:p>
            <a:r>
              <a:rPr lang="en-GB" dirty="0">
                <a:solidFill>
                  <a:schemeClr val="tx1"/>
                </a:solidFill>
              </a:rPr>
              <a:t>  T1 N0 68.7%</a:t>
            </a:r>
          </a:p>
          <a:p>
            <a:endParaRPr lang="en-GB" dirty="0">
              <a:solidFill>
                <a:schemeClr val="tx1"/>
              </a:solidFill>
            </a:endParaRPr>
          </a:p>
        </p:txBody>
      </p:sp>
      <p:sp>
        <p:nvSpPr>
          <p:cNvPr id="16" name="Rectangle 15">
            <a:extLst>
              <a:ext uri="{FF2B5EF4-FFF2-40B4-BE49-F238E27FC236}">
                <a16:creationId xmlns:a16="http://schemas.microsoft.com/office/drawing/2014/main" id="{56313BC5-15E5-91F6-935F-E44CC0565516}"/>
              </a:ext>
            </a:extLst>
          </p:cNvPr>
          <p:cNvSpPr/>
          <p:nvPr/>
        </p:nvSpPr>
        <p:spPr>
          <a:xfrm>
            <a:off x="2565918" y="2733869"/>
            <a:ext cx="7884368" cy="8160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Stage IA ( T1 N0 M0) patients account for only 4.1% of the total PDAC patients.</a:t>
            </a:r>
          </a:p>
        </p:txBody>
      </p:sp>
      <p:sp>
        <p:nvSpPr>
          <p:cNvPr id="4" name="Oval 3">
            <a:extLst>
              <a:ext uri="{FF2B5EF4-FFF2-40B4-BE49-F238E27FC236}">
                <a16:creationId xmlns:a16="http://schemas.microsoft.com/office/drawing/2014/main" id="{C485FBA2-9238-3AC2-3C91-88FAF91A155E}"/>
              </a:ext>
            </a:extLst>
          </p:cNvPr>
          <p:cNvSpPr/>
          <p:nvPr/>
        </p:nvSpPr>
        <p:spPr>
          <a:xfrm>
            <a:off x="6546220" y="933586"/>
            <a:ext cx="1676400" cy="1474511"/>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6B907A56-0E1A-95A6-7BFA-D1C382BAAAA6}"/>
              </a:ext>
            </a:extLst>
          </p:cNvPr>
          <p:cNvSpPr/>
          <p:nvPr/>
        </p:nvSpPr>
        <p:spPr>
          <a:xfrm>
            <a:off x="2565918" y="2687900"/>
            <a:ext cx="7445830" cy="937041"/>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5258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B62CDE-353A-D50A-077C-27F0A04F6178}"/>
              </a:ext>
            </a:extLst>
          </p:cNvPr>
          <p:cNvPicPr>
            <a:picLocks noChangeAspect="1"/>
          </p:cNvPicPr>
          <p:nvPr/>
        </p:nvPicPr>
        <p:blipFill rotWithShape="1">
          <a:blip r:embed="rId2"/>
          <a:srcRect l="30076" t="17364" r="33409" b="36361"/>
          <a:stretch/>
        </p:blipFill>
        <p:spPr>
          <a:xfrm>
            <a:off x="110836" y="147953"/>
            <a:ext cx="3472874" cy="1851719"/>
          </a:xfrm>
          <a:prstGeom prst="rect">
            <a:avLst/>
          </a:prstGeom>
        </p:spPr>
      </p:pic>
      <p:cxnSp>
        <p:nvCxnSpPr>
          <p:cNvPr id="5" name="Straight Arrow Connector 4">
            <a:extLst>
              <a:ext uri="{FF2B5EF4-FFF2-40B4-BE49-F238E27FC236}">
                <a16:creationId xmlns:a16="http://schemas.microsoft.com/office/drawing/2014/main" id="{AF44501F-1D2D-0AC4-5F49-39600B8E3A78}"/>
              </a:ext>
            </a:extLst>
          </p:cNvPr>
          <p:cNvCxnSpPr/>
          <p:nvPr/>
        </p:nvCxnSpPr>
        <p:spPr>
          <a:xfrm flipV="1">
            <a:off x="1681019" y="969818"/>
            <a:ext cx="0" cy="424873"/>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CAD797B-D69F-8F3B-57A0-C4827BDFE7BF}"/>
              </a:ext>
            </a:extLst>
          </p:cNvPr>
          <p:cNvSpPr/>
          <p:nvPr/>
        </p:nvSpPr>
        <p:spPr>
          <a:xfrm>
            <a:off x="3371273" y="240146"/>
            <a:ext cx="2964873" cy="5357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C000"/>
                </a:solidFill>
              </a:rPr>
              <a:t>Renal CT December 2022 </a:t>
            </a:r>
          </a:p>
        </p:txBody>
      </p:sp>
      <p:pic>
        <p:nvPicPr>
          <p:cNvPr id="8" name="Picture 7">
            <a:extLst>
              <a:ext uri="{FF2B5EF4-FFF2-40B4-BE49-F238E27FC236}">
                <a16:creationId xmlns:a16="http://schemas.microsoft.com/office/drawing/2014/main" id="{3AFC606A-60FB-9B0B-0ABC-7246EA4A16C2}"/>
              </a:ext>
            </a:extLst>
          </p:cNvPr>
          <p:cNvPicPr>
            <a:picLocks noChangeAspect="1"/>
          </p:cNvPicPr>
          <p:nvPr/>
        </p:nvPicPr>
        <p:blipFill rotWithShape="1">
          <a:blip r:embed="rId3"/>
          <a:srcRect l="59319" t="28456" r="7954" b="20349"/>
          <a:stretch/>
        </p:blipFill>
        <p:spPr>
          <a:xfrm>
            <a:off x="83127" y="2096168"/>
            <a:ext cx="3288146" cy="2138817"/>
          </a:xfrm>
          <a:prstGeom prst="rect">
            <a:avLst/>
          </a:prstGeom>
        </p:spPr>
      </p:pic>
      <p:pic>
        <p:nvPicPr>
          <p:cNvPr id="12" name="Picture 11">
            <a:extLst>
              <a:ext uri="{FF2B5EF4-FFF2-40B4-BE49-F238E27FC236}">
                <a16:creationId xmlns:a16="http://schemas.microsoft.com/office/drawing/2014/main" id="{4A5AAB0C-CC27-CFC6-BA0C-8946127F686F}"/>
              </a:ext>
            </a:extLst>
          </p:cNvPr>
          <p:cNvPicPr>
            <a:picLocks noChangeAspect="1"/>
          </p:cNvPicPr>
          <p:nvPr/>
        </p:nvPicPr>
        <p:blipFill rotWithShape="1">
          <a:blip r:embed="rId4"/>
          <a:srcRect l="33378" t="18101" r="36979" b="32329"/>
          <a:stretch/>
        </p:blipFill>
        <p:spPr>
          <a:xfrm>
            <a:off x="3428900" y="2090215"/>
            <a:ext cx="3014494" cy="2138817"/>
          </a:xfrm>
          <a:prstGeom prst="rect">
            <a:avLst/>
          </a:prstGeom>
        </p:spPr>
      </p:pic>
      <p:cxnSp>
        <p:nvCxnSpPr>
          <p:cNvPr id="13" name="Straight Arrow Connector 12">
            <a:extLst>
              <a:ext uri="{FF2B5EF4-FFF2-40B4-BE49-F238E27FC236}">
                <a16:creationId xmlns:a16="http://schemas.microsoft.com/office/drawing/2014/main" id="{47F3A648-8C21-4C7A-D149-2E2FFEE994D5}"/>
              </a:ext>
            </a:extLst>
          </p:cNvPr>
          <p:cNvCxnSpPr/>
          <p:nvPr/>
        </p:nvCxnSpPr>
        <p:spPr>
          <a:xfrm flipV="1">
            <a:off x="1727200" y="3428999"/>
            <a:ext cx="0" cy="424873"/>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A1DCC54-9165-F97E-0CE8-42C9F3F387CA}"/>
              </a:ext>
            </a:extLst>
          </p:cNvPr>
          <p:cNvCxnSpPr/>
          <p:nvPr/>
        </p:nvCxnSpPr>
        <p:spPr>
          <a:xfrm flipV="1">
            <a:off x="4853710" y="3078019"/>
            <a:ext cx="0" cy="424873"/>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C908C47-E754-3BBE-C0AA-014E94D6AB64}"/>
              </a:ext>
            </a:extLst>
          </p:cNvPr>
          <p:cNvSpPr/>
          <p:nvPr/>
        </p:nvSpPr>
        <p:spPr>
          <a:xfrm>
            <a:off x="-101600" y="4266824"/>
            <a:ext cx="6437746" cy="7115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C000"/>
                </a:solidFill>
              </a:rPr>
              <a:t>MRCP (abbreviated cyst surveillance scan) December 2022</a:t>
            </a:r>
          </a:p>
        </p:txBody>
      </p:sp>
      <p:pic>
        <p:nvPicPr>
          <p:cNvPr id="17" name="Picture 16">
            <a:extLst>
              <a:ext uri="{FF2B5EF4-FFF2-40B4-BE49-F238E27FC236}">
                <a16:creationId xmlns:a16="http://schemas.microsoft.com/office/drawing/2014/main" id="{007A813C-1A64-7248-D268-B83343BE22C1}"/>
              </a:ext>
            </a:extLst>
          </p:cNvPr>
          <p:cNvPicPr>
            <a:picLocks noChangeAspect="1"/>
          </p:cNvPicPr>
          <p:nvPr/>
        </p:nvPicPr>
        <p:blipFill rotWithShape="1">
          <a:blip r:embed="rId5"/>
          <a:srcRect l="19621" t="21030" r="44470" b="23441"/>
          <a:stretch/>
        </p:blipFill>
        <p:spPr>
          <a:xfrm>
            <a:off x="6546788" y="2225417"/>
            <a:ext cx="3011054" cy="1975607"/>
          </a:xfrm>
          <a:prstGeom prst="rect">
            <a:avLst/>
          </a:prstGeom>
        </p:spPr>
      </p:pic>
      <p:pic>
        <p:nvPicPr>
          <p:cNvPr id="19" name="Picture 18">
            <a:extLst>
              <a:ext uri="{FF2B5EF4-FFF2-40B4-BE49-F238E27FC236}">
                <a16:creationId xmlns:a16="http://schemas.microsoft.com/office/drawing/2014/main" id="{52335B28-60EE-C304-6582-6AD9E6F358D4}"/>
              </a:ext>
            </a:extLst>
          </p:cNvPr>
          <p:cNvPicPr>
            <a:picLocks noChangeAspect="1"/>
          </p:cNvPicPr>
          <p:nvPr/>
        </p:nvPicPr>
        <p:blipFill rotWithShape="1">
          <a:blip r:embed="rId6"/>
          <a:srcRect l="30833" t="29242" r="44442" b="26834"/>
          <a:stretch/>
        </p:blipFill>
        <p:spPr>
          <a:xfrm>
            <a:off x="9608654" y="2236962"/>
            <a:ext cx="2500219" cy="1884516"/>
          </a:xfrm>
          <a:prstGeom prst="rect">
            <a:avLst/>
          </a:prstGeom>
        </p:spPr>
      </p:pic>
      <p:cxnSp>
        <p:nvCxnSpPr>
          <p:cNvPr id="21" name="Straight Arrow Connector 20">
            <a:extLst>
              <a:ext uri="{FF2B5EF4-FFF2-40B4-BE49-F238E27FC236}">
                <a16:creationId xmlns:a16="http://schemas.microsoft.com/office/drawing/2014/main" id="{5E1DEA54-B72E-73D0-E59B-882B5E8EDEDA}"/>
              </a:ext>
            </a:extLst>
          </p:cNvPr>
          <p:cNvCxnSpPr>
            <a:cxnSpLocks/>
          </p:cNvCxnSpPr>
          <p:nvPr/>
        </p:nvCxnSpPr>
        <p:spPr>
          <a:xfrm flipV="1">
            <a:off x="7744692" y="3024910"/>
            <a:ext cx="0" cy="443345"/>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EA099DC-28A0-70ED-EE4E-6253E0F81B0D}"/>
              </a:ext>
            </a:extLst>
          </p:cNvPr>
          <p:cNvCxnSpPr>
            <a:cxnSpLocks/>
          </p:cNvCxnSpPr>
          <p:nvPr/>
        </p:nvCxnSpPr>
        <p:spPr>
          <a:xfrm flipV="1">
            <a:off x="10625558" y="2957547"/>
            <a:ext cx="0" cy="443345"/>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F2F8EF4-9AEA-FE2C-6ABC-AC2818DE559C}"/>
              </a:ext>
            </a:extLst>
          </p:cNvPr>
          <p:cNvSpPr/>
          <p:nvPr/>
        </p:nvSpPr>
        <p:spPr>
          <a:xfrm>
            <a:off x="7924801" y="4209584"/>
            <a:ext cx="2700757" cy="6506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C000"/>
                </a:solidFill>
              </a:rPr>
              <a:t>Renal </a:t>
            </a:r>
            <a:r>
              <a:rPr lang="en-GB" b="1">
                <a:solidFill>
                  <a:srgbClr val="FFC000"/>
                </a:solidFill>
              </a:rPr>
              <a:t>MRI March </a:t>
            </a:r>
            <a:r>
              <a:rPr lang="en-GB" b="1" dirty="0">
                <a:solidFill>
                  <a:srgbClr val="FFC000"/>
                </a:solidFill>
              </a:rPr>
              <a:t>2023</a:t>
            </a:r>
          </a:p>
        </p:txBody>
      </p:sp>
      <p:pic>
        <p:nvPicPr>
          <p:cNvPr id="26" name="Picture 25">
            <a:extLst>
              <a:ext uri="{FF2B5EF4-FFF2-40B4-BE49-F238E27FC236}">
                <a16:creationId xmlns:a16="http://schemas.microsoft.com/office/drawing/2014/main" id="{D1247C01-AE37-AB9E-0E45-0979D6B5269B}"/>
              </a:ext>
            </a:extLst>
          </p:cNvPr>
          <p:cNvPicPr>
            <a:picLocks noChangeAspect="1"/>
          </p:cNvPicPr>
          <p:nvPr/>
        </p:nvPicPr>
        <p:blipFill rotWithShape="1">
          <a:blip r:embed="rId7"/>
          <a:srcRect l="36492" t="21290" r="41235" b="40196"/>
          <a:stretch/>
        </p:blipFill>
        <p:spPr>
          <a:xfrm>
            <a:off x="193965" y="4950317"/>
            <a:ext cx="2530764" cy="1841212"/>
          </a:xfrm>
          <a:prstGeom prst="rect">
            <a:avLst/>
          </a:prstGeom>
        </p:spPr>
      </p:pic>
      <p:pic>
        <p:nvPicPr>
          <p:cNvPr id="28" name="Picture 27">
            <a:extLst>
              <a:ext uri="{FF2B5EF4-FFF2-40B4-BE49-F238E27FC236}">
                <a16:creationId xmlns:a16="http://schemas.microsoft.com/office/drawing/2014/main" id="{CBE28D6B-9CEE-D4C6-99BD-A62FCD41C036}"/>
              </a:ext>
            </a:extLst>
          </p:cNvPr>
          <p:cNvPicPr>
            <a:picLocks noChangeAspect="1"/>
          </p:cNvPicPr>
          <p:nvPr/>
        </p:nvPicPr>
        <p:blipFill rotWithShape="1">
          <a:blip r:embed="rId8"/>
          <a:srcRect l="32424" t="16643" r="41970" b="35994"/>
          <a:stretch/>
        </p:blipFill>
        <p:spPr>
          <a:xfrm>
            <a:off x="2844800" y="4944635"/>
            <a:ext cx="2369633" cy="1844053"/>
          </a:xfrm>
          <a:prstGeom prst="rect">
            <a:avLst/>
          </a:prstGeom>
        </p:spPr>
      </p:pic>
      <p:sp>
        <p:nvSpPr>
          <p:cNvPr id="29" name="Rectangle 28">
            <a:extLst>
              <a:ext uri="{FF2B5EF4-FFF2-40B4-BE49-F238E27FC236}">
                <a16:creationId xmlns:a16="http://schemas.microsoft.com/office/drawing/2014/main" id="{A1584EF8-1C51-88EB-5F1F-E78364052C30}"/>
              </a:ext>
            </a:extLst>
          </p:cNvPr>
          <p:cNvSpPr/>
          <p:nvPr/>
        </p:nvSpPr>
        <p:spPr>
          <a:xfrm>
            <a:off x="5735783" y="5135418"/>
            <a:ext cx="2041236" cy="6506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C000"/>
                </a:solidFill>
              </a:rPr>
              <a:t>August 2023</a:t>
            </a:r>
          </a:p>
        </p:txBody>
      </p:sp>
    </p:spTree>
    <p:extLst>
      <p:ext uri="{BB962C8B-B14F-4D97-AF65-F5344CB8AC3E}">
        <p14:creationId xmlns:p14="http://schemas.microsoft.com/office/powerpoint/2010/main" val="234121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331DC-E914-3991-DC64-B17FBF955DF6}"/>
              </a:ext>
            </a:extLst>
          </p:cNvPr>
          <p:cNvSpPr>
            <a:spLocks noGrp="1"/>
          </p:cNvSpPr>
          <p:nvPr>
            <p:ph type="title"/>
          </p:nvPr>
        </p:nvSpPr>
        <p:spPr>
          <a:xfrm>
            <a:off x="251670" y="365126"/>
            <a:ext cx="11102130" cy="649942"/>
          </a:xfrm>
        </p:spPr>
        <p:txBody>
          <a:bodyPr>
            <a:normAutofit/>
          </a:bodyPr>
          <a:lstStyle/>
          <a:p>
            <a:r>
              <a:rPr lang="en-GB" sz="2800" b="1" dirty="0">
                <a:solidFill>
                  <a:srgbClr val="FFC000"/>
                </a:solidFill>
                <a:latin typeface="+mn-lt"/>
              </a:rPr>
              <a:t>Screening of high-risk patients</a:t>
            </a:r>
          </a:p>
        </p:txBody>
      </p:sp>
      <p:sp>
        <p:nvSpPr>
          <p:cNvPr id="3" name="Content Placeholder 2">
            <a:extLst>
              <a:ext uri="{FF2B5EF4-FFF2-40B4-BE49-F238E27FC236}">
                <a16:creationId xmlns:a16="http://schemas.microsoft.com/office/drawing/2014/main" id="{5A9E6A60-C962-9FD8-4996-369B3E55FB46}"/>
              </a:ext>
            </a:extLst>
          </p:cNvPr>
          <p:cNvSpPr>
            <a:spLocks noGrp="1"/>
          </p:cNvSpPr>
          <p:nvPr>
            <p:ph idx="1"/>
          </p:nvPr>
        </p:nvSpPr>
        <p:spPr>
          <a:xfrm>
            <a:off x="385894" y="1233182"/>
            <a:ext cx="10967906" cy="4943781"/>
          </a:xfrm>
        </p:spPr>
        <p:txBody>
          <a:bodyPr/>
          <a:lstStyle/>
          <a:p>
            <a:endParaRPr lang="en-GB" dirty="0"/>
          </a:p>
          <a:p>
            <a:endParaRPr lang="en-GB" dirty="0"/>
          </a:p>
          <a:p>
            <a:endParaRPr lang="en-GB" dirty="0"/>
          </a:p>
          <a:p>
            <a:endParaRPr lang="en-GB" dirty="0"/>
          </a:p>
          <a:p>
            <a:pPr marL="0" indent="0">
              <a:buNone/>
            </a:pPr>
            <a:r>
              <a:rPr lang="en-GB" sz="1800" i="1" dirty="0"/>
              <a:t>AJR:219,December 2022</a:t>
            </a:r>
          </a:p>
        </p:txBody>
      </p:sp>
      <p:pic>
        <p:nvPicPr>
          <p:cNvPr id="5" name="Picture 4">
            <a:extLst>
              <a:ext uri="{FF2B5EF4-FFF2-40B4-BE49-F238E27FC236}">
                <a16:creationId xmlns:a16="http://schemas.microsoft.com/office/drawing/2014/main" id="{A00EF8B0-5221-020B-4DB4-978929D403A8}"/>
              </a:ext>
            </a:extLst>
          </p:cNvPr>
          <p:cNvPicPr>
            <a:picLocks noChangeAspect="1"/>
          </p:cNvPicPr>
          <p:nvPr/>
        </p:nvPicPr>
        <p:blipFill rotWithShape="1">
          <a:blip r:embed="rId2"/>
          <a:srcRect l="25523" t="20544" r="7595" b="51701"/>
          <a:stretch/>
        </p:blipFill>
        <p:spPr>
          <a:xfrm>
            <a:off x="485191" y="1233182"/>
            <a:ext cx="7529804" cy="1903445"/>
          </a:xfrm>
          <a:prstGeom prst="rect">
            <a:avLst/>
          </a:prstGeom>
        </p:spPr>
      </p:pic>
      <p:sp>
        <p:nvSpPr>
          <p:cNvPr id="6" name="Rectangle 5">
            <a:extLst>
              <a:ext uri="{FF2B5EF4-FFF2-40B4-BE49-F238E27FC236}">
                <a16:creationId xmlns:a16="http://schemas.microsoft.com/office/drawing/2014/main" id="{1CC2D11B-DD7E-0445-26DD-72790AE2C9CE}"/>
              </a:ext>
            </a:extLst>
          </p:cNvPr>
          <p:cNvSpPr/>
          <p:nvPr/>
        </p:nvSpPr>
        <p:spPr>
          <a:xfrm>
            <a:off x="385895" y="1132514"/>
            <a:ext cx="8216930" cy="2588860"/>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69C2E81A-9E29-48AF-551F-264179F318D9}"/>
              </a:ext>
            </a:extLst>
          </p:cNvPr>
          <p:cNvPicPr>
            <a:picLocks noChangeAspect="1"/>
          </p:cNvPicPr>
          <p:nvPr/>
        </p:nvPicPr>
        <p:blipFill rotWithShape="1">
          <a:blip r:embed="rId3"/>
          <a:srcRect l="4638" t="15316" r="28346" b="62993"/>
          <a:stretch/>
        </p:blipFill>
        <p:spPr>
          <a:xfrm>
            <a:off x="341898" y="4124227"/>
            <a:ext cx="10921673" cy="2153404"/>
          </a:xfrm>
          <a:prstGeom prst="rect">
            <a:avLst/>
          </a:prstGeom>
        </p:spPr>
      </p:pic>
      <p:sp>
        <p:nvSpPr>
          <p:cNvPr id="9" name="Rectangle 8">
            <a:extLst>
              <a:ext uri="{FF2B5EF4-FFF2-40B4-BE49-F238E27FC236}">
                <a16:creationId xmlns:a16="http://schemas.microsoft.com/office/drawing/2014/main" id="{9F780B8D-EA59-CC08-18E7-2921A96871B4}"/>
              </a:ext>
            </a:extLst>
          </p:cNvPr>
          <p:cNvSpPr/>
          <p:nvPr/>
        </p:nvSpPr>
        <p:spPr>
          <a:xfrm>
            <a:off x="341898" y="4124227"/>
            <a:ext cx="11102130" cy="2153404"/>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61279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4C8684-1B3B-439C-380A-0659355A7CEC}"/>
              </a:ext>
            </a:extLst>
          </p:cNvPr>
          <p:cNvSpPr>
            <a:spLocks noGrp="1"/>
          </p:cNvSpPr>
          <p:nvPr>
            <p:ph idx="1"/>
          </p:nvPr>
        </p:nvSpPr>
        <p:spPr>
          <a:xfrm>
            <a:off x="75501" y="192947"/>
            <a:ext cx="11278299" cy="6589552"/>
          </a:xfrm>
        </p:spPr>
        <p:txBody>
          <a:bodyPr>
            <a:normAutofit/>
          </a:bodyPr>
          <a:lstStyle/>
          <a:p>
            <a:pPr marL="0" indent="0">
              <a:buNone/>
            </a:pPr>
            <a:endParaRPr lang="en-GB" dirty="0"/>
          </a:p>
          <a:p>
            <a:pPr marL="0" indent="0">
              <a:buNone/>
            </a:pPr>
            <a:endParaRPr lang="en-GB" dirty="0"/>
          </a:p>
          <a:p>
            <a:pPr marL="0" indent="0">
              <a:buNone/>
            </a:pPr>
            <a:endParaRPr lang="en-GB" dirty="0"/>
          </a:p>
          <a:p>
            <a:pPr marL="0" indent="0">
              <a:buNone/>
            </a:pPr>
            <a:endParaRPr lang="en-GB" sz="1600" i="1" dirty="0"/>
          </a:p>
          <a:p>
            <a:pPr marL="0" indent="0">
              <a:buNone/>
            </a:pPr>
            <a:r>
              <a:rPr lang="en-GB" sz="1600" i="1" dirty="0"/>
              <a:t>AJR2018;211:52-66</a:t>
            </a:r>
          </a:p>
          <a:p>
            <a:pPr marL="0" indent="0">
              <a:buNone/>
            </a:pPr>
            <a:endParaRPr lang="en-GB" sz="2000" dirty="0"/>
          </a:p>
          <a:p>
            <a:pPr marL="0" indent="0">
              <a:buNone/>
            </a:pPr>
            <a:r>
              <a:rPr lang="en-GB" sz="2000" dirty="0"/>
              <a:t>-Low-Tube-Voltage CT</a:t>
            </a:r>
          </a:p>
          <a:p>
            <a:pPr marL="0" indent="0">
              <a:buNone/>
            </a:pPr>
            <a:r>
              <a:rPr lang="en-GB" sz="2000" dirty="0"/>
              <a:t>-Dual-Energy CT</a:t>
            </a:r>
          </a:p>
          <a:p>
            <a:pPr marL="0" indent="0">
              <a:buNone/>
            </a:pPr>
            <a:r>
              <a:rPr lang="en-GB" sz="2000" dirty="0"/>
              <a:t>-Image biomarkers</a:t>
            </a:r>
          </a:p>
          <a:p>
            <a:pPr marL="0" indent="0">
              <a:buNone/>
            </a:pPr>
            <a:r>
              <a:rPr lang="en-GB" sz="2000" dirty="0"/>
              <a:t>		-pancreas volumetry and attenuation</a:t>
            </a:r>
          </a:p>
          <a:p>
            <a:pPr marL="0" indent="0">
              <a:buNone/>
            </a:pPr>
            <a:r>
              <a:rPr lang="en-GB" sz="2000" dirty="0"/>
              <a:t>		-CT perfusion</a:t>
            </a:r>
          </a:p>
          <a:p>
            <a:pPr marL="0" indent="0">
              <a:buNone/>
            </a:pPr>
            <a:r>
              <a:rPr lang="en-GB" sz="2000" dirty="0"/>
              <a:t>		-texture analysis</a:t>
            </a:r>
          </a:p>
          <a:p>
            <a:pPr marL="0" indent="0">
              <a:buNone/>
            </a:pPr>
            <a:r>
              <a:rPr lang="en-GB" sz="2000" dirty="0"/>
              <a:t>		-radiomics and </a:t>
            </a:r>
            <a:r>
              <a:rPr lang="en-GB" sz="2000" dirty="0" err="1"/>
              <a:t>radiogenomics</a:t>
            </a:r>
            <a:endParaRPr lang="en-GB" sz="2000" dirty="0"/>
          </a:p>
          <a:p>
            <a:pPr marL="0" indent="0">
              <a:buNone/>
            </a:pPr>
            <a:r>
              <a:rPr lang="en-GB" sz="2000" dirty="0"/>
              <a:t>		-machine learning</a:t>
            </a:r>
          </a:p>
          <a:p>
            <a:pPr marL="0" indent="0">
              <a:buNone/>
            </a:pPr>
            <a:r>
              <a:rPr lang="en-GB" sz="2000" dirty="0"/>
              <a:t>These are in research or clinical exploration stage.</a:t>
            </a:r>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p:txBody>
      </p:sp>
      <p:pic>
        <p:nvPicPr>
          <p:cNvPr id="7" name="Picture 6">
            <a:extLst>
              <a:ext uri="{FF2B5EF4-FFF2-40B4-BE49-F238E27FC236}">
                <a16:creationId xmlns:a16="http://schemas.microsoft.com/office/drawing/2014/main" id="{3269637A-7312-159F-0F97-2F73560D1F01}"/>
              </a:ext>
            </a:extLst>
          </p:cNvPr>
          <p:cNvPicPr>
            <a:picLocks noChangeAspect="1"/>
          </p:cNvPicPr>
          <p:nvPr/>
        </p:nvPicPr>
        <p:blipFill rotWithShape="1">
          <a:blip r:embed="rId2"/>
          <a:srcRect l="28342" t="36330" r="15996" b="37003"/>
          <a:stretch/>
        </p:blipFill>
        <p:spPr>
          <a:xfrm>
            <a:off x="67112" y="276837"/>
            <a:ext cx="6266576" cy="1828800"/>
          </a:xfrm>
          <a:prstGeom prst="rect">
            <a:avLst/>
          </a:prstGeom>
        </p:spPr>
      </p:pic>
      <p:sp>
        <p:nvSpPr>
          <p:cNvPr id="8" name="Rectangle 7">
            <a:extLst>
              <a:ext uri="{FF2B5EF4-FFF2-40B4-BE49-F238E27FC236}">
                <a16:creationId xmlns:a16="http://schemas.microsoft.com/office/drawing/2014/main" id="{9821D475-C34D-A3F2-E5C1-C3A12009A0A0}"/>
              </a:ext>
            </a:extLst>
          </p:cNvPr>
          <p:cNvSpPr/>
          <p:nvPr/>
        </p:nvSpPr>
        <p:spPr>
          <a:xfrm>
            <a:off x="75501" y="75501"/>
            <a:ext cx="6442745" cy="2357306"/>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67849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67170F-7327-6B89-1D4D-F0E7926A07C6}"/>
              </a:ext>
            </a:extLst>
          </p:cNvPr>
          <p:cNvSpPr>
            <a:spLocks noGrp="1"/>
          </p:cNvSpPr>
          <p:nvPr>
            <p:ph idx="1"/>
          </p:nvPr>
        </p:nvSpPr>
        <p:spPr>
          <a:xfrm>
            <a:off x="158620" y="289249"/>
            <a:ext cx="11691258" cy="5887714"/>
          </a:xfrm>
        </p:spPr>
        <p:txBody>
          <a:bodyPr/>
          <a:lstStyle/>
          <a:p>
            <a:pPr marL="0" indent="0">
              <a:buNone/>
            </a:pPr>
            <a:endParaRPr lang="en-GB" sz="2400" b="1" dirty="0">
              <a:solidFill>
                <a:srgbClr val="FFC000"/>
              </a:solidFill>
            </a:endParaRPr>
          </a:p>
          <a:p>
            <a:pPr marL="0" indent="0">
              <a:buNone/>
            </a:pPr>
            <a:r>
              <a:rPr lang="en-GB" sz="2400" b="1" dirty="0">
                <a:solidFill>
                  <a:srgbClr val="FFC000"/>
                </a:solidFill>
              </a:rPr>
              <a:t>Dual-energy CT             </a:t>
            </a:r>
          </a:p>
          <a:p>
            <a:pPr marL="0" indent="0">
              <a:buNone/>
            </a:pPr>
            <a:r>
              <a:rPr lang="en-GB" dirty="0"/>
              <a:t>	</a:t>
            </a:r>
            <a:r>
              <a:rPr lang="en-GB" sz="1800" u="sng" dirty="0"/>
              <a:t>clinical exploration</a:t>
            </a:r>
            <a:r>
              <a:rPr lang="en-GB" sz="1800" dirty="0"/>
              <a:t>:  further assessment of PDAC, </a:t>
            </a:r>
            <a:r>
              <a:rPr lang="en-GB" sz="1800" dirty="0" err="1"/>
              <a:t>pNET</a:t>
            </a:r>
            <a:r>
              <a:rPr lang="en-GB" sz="1800" dirty="0"/>
              <a:t>, AP</a:t>
            </a:r>
          </a:p>
          <a:p>
            <a:pPr marL="0" indent="0">
              <a:buNone/>
            </a:pPr>
            <a:r>
              <a:rPr lang="en-GB" sz="1800" dirty="0"/>
              <a:t>	</a:t>
            </a:r>
            <a:r>
              <a:rPr lang="en-GB" sz="1800" u="sng" dirty="0"/>
              <a:t>research stage</a:t>
            </a:r>
            <a:r>
              <a:rPr lang="en-GB" sz="1800" dirty="0"/>
              <a:t>: differential diagnosis PDAC vs mass forming pancreatitis</a:t>
            </a:r>
          </a:p>
          <a:p>
            <a:pPr marL="0" indent="0">
              <a:buNone/>
            </a:pPr>
            <a:r>
              <a:rPr lang="en-GB" sz="2400" b="1" dirty="0">
                <a:solidFill>
                  <a:srgbClr val="FFC000"/>
                </a:solidFill>
              </a:rPr>
              <a:t>CT perfusion</a:t>
            </a:r>
          </a:p>
          <a:p>
            <a:pPr marL="0" indent="0">
              <a:buNone/>
            </a:pPr>
            <a:r>
              <a:rPr lang="en-GB" sz="1800" dirty="0"/>
              <a:t>	</a:t>
            </a:r>
            <a:r>
              <a:rPr lang="en-GB" sz="1800" u="sng" dirty="0"/>
              <a:t>research stage</a:t>
            </a:r>
            <a:r>
              <a:rPr lang="en-GB" sz="1800" dirty="0"/>
              <a:t>: AP, PDAC, </a:t>
            </a:r>
            <a:r>
              <a:rPr lang="en-GB" sz="1800" dirty="0" err="1"/>
              <a:t>pNET</a:t>
            </a:r>
            <a:r>
              <a:rPr lang="en-GB" sz="1800" dirty="0"/>
              <a:t> detection and monitoring treatment</a:t>
            </a:r>
          </a:p>
          <a:p>
            <a:pPr marL="0" indent="0">
              <a:buNone/>
            </a:pPr>
            <a:r>
              <a:rPr lang="en-GB" sz="2400" b="1" dirty="0">
                <a:solidFill>
                  <a:srgbClr val="FFC000"/>
                </a:solidFill>
              </a:rPr>
              <a:t>Texture analysis</a:t>
            </a:r>
          </a:p>
          <a:p>
            <a:pPr marL="0" indent="0">
              <a:buNone/>
            </a:pPr>
            <a:r>
              <a:rPr lang="en-GB" sz="1800" dirty="0"/>
              <a:t>	</a:t>
            </a:r>
            <a:r>
              <a:rPr lang="en-GB" sz="1800" u="sng" dirty="0"/>
              <a:t>research stage</a:t>
            </a:r>
            <a:r>
              <a:rPr lang="en-GB" sz="1800" dirty="0"/>
              <a:t>: differential diagnosis PDAC vs mass forming pancreatitis</a:t>
            </a:r>
          </a:p>
          <a:p>
            <a:pPr marL="0" indent="0">
              <a:buNone/>
            </a:pPr>
            <a:r>
              <a:rPr lang="en-GB" sz="2400" b="1" dirty="0">
                <a:solidFill>
                  <a:srgbClr val="FFC000"/>
                </a:solidFill>
              </a:rPr>
              <a:t>Radiomics, </a:t>
            </a:r>
            <a:r>
              <a:rPr lang="en-GB" sz="2400" b="1" dirty="0" err="1">
                <a:solidFill>
                  <a:srgbClr val="FFC000"/>
                </a:solidFill>
              </a:rPr>
              <a:t>radiogenomics</a:t>
            </a:r>
            <a:endParaRPr lang="en-GB" sz="2400" b="1" dirty="0">
              <a:solidFill>
                <a:srgbClr val="FFC000"/>
              </a:solidFill>
            </a:endParaRPr>
          </a:p>
          <a:p>
            <a:pPr marL="0" indent="0">
              <a:buNone/>
            </a:pPr>
            <a:r>
              <a:rPr lang="en-GB" sz="1800" dirty="0"/>
              <a:t>	</a:t>
            </a:r>
            <a:r>
              <a:rPr lang="en-GB" sz="1800" u="sng" dirty="0"/>
              <a:t>research stage</a:t>
            </a:r>
            <a:r>
              <a:rPr lang="en-GB" sz="1800" dirty="0"/>
              <a:t>: association between genomic profiles in PDAC and tumour aggressiveness, therapy response</a:t>
            </a:r>
          </a:p>
          <a:p>
            <a:pPr marL="0" indent="0">
              <a:buNone/>
            </a:pPr>
            <a:r>
              <a:rPr lang="en-GB" sz="2400" b="1" dirty="0">
                <a:solidFill>
                  <a:srgbClr val="FFC000"/>
                </a:solidFill>
              </a:rPr>
              <a:t>Machine learning</a:t>
            </a:r>
          </a:p>
          <a:p>
            <a:pPr marL="0" indent="0">
              <a:buNone/>
            </a:pPr>
            <a:r>
              <a:rPr lang="en-GB" sz="1800" dirty="0"/>
              <a:t>	</a:t>
            </a:r>
            <a:r>
              <a:rPr lang="en-GB" sz="1800" u="sng" dirty="0"/>
              <a:t>research stage</a:t>
            </a:r>
            <a:r>
              <a:rPr lang="en-GB" sz="1800" dirty="0"/>
              <a:t>: pancreatic lesion detection and interpretation</a:t>
            </a:r>
          </a:p>
        </p:txBody>
      </p:sp>
    </p:spTree>
    <p:extLst>
      <p:ext uri="{BB962C8B-B14F-4D97-AF65-F5344CB8AC3E}">
        <p14:creationId xmlns:p14="http://schemas.microsoft.com/office/powerpoint/2010/main" val="41961659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8372B0-1DF3-0FA5-9DBE-D745AA414928}"/>
              </a:ext>
            </a:extLst>
          </p:cNvPr>
          <p:cNvSpPr>
            <a:spLocks noGrp="1"/>
          </p:cNvSpPr>
          <p:nvPr>
            <p:ph idx="1"/>
          </p:nvPr>
        </p:nvSpPr>
        <p:spPr>
          <a:xfrm>
            <a:off x="352425" y="1147665"/>
            <a:ext cx="11487150" cy="6214188"/>
          </a:xfrm>
        </p:spPr>
        <p:txBody>
          <a:bodyPr>
            <a:normAutofit fontScale="70000" lnSpcReduction="20000"/>
          </a:bodyPr>
          <a:lstStyle/>
          <a:p>
            <a:endParaRPr lang="en-GB" dirty="0"/>
          </a:p>
          <a:p>
            <a:endParaRPr lang="en-GB" dirty="0"/>
          </a:p>
          <a:p>
            <a:endParaRPr lang="en-GB" dirty="0"/>
          </a:p>
          <a:p>
            <a:pPr marL="0" indent="0">
              <a:buNone/>
            </a:pPr>
            <a:r>
              <a:rPr lang="en-GB" sz="2200" i="1" dirty="0"/>
              <a:t>Radiology 2023;306:140-149</a:t>
            </a:r>
          </a:p>
          <a:p>
            <a:pPr marL="0" indent="0">
              <a:buNone/>
            </a:pPr>
            <a:endParaRPr lang="en-GB" sz="1600" i="1" dirty="0"/>
          </a:p>
          <a:p>
            <a:pPr marL="0" indent="0">
              <a:buNone/>
            </a:pPr>
            <a:endParaRPr lang="en-GB" sz="1600" i="1" dirty="0"/>
          </a:p>
          <a:p>
            <a:pPr marL="0" indent="0">
              <a:buNone/>
            </a:pPr>
            <a:endParaRPr lang="en-GB" sz="1600" i="1" dirty="0"/>
          </a:p>
          <a:p>
            <a:pPr marL="0" indent="0">
              <a:buNone/>
            </a:pPr>
            <a:endParaRPr lang="en-GB" sz="1600" i="1" dirty="0"/>
          </a:p>
          <a:p>
            <a:pPr marL="0" indent="0">
              <a:buNone/>
            </a:pPr>
            <a:endParaRPr lang="en-GB" sz="1600" i="1" dirty="0"/>
          </a:p>
          <a:p>
            <a:pPr marL="0" indent="0">
              <a:buNone/>
            </a:pPr>
            <a:endParaRPr lang="en-GB" sz="1600" i="1" dirty="0"/>
          </a:p>
          <a:p>
            <a:pPr marL="0" indent="0">
              <a:buNone/>
            </a:pPr>
            <a:endParaRPr lang="en-GB" sz="1600" i="1" dirty="0"/>
          </a:p>
          <a:p>
            <a:pPr marL="0" indent="0">
              <a:buNone/>
            </a:pPr>
            <a:endParaRPr lang="en-GB" sz="1600" i="1" dirty="0"/>
          </a:p>
          <a:p>
            <a:pPr marL="0" indent="0">
              <a:buNone/>
            </a:pPr>
            <a:endParaRPr lang="en-GB" sz="1600" i="1" dirty="0"/>
          </a:p>
          <a:p>
            <a:pPr marL="0" indent="0">
              <a:buNone/>
            </a:pPr>
            <a:r>
              <a:rPr lang="en-GB" sz="2200" i="1" dirty="0"/>
              <a:t>                                                                          Radiology2023;306:172-182</a:t>
            </a:r>
          </a:p>
          <a:p>
            <a:pPr marL="0" indent="0">
              <a:buNone/>
            </a:pPr>
            <a:endParaRPr lang="en-GB" sz="1600" i="1" dirty="0"/>
          </a:p>
          <a:p>
            <a:pPr marL="0" indent="0">
              <a:buNone/>
            </a:pPr>
            <a:r>
              <a:rPr lang="en-GB" sz="2600" dirty="0"/>
              <a:t>In the test set of real-world CT studies the DL tool</a:t>
            </a:r>
          </a:p>
          <a:p>
            <a:pPr marL="0" indent="0">
              <a:buNone/>
            </a:pPr>
            <a:r>
              <a:rPr lang="en-GB" sz="2600" dirty="0"/>
              <a:t>		-distinguished between malignant and control studies with 89.7% sensitivity and 92.8% specificity</a:t>
            </a:r>
          </a:p>
          <a:p>
            <a:pPr marL="0" indent="0">
              <a:buNone/>
            </a:pPr>
            <a:r>
              <a:rPr lang="en-GB" sz="2600" dirty="0"/>
              <a:t>		-with 74.7% sensitivity for malignancies smaller than 2 cm</a:t>
            </a:r>
          </a:p>
          <a:p>
            <a:pPr marL="0" indent="0">
              <a:buNone/>
            </a:pPr>
            <a:endParaRPr lang="en-GB" sz="2600" dirty="0"/>
          </a:p>
          <a:p>
            <a:pPr marL="0" indent="0">
              <a:buNone/>
            </a:pPr>
            <a:endParaRPr lang="en-GB" sz="1800" dirty="0"/>
          </a:p>
          <a:p>
            <a:pPr marL="0" indent="0">
              <a:buNone/>
            </a:pPr>
            <a:r>
              <a:rPr lang="en-GB" sz="1800" dirty="0"/>
              <a:t>		</a:t>
            </a:r>
          </a:p>
        </p:txBody>
      </p:sp>
      <p:pic>
        <p:nvPicPr>
          <p:cNvPr id="5" name="Picture 4">
            <a:extLst>
              <a:ext uri="{FF2B5EF4-FFF2-40B4-BE49-F238E27FC236}">
                <a16:creationId xmlns:a16="http://schemas.microsoft.com/office/drawing/2014/main" id="{A3A7FACB-A532-9CAD-34C5-9A9AEF4DF6EA}"/>
              </a:ext>
            </a:extLst>
          </p:cNvPr>
          <p:cNvPicPr>
            <a:picLocks noChangeAspect="1"/>
          </p:cNvPicPr>
          <p:nvPr/>
        </p:nvPicPr>
        <p:blipFill rotWithShape="1">
          <a:blip r:embed="rId2"/>
          <a:srcRect l="12437" t="11806" r="19119" b="59583"/>
          <a:stretch/>
        </p:blipFill>
        <p:spPr>
          <a:xfrm>
            <a:off x="3552339" y="2904905"/>
            <a:ext cx="5087322" cy="1295412"/>
          </a:xfrm>
          <a:prstGeom prst="rect">
            <a:avLst/>
          </a:prstGeom>
        </p:spPr>
      </p:pic>
      <p:sp>
        <p:nvSpPr>
          <p:cNvPr id="6" name="Rectangle 5">
            <a:extLst>
              <a:ext uri="{FF2B5EF4-FFF2-40B4-BE49-F238E27FC236}">
                <a16:creationId xmlns:a16="http://schemas.microsoft.com/office/drawing/2014/main" id="{64C94960-C59A-E88E-96FD-DBF4A4C6B4E8}"/>
              </a:ext>
            </a:extLst>
          </p:cNvPr>
          <p:cNvSpPr/>
          <p:nvPr/>
        </p:nvSpPr>
        <p:spPr>
          <a:xfrm>
            <a:off x="3496842" y="2733870"/>
            <a:ext cx="5385902" cy="2248678"/>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89B2FA34-C866-AA12-7751-E71903E2B350}"/>
              </a:ext>
            </a:extLst>
          </p:cNvPr>
          <p:cNvPicPr>
            <a:picLocks noChangeAspect="1"/>
          </p:cNvPicPr>
          <p:nvPr/>
        </p:nvPicPr>
        <p:blipFill rotWithShape="1">
          <a:blip r:embed="rId3"/>
          <a:srcRect l="20550" t="9352" r="11905" b="61287"/>
          <a:stretch/>
        </p:blipFill>
        <p:spPr>
          <a:xfrm>
            <a:off x="221797" y="340993"/>
            <a:ext cx="5372128" cy="1422494"/>
          </a:xfrm>
          <a:prstGeom prst="rect">
            <a:avLst/>
          </a:prstGeom>
        </p:spPr>
      </p:pic>
      <p:sp>
        <p:nvSpPr>
          <p:cNvPr id="9" name="Rectangle 8">
            <a:extLst>
              <a:ext uri="{FF2B5EF4-FFF2-40B4-BE49-F238E27FC236}">
                <a16:creationId xmlns:a16="http://schemas.microsoft.com/office/drawing/2014/main" id="{7B0AF266-5722-E936-28F3-038AC8501B1B}"/>
              </a:ext>
            </a:extLst>
          </p:cNvPr>
          <p:cNvSpPr/>
          <p:nvPr/>
        </p:nvSpPr>
        <p:spPr>
          <a:xfrm>
            <a:off x="221798" y="177282"/>
            <a:ext cx="5385902" cy="2248677"/>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24731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7D7807-2153-5AEF-55F7-C69F99F29F1C}"/>
              </a:ext>
            </a:extLst>
          </p:cNvPr>
          <p:cNvSpPr>
            <a:spLocks noGrp="1"/>
          </p:cNvSpPr>
          <p:nvPr>
            <p:ph idx="1"/>
          </p:nvPr>
        </p:nvSpPr>
        <p:spPr>
          <a:xfrm>
            <a:off x="0" y="637563"/>
            <a:ext cx="11353800" cy="5539400"/>
          </a:xfrm>
        </p:spPr>
        <p:txBody>
          <a:bodyPr>
            <a:normAutofit/>
          </a:bodyPr>
          <a:lstStyle/>
          <a:p>
            <a:endParaRPr lang="en-GB" dirty="0"/>
          </a:p>
          <a:p>
            <a:endParaRPr lang="en-GB" dirty="0"/>
          </a:p>
          <a:p>
            <a:pPr marL="0" indent="0">
              <a:buNone/>
            </a:pPr>
            <a:endParaRPr lang="en-GB" dirty="0"/>
          </a:p>
          <a:p>
            <a:pPr marL="0" indent="0">
              <a:buNone/>
            </a:pPr>
            <a:r>
              <a:rPr lang="en-GB" sz="1600" i="1" dirty="0"/>
              <a:t>  Invest </a:t>
            </a:r>
            <a:r>
              <a:rPr lang="en-GB" sz="1600" i="1" dirty="0" err="1"/>
              <a:t>Radiol</a:t>
            </a:r>
            <a:r>
              <a:rPr lang="en-GB" sz="1600" i="1" dirty="0"/>
              <a:t> 2023;58: 791-798</a:t>
            </a:r>
          </a:p>
        </p:txBody>
      </p:sp>
      <p:pic>
        <p:nvPicPr>
          <p:cNvPr id="5" name="Picture 4">
            <a:extLst>
              <a:ext uri="{FF2B5EF4-FFF2-40B4-BE49-F238E27FC236}">
                <a16:creationId xmlns:a16="http://schemas.microsoft.com/office/drawing/2014/main" id="{FB31CCA3-0CE3-EF00-BD26-69B60CF8DAD4}"/>
              </a:ext>
            </a:extLst>
          </p:cNvPr>
          <p:cNvPicPr>
            <a:picLocks noChangeAspect="1"/>
          </p:cNvPicPr>
          <p:nvPr/>
        </p:nvPicPr>
        <p:blipFill rotWithShape="1">
          <a:blip r:embed="rId2"/>
          <a:srcRect l="17899" t="22993" r="18119" b="53198"/>
          <a:stretch/>
        </p:blipFill>
        <p:spPr>
          <a:xfrm>
            <a:off x="111969" y="329652"/>
            <a:ext cx="7203233" cy="1632859"/>
          </a:xfrm>
          <a:prstGeom prst="rect">
            <a:avLst/>
          </a:prstGeom>
        </p:spPr>
      </p:pic>
      <p:sp>
        <p:nvSpPr>
          <p:cNvPr id="6" name="Rectangle 5">
            <a:extLst>
              <a:ext uri="{FF2B5EF4-FFF2-40B4-BE49-F238E27FC236}">
                <a16:creationId xmlns:a16="http://schemas.microsoft.com/office/drawing/2014/main" id="{17F6AED9-AABA-96E2-667E-25D66B0A2834}"/>
              </a:ext>
            </a:extLst>
          </p:cNvPr>
          <p:cNvSpPr/>
          <p:nvPr/>
        </p:nvSpPr>
        <p:spPr>
          <a:xfrm>
            <a:off x="111969" y="531845"/>
            <a:ext cx="7287207" cy="2155371"/>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7E3D873-1098-B355-6D6B-17A2F7C03490}"/>
              </a:ext>
            </a:extLst>
          </p:cNvPr>
          <p:cNvPicPr>
            <a:picLocks noChangeAspect="1"/>
          </p:cNvPicPr>
          <p:nvPr/>
        </p:nvPicPr>
        <p:blipFill rotWithShape="1">
          <a:blip r:embed="rId3"/>
          <a:srcRect l="34600" t="11498" r="34625" b="11805"/>
          <a:stretch/>
        </p:blipFill>
        <p:spPr>
          <a:xfrm>
            <a:off x="7973153" y="637563"/>
            <a:ext cx="3464653" cy="5259898"/>
          </a:xfrm>
          <a:prstGeom prst="rect">
            <a:avLst/>
          </a:prstGeom>
        </p:spPr>
      </p:pic>
      <p:pic>
        <p:nvPicPr>
          <p:cNvPr id="7" name="Picture 6">
            <a:extLst>
              <a:ext uri="{FF2B5EF4-FFF2-40B4-BE49-F238E27FC236}">
                <a16:creationId xmlns:a16="http://schemas.microsoft.com/office/drawing/2014/main" id="{B73569A1-88C5-0B1F-2927-E3E85351C974}"/>
              </a:ext>
            </a:extLst>
          </p:cNvPr>
          <p:cNvPicPr>
            <a:picLocks noChangeAspect="1"/>
          </p:cNvPicPr>
          <p:nvPr/>
        </p:nvPicPr>
        <p:blipFill rotWithShape="1">
          <a:blip r:embed="rId4"/>
          <a:srcRect l="23051" t="36208" r="11452" b="39183"/>
          <a:stretch/>
        </p:blipFill>
        <p:spPr>
          <a:xfrm>
            <a:off x="281838" y="3640822"/>
            <a:ext cx="7117338" cy="1628921"/>
          </a:xfrm>
          <a:prstGeom prst="rect">
            <a:avLst/>
          </a:prstGeom>
        </p:spPr>
      </p:pic>
      <p:sp>
        <p:nvSpPr>
          <p:cNvPr id="8" name="Rectangle 7">
            <a:extLst>
              <a:ext uri="{FF2B5EF4-FFF2-40B4-BE49-F238E27FC236}">
                <a16:creationId xmlns:a16="http://schemas.microsoft.com/office/drawing/2014/main" id="{A3BF2563-CFB5-AA3D-F1A2-00848F2B963F}"/>
              </a:ext>
            </a:extLst>
          </p:cNvPr>
          <p:cNvSpPr/>
          <p:nvPr/>
        </p:nvSpPr>
        <p:spPr>
          <a:xfrm>
            <a:off x="184558" y="6073629"/>
            <a:ext cx="9680895" cy="570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The proposed approach showed high quantitative performance to identify patients with pancreatic neoplasms.</a:t>
            </a:r>
          </a:p>
        </p:txBody>
      </p:sp>
    </p:spTree>
    <p:extLst>
      <p:ext uri="{BB962C8B-B14F-4D97-AF65-F5344CB8AC3E}">
        <p14:creationId xmlns:p14="http://schemas.microsoft.com/office/powerpoint/2010/main" val="26229668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22B654-39B1-4ECC-83A8-4BE4E2883AB3}"/>
              </a:ext>
            </a:extLst>
          </p:cNvPr>
          <p:cNvSpPr>
            <a:spLocks noGrp="1"/>
          </p:cNvSpPr>
          <p:nvPr>
            <p:ph idx="1"/>
          </p:nvPr>
        </p:nvSpPr>
        <p:spPr>
          <a:xfrm>
            <a:off x="295275" y="310392"/>
            <a:ext cx="11058525" cy="6308521"/>
          </a:xfrm>
        </p:spPr>
        <p:txBody>
          <a:bodyPr>
            <a:normAutofit/>
          </a:bodyPr>
          <a:lstStyle/>
          <a:p>
            <a:pPr marL="0" indent="0">
              <a:buNone/>
            </a:pPr>
            <a:endParaRPr lang="en-GB" sz="1200" dirty="0"/>
          </a:p>
          <a:p>
            <a:pPr marL="0" indent="0">
              <a:buNone/>
            </a:pPr>
            <a:endParaRPr lang="en-GB" dirty="0"/>
          </a:p>
        </p:txBody>
      </p:sp>
      <p:sp>
        <p:nvSpPr>
          <p:cNvPr id="2" name="Oval 1">
            <a:extLst>
              <a:ext uri="{FF2B5EF4-FFF2-40B4-BE49-F238E27FC236}">
                <a16:creationId xmlns:a16="http://schemas.microsoft.com/office/drawing/2014/main" id="{F678AC03-8EBF-4A3F-996B-0C31A7E77516}"/>
              </a:ext>
            </a:extLst>
          </p:cNvPr>
          <p:cNvSpPr/>
          <p:nvPr/>
        </p:nvSpPr>
        <p:spPr>
          <a:xfrm>
            <a:off x="6696038" y="228299"/>
            <a:ext cx="3501088" cy="23927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General population</a:t>
            </a:r>
          </a:p>
        </p:txBody>
      </p:sp>
      <p:sp>
        <p:nvSpPr>
          <p:cNvPr id="9" name="Oval 8">
            <a:extLst>
              <a:ext uri="{FF2B5EF4-FFF2-40B4-BE49-F238E27FC236}">
                <a16:creationId xmlns:a16="http://schemas.microsoft.com/office/drawing/2014/main" id="{9ABB684A-89AD-444F-85F1-BC6F49D6EB77}"/>
              </a:ext>
            </a:extLst>
          </p:cNvPr>
          <p:cNvSpPr/>
          <p:nvPr/>
        </p:nvSpPr>
        <p:spPr>
          <a:xfrm>
            <a:off x="7108839" y="472446"/>
            <a:ext cx="2675485" cy="187360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uLnTx/>
                <a:uFillTx/>
                <a:latin typeface="Calibri" panose="020F0502020204030204"/>
                <a:ea typeface="+mn-ea"/>
                <a:cs typeface="+mn-cs"/>
              </a:rPr>
              <a:t>Define high risk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uLnTx/>
                <a:uFillTx/>
                <a:latin typeface="Calibri" panose="020F0502020204030204"/>
                <a:ea typeface="+mn-ea"/>
                <a:cs typeface="+mn-cs"/>
              </a:rPr>
              <a:t>Clinical indicators</a:t>
            </a:r>
          </a:p>
        </p:txBody>
      </p:sp>
      <p:sp>
        <p:nvSpPr>
          <p:cNvPr id="10" name="Oval 9">
            <a:extLst>
              <a:ext uri="{FF2B5EF4-FFF2-40B4-BE49-F238E27FC236}">
                <a16:creationId xmlns:a16="http://schemas.microsoft.com/office/drawing/2014/main" id="{A7DA240B-A9B7-4281-917F-CBF0FF7E12ED}"/>
              </a:ext>
            </a:extLst>
          </p:cNvPr>
          <p:cNvSpPr/>
          <p:nvPr/>
        </p:nvSpPr>
        <p:spPr>
          <a:xfrm>
            <a:off x="7361588" y="689743"/>
            <a:ext cx="2169985" cy="149127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uLnTx/>
                <a:uFillTx/>
                <a:latin typeface="Calibri" panose="020F0502020204030204"/>
                <a:ea typeface="+mn-ea"/>
                <a:cs typeface="+mn-cs"/>
              </a:rPr>
              <a:t>Enrich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uLnTx/>
                <a:uFillTx/>
                <a:latin typeface="Calibri" panose="020F0502020204030204"/>
                <a:ea typeface="+mn-ea"/>
                <a:cs typeface="+mn-cs"/>
              </a:rPr>
              <a:t>Biomarkers</a:t>
            </a:r>
          </a:p>
        </p:txBody>
      </p:sp>
      <p:sp>
        <p:nvSpPr>
          <p:cNvPr id="11" name="Oval 10">
            <a:extLst>
              <a:ext uri="{FF2B5EF4-FFF2-40B4-BE49-F238E27FC236}">
                <a16:creationId xmlns:a16="http://schemas.microsoft.com/office/drawing/2014/main" id="{04E59C9F-7195-48B1-9F00-A89D95402B90}"/>
              </a:ext>
            </a:extLst>
          </p:cNvPr>
          <p:cNvSpPr/>
          <p:nvPr/>
        </p:nvSpPr>
        <p:spPr>
          <a:xfrm>
            <a:off x="7625928" y="892446"/>
            <a:ext cx="1641302" cy="110734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uLnTx/>
                <a:uFillTx/>
                <a:latin typeface="Calibri" panose="020F0502020204030204"/>
                <a:ea typeface="+mn-ea"/>
                <a:cs typeface="+mn-cs"/>
              </a:rPr>
              <a:t>Find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uLnTx/>
                <a:uFillTx/>
                <a:latin typeface="Calibri" panose="020F0502020204030204"/>
                <a:ea typeface="+mn-ea"/>
                <a:cs typeface="+mn-cs"/>
              </a:rPr>
              <a:t>Imaging</a:t>
            </a:r>
          </a:p>
        </p:txBody>
      </p:sp>
      <p:sp>
        <p:nvSpPr>
          <p:cNvPr id="12" name="Oval 11">
            <a:extLst>
              <a:ext uri="{FF2B5EF4-FFF2-40B4-BE49-F238E27FC236}">
                <a16:creationId xmlns:a16="http://schemas.microsoft.com/office/drawing/2014/main" id="{B9403C34-ED17-48E4-AB0B-6CAD11260620}"/>
              </a:ext>
            </a:extLst>
          </p:cNvPr>
          <p:cNvSpPr/>
          <p:nvPr/>
        </p:nvSpPr>
        <p:spPr>
          <a:xfrm>
            <a:off x="7748829" y="1006014"/>
            <a:ext cx="1441247" cy="88021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uLnTx/>
                <a:uFillTx/>
                <a:latin typeface="Calibri" panose="020F0502020204030204"/>
                <a:ea typeface="+mn-ea"/>
                <a:cs typeface="+mn-cs"/>
              </a:rPr>
              <a:t>Confirm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uLnTx/>
                <a:uFillTx/>
                <a:latin typeface="Calibri" panose="020F0502020204030204"/>
                <a:ea typeface="+mn-ea"/>
                <a:cs typeface="+mn-cs"/>
              </a:rPr>
              <a:t>Biopsy</a:t>
            </a:r>
          </a:p>
        </p:txBody>
      </p:sp>
      <p:pic>
        <p:nvPicPr>
          <p:cNvPr id="4" name="Picture 3">
            <a:extLst>
              <a:ext uri="{FF2B5EF4-FFF2-40B4-BE49-F238E27FC236}">
                <a16:creationId xmlns:a16="http://schemas.microsoft.com/office/drawing/2014/main" id="{9524B3FE-F7E5-8030-58EE-0508CF32E7F3}"/>
              </a:ext>
            </a:extLst>
          </p:cNvPr>
          <p:cNvPicPr>
            <a:picLocks noChangeAspect="1"/>
          </p:cNvPicPr>
          <p:nvPr/>
        </p:nvPicPr>
        <p:blipFill>
          <a:blip r:embed="rId2"/>
          <a:stretch>
            <a:fillRect/>
          </a:stretch>
        </p:blipFill>
        <p:spPr>
          <a:xfrm>
            <a:off x="436223" y="427931"/>
            <a:ext cx="4687781" cy="2338074"/>
          </a:xfrm>
          <a:prstGeom prst="rect">
            <a:avLst/>
          </a:prstGeom>
        </p:spPr>
      </p:pic>
      <p:sp>
        <p:nvSpPr>
          <p:cNvPr id="5" name="Rectangle 4">
            <a:extLst>
              <a:ext uri="{FF2B5EF4-FFF2-40B4-BE49-F238E27FC236}">
                <a16:creationId xmlns:a16="http://schemas.microsoft.com/office/drawing/2014/main" id="{D8B430C1-B7DF-E413-D12E-1666E24AFE16}"/>
              </a:ext>
            </a:extLst>
          </p:cNvPr>
          <p:cNvSpPr/>
          <p:nvPr/>
        </p:nvSpPr>
        <p:spPr>
          <a:xfrm>
            <a:off x="173951" y="2640035"/>
            <a:ext cx="3041374" cy="4870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i="1" dirty="0">
                <a:solidFill>
                  <a:schemeClr val="tx1"/>
                </a:solidFill>
              </a:rPr>
              <a:t>Pancreas 2021;50:251-279</a:t>
            </a:r>
            <a:endParaRPr lang="en-GB" sz="1600" dirty="0">
              <a:solidFill>
                <a:schemeClr val="tx1"/>
              </a:solidFill>
            </a:endParaRPr>
          </a:p>
        </p:txBody>
      </p:sp>
      <p:sp>
        <p:nvSpPr>
          <p:cNvPr id="6" name="Rectangle 5">
            <a:extLst>
              <a:ext uri="{FF2B5EF4-FFF2-40B4-BE49-F238E27FC236}">
                <a16:creationId xmlns:a16="http://schemas.microsoft.com/office/drawing/2014/main" id="{EA1BC4CD-6616-BDB0-4E87-CC4492D519FF}"/>
              </a:ext>
            </a:extLst>
          </p:cNvPr>
          <p:cNvSpPr/>
          <p:nvPr/>
        </p:nvSpPr>
        <p:spPr>
          <a:xfrm>
            <a:off x="295275" y="239087"/>
            <a:ext cx="4828729" cy="2887965"/>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99398F10-703C-D495-80F9-F3C23B18DAB8}"/>
              </a:ext>
            </a:extLst>
          </p:cNvPr>
          <p:cNvPicPr>
            <a:picLocks noChangeAspect="1"/>
          </p:cNvPicPr>
          <p:nvPr/>
        </p:nvPicPr>
        <p:blipFill rotWithShape="1">
          <a:blip r:embed="rId3"/>
          <a:srcRect l="21510" t="31070" r="16155" b="48965"/>
          <a:stretch/>
        </p:blipFill>
        <p:spPr>
          <a:xfrm>
            <a:off x="340157" y="3365949"/>
            <a:ext cx="5063630" cy="987937"/>
          </a:xfrm>
          <a:prstGeom prst="rect">
            <a:avLst/>
          </a:prstGeom>
        </p:spPr>
      </p:pic>
      <p:sp>
        <p:nvSpPr>
          <p:cNvPr id="13" name="Rectangle 12">
            <a:extLst>
              <a:ext uri="{FF2B5EF4-FFF2-40B4-BE49-F238E27FC236}">
                <a16:creationId xmlns:a16="http://schemas.microsoft.com/office/drawing/2014/main" id="{353F072E-0095-E129-5D1F-97636F6BA065}"/>
              </a:ext>
            </a:extLst>
          </p:cNvPr>
          <p:cNvSpPr/>
          <p:nvPr/>
        </p:nvSpPr>
        <p:spPr>
          <a:xfrm>
            <a:off x="173951" y="4353886"/>
            <a:ext cx="2812530" cy="5033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i="1" dirty="0">
                <a:solidFill>
                  <a:schemeClr val="tx1"/>
                </a:solidFill>
              </a:rPr>
              <a:t>Biomedicines 2023,11,1687</a:t>
            </a:r>
          </a:p>
        </p:txBody>
      </p:sp>
      <p:sp>
        <p:nvSpPr>
          <p:cNvPr id="14" name="Rectangle 13">
            <a:extLst>
              <a:ext uri="{FF2B5EF4-FFF2-40B4-BE49-F238E27FC236}">
                <a16:creationId xmlns:a16="http://schemas.microsoft.com/office/drawing/2014/main" id="{81432378-A07B-8048-1387-15EB658C7EDB}"/>
              </a:ext>
            </a:extLst>
          </p:cNvPr>
          <p:cNvSpPr/>
          <p:nvPr/>
        </p:nvSpPr>
        <p:spPr>
          <a:xfrm>
            <a:off x="295275" y="3365949"/>
            <a:ext cx="5350516" cy="1491277"/>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AEBB67C-C12E-0313-3B1C-AF9F9944B15E}"/>
              </a:ext>
            </a:extLst>
          </p:cNvPr>
          <p:cNvSpPr/>
          <p:nvPr/>
        </p:nvSpPr>
        <p:spPr>
          <a:xfrm>
            <a:off x="6096000" y="2710078"/>
            <a:ext cx="5567265" cy="38529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-development of novel biomarkers</a:t>
            </a:r>
          </a:p>
          <a:p>
            <a:endParaRPr lang="en-GB" dirty="0">
              <a:solidFill>
                <a:schemeClr val="tx1"/>
              </a:solidFill>
            </a:endParaRPr>
          </a:p>
          <a:p>
            <a:r>
              <a:rPr lang="en-GB" dirty="0">
                <a:solidFill>
                  <a:schemeClr val="tx1"/>
                </a:solidFill>
              </a:rPr>
              <a:t>-innovations in interpreting imaging findings</a:t>
            </a:r>
          </a:p>
          <a:p>
            <a:endParaRPr lang="en-GB" dirty="0">
              <a:solidFill>
                <a:schemeClr val="tx1"/>
              </a:solidFill>
            </a:endParaRPr>
          </a:p>
          <a:p>
            <a:r>
              <a:rPr lang="en-GB" dirty="0">
                <a:solidFill>
                  <a:schemeClr val="tx1"/>
                </a:solidFill>
              </a:rPr>
              <a:t>-innovations in biopsy techniques</a:t>
            </a:r>
          </a:p>
          <a:p>
            <a:endParaRPr lang="en-GB" dirty="0">
              <a:solidFill>
                <a:schemeClr val="tx1"/>
              </a:solidFill>
            </a:endParaRPr>
          </a:p>
          <a:p>
            <a:r>
              <a:rPr lang="en-GB" dirty="0">
                <a:solidFill>
                  <a:schemeClr val="tx1"/>
                </a:solidFill>
              </a:rPr>
              <a:t>-rapid onsite evaluation of cytology</a:t>
            </a:r>
          </a:p>
          <a:p>
            <a:endParaRPr lang="en-GB" dirty="0">
              <a:solidFill>
                <a:schemeClr val="tx1"/>
              </a:solidFill>
            </a:endParaRPr>
          </a:p>
          <a:p>
            <a:r>
              <a:rPr lang="en-GB" dirty="0">
                <a:solidFill>
                  <a:schemeClr val="tx1"/>
                </a:solidFill>
              </a:rPr>
              <a:t>-deep learning techniques to support cytological analysis</a:t>
            </a:r>
          </a:p>
          <a:p>
            <a:endParaRPr lang="en-GB" dirty="0">
              <a:solidFill>
                <a:schemeClr val="tx1"/>
              </a:solidFill>
            </a:endParaRPr>
          </a:p>
          <a:p>
            <a:r>
              <a:rPr lang="en-GB" dirty="0">
                <a:solidFill>
                  <a:schemeClr val="tx1"/>
                </a:solidFill>
              </a:rPr>
              <a:t>-exploration of the role of the microbiome in PDAC development</a:t>
            </a:r>
          </a:p>
          <a:p>
            <a:r>
              <a:rPr lang="en-GB" dirty="0">
                <a:solidFill>
                  <a:schemeClr val="tx1"/>
                </a:solidFill>
              </a:rPr>
              <a:t> </a:t>
            </a:r>
          </a:p>
        </p:txBody>
      </p:sp>
    </p:spTree>
    <p:extLst>
      <p:ext uri="{BB962C8B-B14F-4D97-AF65-F5344CB8AC3E}">
        <p14:creationId xmlns:p14="http://schemas.microsoft.com/office/powerpoint/2010/main" val="282199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p:bldP spid="14" grpId="0" animBg="1"/>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303E2-933D-0BEB-DCF4-8BF04ADBE2A2}"/>
              </a:ext>
            </a:extLst>
          </p:cNvPr>
          <p:cNvSpPr>
            <a:spLocks noGrp="1"/>
          </p:cNvSpPr>
          <p:nvPr>
            <p:ph type="title"/>
          </p:nvPr>
        </p:nvSpPr>
        <p:spPr>
          <a:xfrm>
            <a:off x="295275" y="365125"/>
            <a:ext cx="11058525" cy="796925"/>
          </a:xfrm>
        </p:spPr>
        <p:txBody>
          <a:bodyPr>
            <a:normAutofit/>
          </a:bodyPr>
          <a:lstStyle/>
          <a:p>
            <a:r>
              <a:rPr lang="en-GB" sz="3600" b="1" dirty="0">
                <a:solidFill>
                  <a:srgbClr val="FFC000"/>
                </a:solidFill>
                <a:latin typeface="+mn-lt"/>
              </a:rPr>
              <a:t>Take home points</a:t>
            </a:r>
          </a:p>
        </p:txBody>
      </p:sp>
      <p:sp>
        <p:nvSpPr>
          <p:cNvPr id="3" name="Content Placeholder 2">
            <a:extLst>
              <a:ext uri="{FF2B5EF4-FFF2-40B4-BE49-F238E27FC236}">
                <a16:creationId xmlns:a16="http://schemas.microsoft.com/office/drawing/2014/main" id="{D3BB1207-4C7C-1A51-E47B-B2F7F940F5A5}"/>
              </a:ext>
            </a:extLst>
          </p:cNvPr>
          <p:cNvSpPr>
            <a:spLocks noGrp="1"/>
          </p:cNvSpPr>
          <p:nvPr>
            <p:ph idx="1"/>
          </p:nvPr>
        </p:nvSpPr>
        <p:spPr>
          <a:xfrm>
            <a:off x="295275" y="1162050"/>
            <a:ext cx="11058525" cy="5014913"/>
          </a:xfrm>
        </p:spPr>
        <p:txBody>
          <a:bodyPr/>
          <a:lstStyle/>
          <a:p>
            <a:pPr marL="0" indent="0">
              <a:buNone/>
            </a:pPr>
            <a:endParaRPr lang="en-GB" dirty="0"/>
          </a:p>
          <a:p>
            <a:pPr marL="0" indent="0">
              <a:buNone/>
            </a:pPr>
            <a:endParaRPr lang="en-GB" dirty="0"/>
          </a:p>
          <a:p>
            <a:pPr marL="0" indent="0">
              <a:buNone/>
            </a:pPr>
            <a:r>
              <a:rPr lang="en-GB" dirty="0"/>
              <a:t>It is possible to diagnose pancreas cancer in early stage.</a:t>
            </a:r>
          </a:p>
          <a:p>
            <a:pPr marL="0" indent="0">
              <a:buNone/>
            </a:pPr>
            <a:endParaRPr lang="en-GB" dirty="0"/>
          </a:p>
          <a:p>
            <a:pPr marL="0" indent="0">
              <a:buNone/>
            </a:pPr>
            <a:r>
              <a:rPr lang="en-GB" dirty="0"/>
              <a:t>Innovations in identification of at-risk groups, imaging, biopsy technique, cytological analysis are expected to lead to higher rates of early stage </a:t>
            </a:r>
            <a:r>
              <a:rPr lang="en-GB"/>
              <a:t>PDAC diagnosis.</a:t>
            </a:r>
            <a:endParaRPr lang="en-GB" dirty="0"/>
          </a:p>
          <a:p>
            <a:pPr marL="0" indent="0">
              <a:buNone/>
            </a:pPr>
            <a:endParaRPr lang="en-GB" dirty="0"/>
          </a:p>
        </p:txBody>
      </p:sp>
    </p:spTree>
    <p:extLst>
      <p:ext uri="{BB962C8B-B14F-4D97-AF65-F5344CB8AC3E}">
        <p14:creationId xmlns:p14="http://schemas.microsoft.com/office/powerpoint/2010/main" val="3851872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6A1ADD-1424-7E12-A6BA-FFB698F042A6}"/>
              </a:ext>
            </a:extLst>
          </p:cNvPr>
          <p:cNvSpPr>
            <a:spLocks noGrp="1"/>
          </p:cNvSpPr>
          <p:nvPr>
            <p:ph idx="1"/>
          </p:nvPr>
        </p:nvSpPr>
        <p:spPr>
          <a:xfrm>
            <a:off x="569425" y="2818701"/>
            <a:ext cx="10691069" cy="3137483"/>
          </a:xfrm>
        </p:spPr>
        <p:txBody>
          <a:bodyPr/>
          <a:lstStyle/>
          <a:p>
            <a:pPr marL="0" indent="0">
              <a:buNone/>
            </a:pPr>
            <a:r>
              <a:rPr lang="en-GB" sz="1400" i="1" dirty="0"/>
              <a:t>Pancreas  Volume 44, Number 5, July 2015</a:t>
            </a:r>
            <a:endParaRPr lang="en-GB" sz="2000" b="0" i="1" dirty="0">
              <a:solidFill>
                <a:srgbClr val="212121"/>
              </a:solidFill>
              <a:effectLst/>
            </a:endParaRPr>
          </a:p>
          <a:p>
            <a:pPr marL="0" indent="0">
              <a:buNone/>
            </a:pPr>
            <a:endParaRPr lang="en-GB" sz="2000" dirty="0">
              <a:solidFill>
                <a:srgbClr val="212121"/>
              </a:solidFill>
            </a:endParaRPr>
          </a:p>
          <a:p>
            <a:pPr marL="0" indent="0">
              <a:buNone/>
            </a:pPr>
            <a:endParaRPr lang="en-GB" sz="2000" b="0" i="0" dirty="0">
              <a:solidFill>
                <a:srgbClr val="212121"/>
              </a:solidFill>
              <a:effectLst/>
            </a:endParaRPr>
          </a:p>
          <a:p>
            <a:pPr marL="0" indent="0">
              <a:buNone/>
            </a:pPr>
            <a:r>
              <a:rPr lang="en-GB" sz="2000" b="0" i="0" dirty="0">
                <a:solidFill>
                  <a:srgbClr val="212121"/>
                </a:solidFill>
                <a:effectLst/>
              </a:rPr>
              <a:t>Radical improvement in 5-year survival for pancreas cancer  will require</a:t>
            </a:r>
          </a:p>
          <a:p>
            <a:pPr marL="457200" indent="-457200">
              <a:buAutoNum type="arabicPeriod"/>
            </a:pPr>
            <a:r>
              <a:rPr lang="en-GB" sz="2000" b="0" i="0" dirty="0">
                <a:solidFill>
                  <a:srgbClr val="212121"/>
                </a:solidFill>
                <a:effectLst/>
              </a:rPr>
              <a:t>advances in early detection to improve </a:t>
            </a:r>
            <a:r>
              <a:rPr lang="en-GB" sz="2000" b="0" i="0" dirty="0" err="1">
                <a:solidFill>
                  <a:srgbClr val="212121"/>
                </a:solidFill>
                <a:effectLst/>
              </a:rPr>
              <a:t>resectability</a:t>
            </a:r>
            <a:r>
              <a:rPr lang="en-GB" sz="2000" b="0" i="0" dirty="0">
                <a:solidFill>
                  <a:srgbClr val="212121"/>
                </a:solidFill>
                <a:effectLst/>
              </a:rPr>
              <a:t> rates </a:t>
            </a:r>
          </a:p>
          <a:p>
            <a:pPr marL="457200" indent="-457200">
              <a:buAutoNum type="arabicPeriod"/>
            </a:pPr>
            <a:r>
              <a:rPr lang="en-GB" sz="2000" b="0" i="0" dirty="0">
                <a:solidFill>
                  <a:srgbClr val="212121"/>
                </a:solidFill>
                <a:effectLst/>
              </a:rPr>
              <a:t>development of chemotherapeutic agents to prolong survival following resection.</a:t>
            </a:r>
            <a:endParaRPr lang="en-GB" sz="2000" dirty="0">
              <a:solidFill>
                <a:schemeClr val="tx1"/>
              </a:solidFill>
            </a:endParaRPr>
          </a:p>
          <a:p>
            <a:endParaRPr lang="en-GB" dirty="0"/>
          </a:p>
        </p:txBody>
      </p:sp>
      <p:pic>
        <p:nvPicPr>
          <p:cNvPr id="5" name="Picture 4">
            <a:extLst>
              <a:ext uri="{FF2B5EF4-FFF2-40B4-BE49-F238E27FC236}">
                <a16:creationId xmlns:a16="http://schemas.microsoft.com/office/drawing/2014/main" id="{C6D631A0-DE7C-FC22-9921-67BB9931E7BF}"/>
              </a:ext>
            </a:extLst>
          </p:cNvPr>
          <p:cNvPicPr>
            <a:picLocks noChangeAspect="1"/>
          </p:cNvPicPr>
          <p:nvPr/>
        </p:nvPicPr>
        <p:blipFill rotWithShape="1">
          <a:blip r:embed="rId2"/>
          <a:srcRect l="19027" t="29602" r="19276" b="38471"/>
          <a:stretch/>
        </p:blipFill>
        <p:spPr>
          <a:xfrm>
            <a:off x="662731" y="901816"/>
            <a:ext cx="5433269" cy="1712660"/>
          </a:xfrm>
          <a:prstGeom prst="rect">
            <a:avLst/>
          </a:prstGeom>
        </p:spPr>
      </p:pic>
      <p:sp>
        <p:nvSpPr>
          <p:cNvPr id="2" name="Rectangle 1">
            <a:extLst>
              <a:ext uri="{FF2B5EF4-FFF2-40B4-BE49-F238E27FC236}">
                <a16:creationId xmlns:a16="http://schemas.microsoft.com/office/drawing/2014/main" id="{D4B22C42-7D05-F452-8FBB-56AFECAE99F1}"/>
              </a:ext>
            </a:extLst>
          </p:cNvPr>
          <p:cNvSpPr/>
          <p:nvPr/>
        </p:nvSpPr>
        <p:spPr>
          <a:xfrm>
            <a:off x="447869" y="494523"/>
            <a:ext cx="6850553" cy="2684906"/>
          </a:xfrm>
          <a:prstGeom prst="rect">
            <a:avLst/>
          </a:prstGeom>
          <a:noFill/>
          <a:ln w="317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41871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53805C-3DF2-DEA9-92E2-95568F6FD68E}"/>
              </a:ext>
            </a:extLst>
          </p:cNvPr>
          <p:cNvSpPr>
            <a:spLocks noGrp="1"/>
          </p:cNvSpPr>
          <p:nvPr>
            <p:ph idx="1"/>
          </p:nvPr>
        </p:nvSpPr>
        <p:spPr>
          <a:xfrm>
            <a:off x="234892" y="3429000"/>
            <a:ext cx="11118908" cy="3190481"/>
          </a:xfrm>
        </p:spPr>
        <p:txBody>
          <a:bodyPr>
            <a:normAutofit/>
          </a:bodyPr>
          <a:lstStyle/>
          <a:p>
            <a:pPr marL="0" indent="0">
              <a:buNone/>
            </a:pPr>
            <a:r>
              <a:rPr lang="en-GB" sz="2400" b="1" dirty="0">
                <a:solidFill>
                  <a:srgbClr val="FFC000"/>
                </a:solidFill>
              </a:rPr>
              <a:t>Key elements of early detection (optimally in pre-cancerous state):</a:t>
            </a:r>
          </a:p>
          <a:p>
            <a:pPr marL="0" indent="0">
              <a:buNone/>
            </a:pPr>
            <a:endParaRPr lang="en-GB" sz="2000" b="1" dirty="0">
              <a:solidFill>
                <a:srgbClr val="FFC000"/>
              </a:solidFill>
            </a:endParaRPr>
          </a:p>
          <a:p>
            <a:pPr marL="0" indent="0">
              <a:buNone/>
            </a:pPr>
            <a:r>
              <a:rPr lang="en-GB" sz="2000" dirty="0"/>
              <a:t>-there is sufficient window of opportunity to detect curable lesion</a:t>
            </a:r>
          </a:p>
          <a:p>
            <a:pPr marL="0" indent="0">
              <a:buNone/>
            </a:pPr>
            <a:r>
              <a:rPr lang="en-GB" sz="2000" dirty="0"/>
              <a:t>-the precursor lesion or early cancer can be detected and characterized</a:t>
            </a:r>
          </a:p>
          <a:p>
            <a:pPr marL="0" indent="0">
              <a:buNone/>
            </a:pPr>
            <a:r>
              <a:rPr lang="en-GB" sz="2000" dirty="0"/>
              <a:t>-we have method(s) to detect curable lesion</a:t>
            </a:r>
          </a:p>
          <a:p>
            <a:pPr marL="0" indent="0">
              <a:buNone/>
            </a:pPr>
            <a:r>
              <a:rPr lang="en-GB" sz="2000" dirty="0"/>
              <a:t>-accurate differentiation between precursor lesions and benign mimickers </a:t>
            </a:r>
          </a:p>
          <a:p>
            <a:pPr marL="0" indent="0">
              <a:buNone/>
            </a:pPr>
            <a:r>
              <a:rPr lang="en-GB" sz="2000" dirty="0"/>
              <a:t>-patients at risk who benefit from screening can be identified</a:t>
            </a:r>
          </a:p>
          <a:p>
            <a:pPr marL="0" indent="0">
              <a:buNone/>
            </a:pPr>
            <a:endParaRPr lang="en-GB" sz="2000" dirty="0"/>
          </a:p>
          <a:p>
            <a:pPr marL="0" indent="0">
              <a:buNone/>
            </a:pPr>
            <a:endParaRPr lang="en-GB" sz="2000" dirty="0"/>
          </a:p>
        </p:txBody>
      </p:sp>
      <p:pic>
        <p:nvPicPr>
          <p:cNvPr id="4" name="Picture 3">
            <a:extLst>
              <a:ext uri="{FF2B5EF4-FFF2-40B4-BE49-F238E27FC236}">
                <a16:creationId xmlns:a16="http://schemas.microsoft.com/office/drawing/2014/main" id="{F69BD6C8-9A46-2D89-5044-6CA21A556A1A}"/>
              </a:ext>
            </a:extLst>
          </p:cNvPr>
          <p:cNvPicPr>
            <a:picLocks noChangeAspect="1"/>
          </p:cNvPicPr>
          <p:nvPr/>
        </p:nvPicPr>
        <p:blipFill>
          <a:blip r:embed="rId2"/>
          <a:stretch>
            <a:fillRect/>
          </a:stretch>
        </p:blipFill>
        <p:spPr>
          <a:xfrm>
            <a:off x="1043803" y="289155"/>
            <a:ext cx="5414206" cy="2850688"/>
          </a:xfrm>
          <a:prstGeom prst="rect">
            <a:avLst/>
          </a:prstGeom>
        </p:spPr>
      </p:pic>
      <p:sp>
        <p:nvSpPr>
          <p:cNvPr id="2" name="Rectangle 1">
            <a:extLst>
              <a:ext uri="{FF2B5EF4-FFF2-40B4-BE49-F238E27FC236}">
                <a16:creationId xmlns:a16="http://schemas.microsoft.com/office/drawing/2014/main" id="{F93F1721-538D-3908-DF30-BA50CBB7572C}"/>
              </a:ext>
            </a:extLst>
          </p:cNvPr>
          <p:cNvSpPr/>
          <p:nvPr/>
        </p:nvSpPr>
        <p:spPr>
          <a:xfrm>
            <a:off x="951722" y="119259"/>
            <a:ext cx="5598368" cy="3190481"/>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7522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180B-260F-7A48-B139-6EAE395F2130}"/>
              </a:ext>
            </a:extLst>
          </p:cNvPr>
          <p:cNvSpPr>
            <a:spLocks noGrp="1"/>
          </p:cNvSpPr>
          <p:nvPr>
            <p:ph type="title"/>
          </p:nvPr>
        </p:nvSpPr>
        <p:spPr>
          <a:xfrm>
            <a:off x="117446" y="123373"/>
            <a:ext cx="11236354" cy="557664"/>
          </a:xfrm>
        </p:spPr>
        <p:txBody>
          <a:bodyPr>
            <a:normAutofit/>
          </a:bodyPr>
          <a:lstStyle/>
          <a:p>
            <a:r>
              <a:rPr lang="en-GB" sz="2400" b="1" dirty="0">
                <a:solidFill>
                  <a:srgbClr val="FFC000"/>
                </a:solidFill>
                <a:latin typeface="+mn-lt"/>
              </a:rPr>
              <a:t>Window of opportunity to detect curable lesion</a:t>
            </a:r>
          </a:p>
        </p:txBody>
      </p:sp>
      <p:sp>
        <p:nvSpPr>
          <p:cNvPr id="3" name="Content Placeholder 2">
            <a:extLst>
              <a:ext uri="{FF2B5EF4-FFF2-40B4-BE49-F238E27FC236}">
                <a16:creationId xmlns:a16="http://schemas.microsoft.com/office/drawing/2014/main" id="{AB76AC06-5617-45FE-9714-5CB5FA3F0DEA}"/>
              </a:ext>
            </a:extLst>
          </p:cNvPr>
          <p:cNvSpPr>
            <a:spLocks noGrp="1"/>
          </p:cNvSpPr>
          <p:nvPr>
            <p:ph idx="1"/>
          </p:nvPr>
        </p:nvSpPr>
        <p:spPr>
          <a:xfrm>
            <a:off x="117446" y="1166070"/>
            <a:ext cx="11236354" cy="5503178"/>
          </a:xfrm>
        </p:spPr>
        <p:txBody>
          <a:bodyPr>
            <a:normAutofit/>
          </a:bodyPr>
          <a:lstStyle/>
          <a:p>
            <a:pPr marL="0" indent="0">
              <a:buNone/>
            </a:pPr>
            <a:endParaRPr lang="en-GB" sz="2000" b="0" i="0" dirty="0">
              <a:effectLst/>
            </a:endParaRPr>
          </a:p>
          <a:p>
            <a:pPr marL="0" indent="0">
              <a:buNone/>
            </a:pPr>
            <a:endParaRPr lang="en-GB" sz="2000" dirty="0"/>
          </a:p>
          <a:p>
            <a:pPr marL="0" indent="0">
              <a:buNone/>
            </a:pPr>
            <a:endParaRPr lang="en-GB" sz="2000" b="0" i="0" dirty="0">
              <a:effectLst/>
            </a:endParaRPr>
          </a:p>
          <a:p>
            <a:pPr marL="0" indent="0">
              <a:buNone/>
            </a:pPr>
            <a:endParaRPr lang="en-GB" sz="2000" dirty="0"/>
          </a:p>
          <a:p>
            <a:pPr marL="0" indent="0">
              <a:buNone/>
            </a:pPr>
            <a:endParaRPr lang="en-GB" sz="2000" b="0" i="0" dirty="0">
              <a:effectLst/>
            </a:endParaRPr>
          </a:p>
          <a:p>
            <a:pPr marL="0" indent="0">
              <a:buNone/>
            </a:pPr>
            <a:endParaRPr lang="en-GB" sz="2000" dirty="0"/>
          </a:p>
          <a:p>
            <a:pPr marL="0" indent="0">
              <a:buNone/>
            </a:pPr>
            <a:endParaRPr lang="en-GB" sz="2000" b="0" i="0" dirty="0">
              <a:effectLst/>
            </a:endParaRPr>
          </a:p>
          <a:p>
            <a:pPr marL="0" indent="0">
              <a:buNone/>
            </a:pPr>
            <a:endParaRPr lang="en-GB" sz="2000" dirty="0"/>
          </a:p>
          <a:p>
            <a:pPr marL="0" indent="0">
              <a:buNone/>
            </a:pPr>
            <a:endParaRPr lang="en-GB" sz="2000" b="0" i="0" dirty="0">
              <a:effectLst/>
            </a:endParaRPr>
          </a:p>
          <a:p>
            <a:pPr marL="0" indent="0">
              <a:buNone/>
            </a:pPr>
            <a:endParaRPr lang="en-GB" sz="2000" dirty="0"/>
          </a:p>
          <a:p>
            <a:pPr marL="0" indent="0">
              <a:buNone/>
            </a:pPr>
            <a:r>
              <a:rPr lang="en-GB" sz="2000" b="0" i="0" dirty="0">
                <a:effectLst/>
              </a:rPr>
              <a:t>Genetical analysis  of metastatic pancreas cancers suggested an average of 11.7 years before the first cancer cell develops within a high-grade pancreatic lesion, then an average of 6.8 years as the cancer grows and at least one cell has the potential to spread, and finally, an average of 2.7 years from then until a patient's death.</a:t>
            </a:r>
          </a:p>
          <a:p>
            <a:endParaRPr lang="en-GB" dirty="0"/>
          </a:p>
        </p:txBody>
      </p:sp>
      <p:pic>
        <p:nvPicPr>
          <p:cNvPr id="4" name="Picture 3">
            <a:extLst>
              <a:ext uri="{FF2B5EF4-FFF2-40B4-BE49-F238E27FC236}">
                <a16:creationId xmlns:a16="http://schemas.microsoft.com/office/drawing/2014/main" id="{0DE4A592-427F-5555-1330-FD15642052A9}"/>
              </a:ext>
            </a:extLst>
          </p:cNvPr>
          <p:cNvPicPr>
            <a:picLocks noChangeAspect="1"/>
          </p:cNvPicPr>
          <p:nvPr/>
        </p:nvPicPr>
        <p:blipFill>
          <a:blip r:embed="rId2"/>
          <a:stretch>
            <a:fillRect/>
          </a:stretch>
        </p:blipFill>
        <p:spPr>
          <a:xfrm>
            <a:off x="906345" y="789688"/>
            <a:ext cx="5773412" cy="3993226"/>
          </a:xfrm>
          <a:prstGeom prst="rect">
            <a:avLst/>
          </a:prstGeom>
        </p:spPr>
      </p:pic>
    </p:spTree>
    <p:extLst>
      <p:ext uri="{BB962C8B-B14F-4D97-AF65-F5344CB8AC3E}">
        <p14:creationId xmlns:p14="http://schemas.microsoft.com/office/powerpoint/2010/main" val="3634489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8C485-627A-8FA8-7A34-16529DFC2FE1}"/>
              </a:ext>
            </a:extLst>
          </p:cNvPr>
          <p:cNvSpPr>
            <a:spLocks noGrp="1"/>
          </p:cNvSpPr>
          <p:nvPr>
            <p:ph type="title"/>
          </p:nvPr>
        </p:nvSpPr>
        <p:spPr>
          <a:xfrm>
            <a:off x="335560" y="365125"/>
            <a:ext cx="11018240" cy="1325563"/>
          </a:xfrm>
        </p:spPr>
        <p:txBody>
          <a:bodyPr>
            <a:normAutofit/>
          </a:bodyPr>
          <a:lstStyle/>
          <a:p>
            <a:r>
              <a:rPr lang="en-GB" sz="3200" b="1" dirty="0">
                <a:solidFill>
                  <a:srgbClr val="FFC000"/>
                </a:solidFill>
                <a:latin typeface="+mn-lt"/>
              </a:rPr>
              <a:t>Precursor lesions of PDAC</a:t>
            </a:r>
          </a:p>
        </p:txBody>
      </p:sp>
      <p:sp>
        <p:nvSpPr>
          <p:cNvPr id="3" name="Content Placeholder 2">
            <a:extLst>
              <a:ext uri="{FF2B5EF4-FFF2-40B4-BE49-F238E27FC236}">
                <a16:creationId xmlns:a16="http://schemas.microsoft.com/office/drawing/2014/main" id="{3E53F8E3-733B-D7F8-3654-2E1443C79708}"/>
              </a:ext>
            </a:extLst>
          </p:cNvPr>
          <p:cNvSpPr>
            <a:spLocks noGrp="1"/>
          </p:cNvSpPr>
          <p:nvPr>
            <p:ph idx="1"/>
          </p:nvPr>
        </p:nvSpPr>
        <p:spPr>
          <a:xfrm>
            <a:off x="335560" y="1825625"/>
            <a:ext cx="11018240" cy="4351338"/>
          </a:xfrm>
        </p:spPr>
        <p:txBody>
          <a:bodyPr/>
          <a:lstStyle/>
          <a:p>
            <a:endParaRPr lang="en-GB" dirty="0"/>
          </a:p>
          <a:p>
            <a:pPr marL="0" indent="0">
              <a:buNone/>
            </a:pPr>
            <a:r>
              <a:rPr lang="en-GB" sz="3200" dirty="0" err="1"/>
              <a:t>PanIN</a:t>
            </a:r>
            <a:endParaRPr lang="en-GB" sz="3200" dirty="0"/>
          </a:p>
          <a:p>
            <a:pPr marL="0" indent="0">
              <a:buNone/>
            </a:pPr>
            <a:endParaRPr lang="en-GB" sz="3200" dirty="0"/>
          </a:p>
          <a:p>
            <a:pPr marL="0" indent="0">
              <a:buNone/>
            </a:pPr>
            <a:r>
              <a:rPr lang="en-GB" sz="3200" dirty="0"/>
              <a:t>IPMN</a:t>
            </a:r>
          </a:p>
          <a:p>
            <a:pPr marL="0" indent="0">
              <a:buNone/>
            </a:pPr>
            <a:endParaRPr lang="en-GB" sz="3200" dirty="0"/>
          </a:p>
          <a:p>
            <a:pPr marL="0" indent="0">
              <a:buNone/>
            </a:pPr>
            <a:r>
              <a:rPr lang="en-GB" sz="3200" dirty="0"/>
              <a:t>MCN</a:t>
            </a:r>
          </a:p>
          <a:p>
            <a:pPr marL="0" indent="0">
              <a:buNone/>
            </a:pPr>
            <a:endParaRPr lang="en-GB" dirty="0"/>
          </a:p>
        </p:txBody>
      </p:sp>
    </p:spTree>
    <p:extLst>
      <p:ext uri="{BB962C8B-B14F-4D97-AF65-F5344CB8AC3E}">
        <p14:creationId xmlns:p14="http://schemas.microsoft.com/office/powerpoint/2010/main" val="112111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DEE77-987D-C5C2-0F5C-2E0F1F7FC49A}"/>
              </a:ext>
            </a:extLst>
          </p:cNvPr>
          <p:cNvSpPr>
            <a:spLocks noGrp="1"/>
          </p:cNvSpPr>
          <p:nvPr>
            <p:ph type="title"/>
          </p:nvPr>
        </p:nvSpPr>
        <p:spPr/>
        <p:txBody>
          <a:bodyPr>
            <a:normAutofit/>
          </a:bodyPr>
          <a:lstStyle/>
          <a:p>
            <a:r>
              <a:rPr lang="en-GB" sz="3600" b="1" dirty="0">
                <a:solidFill>
                  <a:srgbClr val="FFC000"/>
                </a:solidFill>
                <a:latin typeface="+mn-lt"/>
              </a:rPr>
              <a:t>Precursor lesions-</a:t>
            </a:r>
            <a:r>
              <a:rPr lang="en-GB" sz="3600" b="1" dirty="0" err="1">
                <a:solidFill>
                  <a:srgbClr val="FFC000"/>
                </a:solidFill>
                <a:latin typeface="+mn-lt"/>
              </a:rPr>
              <a:t>PanIN</a:t>
            </a:r>
            <a:endParaRPr lang="en-GB" sz="3600" dirty="0"/>
          </a:p>
        </p:txBody>
      </p:sp>
    </p:spTree>
    <p:extLst>
      <p:ext uri="{BB962C8B-B14F-4D97-AF65-F5344CB8AC3E}">
        <p14:creationId xmlns:p14="http://schemas.microsoft.com/office/powerpoint/2010/main" val="3344577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43674C-7F3C-6344-E38B-D1A997EBEDC8}"/>
              </a:ext>
            </a:extLst>
          </p:cNvPr>
          <p:cNvSpPr>
            <a:spLocks noGrp="1"/>
          </p:cNvSpPr>
          <p:nvPr>
            <p:ph idx="1"/>
          </p:nvPr>
        </p:nvSpPr>
        <p:spPr>
          <a:xfrm>
            <a:off x="147065" y="485192"/>
            <a:ext cx="11177631" cy="5533151"/>
          </a:xfrm>
        </p:spPr>
        <p:txBody>
          <a:bodyPr/>
          <a:lstStyle/>
          <a:p>
            <a:pPr marL="0" indent="0">
              <a:buNone/>
            </a:pPr>
            <a:r>
              <a:rPr lang="en-GB" sz="2000" dirty="0"/>
              <a:t>-non-invasive epithelial proliferations within the pancreatic ducts</a:t>
            </a:r>
          </a:p>
          <a:p>
            <a:pPr marL="0" indent="0">
              <a:buNone/>
            </a:pPr>
            <a:r>
              <a:rPr lang="en-GB" sz="2000" dirty="0"/>
              <a:t>-P</a:t>
            </a:r>
            <a:r>
              <a:rPr lang="en-GB" sz="2000" dirty="0">
                <a:solidFill>
                  <a:schemeClr val="tx1"/>
                </a:solidFill>
              </a:rPr>
              <a:t>rogresses in a stepwise process (low-grade-&gt; high-grade) at the end of which invasive pancreatic ductal adenocarcinoma develops. </a:t>
            </a:r>
          </a:p>
          <a:p>
            <a:pPr marL="0" indent="0">
              <a:buNone/>
            </a:pPr>
            <a:endParaRPr lang="en-GB" sz="2000" dirty="0"/>
          </a:p>
          <a:p>
            <a:pPr marL="0" indent="0">
              <a:buNone/>
            </a:pPr>
            <a:r>
              <a:rPr lang="en-GB" sz="2000" dirty="0">
                <a:solidFill>
                  <a:schemeClr val="tx1"/>
                </a:solidFill>
              </a:rPr>
              <a:t>-Most low-grade </a:t>
            </a:r>
            <a:r>
              <a:rPr lang="en-GB" sz="2000" dirty="0" err="1">
                <a:solidFill>
                  <a:schemeClr val="tx1"/>
                </a:solidFill>
              </a:rPr>
              <a:t>PanINs</a:t>
            </a:r>
            <a:r>
              <a:rPr lang="en-GB" sz="2000" dirty="0">
                <a:solidFill>
                  <a:schemeClr val="tx1"/>
                </a:solidFill>
              </a:rPr>
              <a:t> do not progress to invasive cancer.</a:t>
            </a:r>
          </a:p>
          <a:p>
            <a:pPr marL="0" indent="0">
              <a:buNone/>
            </a:pPr>
            <a:endParaRPr lang="en-GB" sz="2000" dirty="0">
              <a:solidFill>
                <a:schemeClr val="tx1"/>
              </a:solidFill>
            </a:endParaRPr>
          </a:p>
          <a:p>
            <a:pPr marL="0" indent="0">
              <a:buNone/>
            </a:pPr>
            <a:endParaRPr lang="en-GB" sz="2000" dirty="0"/>
          </a:p>
          <a:p>
            <a:pPr marL="0" indent="0">
              <a:buNone/>
            </a:pPr>
            <a:r>
              <a:rPr lang="en-GB" dirty="0"/>
              <a:t>	</a:t>
            </a:r>
          </a:p>
        </p:txBody>
      </p:sp>
      <p:pic>
        <p:nvPicPr>
          <p:cNvPr id="5" name="Picture 4">
            <a:extLst>
              <a:ext uri="{FF2B5EF4-FFF2-40B4-BE49-F238E27FC236}">
                <a16:creationId xmlns:a16="http://schemas.microsoft.com/office/drawing/2014/main" id="{6DE8EDFF-4CD4-A985-8508-8481556E35C4}"/>
              </a:ext>
            </a:extLst>
          </p:cNvPr>
          <p:cNvPicPr>
            <a:picLocks noChangeAspect="1"/>
          </p:cNvPicPr>
          <p:nvPr/>
        </p:nvPicPr>
        <p:blipFill rotWithShape="1">
          <a:blip r:embed="rId2"/>
          <a:srcRect l="22828" t="20795" r="31267" b="50634"/>
          <a:stretch/>
        </p:blipFill>
        <p:spPr>
          <a:xfrm>
            <a:off x="127276" y="2565219"/>
            <a:ext cx="5330031" cy="2020777"/>
          </a:xfrm>
          <a:prstGeom prst="rect">
            <a:avLst/>
          </a:prstGeom>
        </p:spPr>
      </p:pic>
      <p:pic>
        <p:nvPicPr>
          <p:cNvPr id="9" name="Picture 8">
            <a:extLst>
              <a:ext uri="{FF2B5EF4-FFF2-40B4-BE49-F238E27FC236}">
                <a16:creationId xmlns:a16="http://schemas.microsoft.com/office/drawing/2014/main" id="{4117B9E8-2C18-56BA-B8D5-32D0AA3F7C0B}"/>
              </a:ext>
            </a:extLst>
          </p:cNvPr>
          <p:cNvPicPr>
            <a:picLocks noChangeAspect="1"/>
          </p:cNvPicPr>
          <p:nvPr/>
        </p:nvPicPr>
        <p:blipFill rotWithShape="1">
          <a:blip r:embed="rId3"/>
          <a:srcRect l="20468" t="47483" r="24253" b="10724"/>
          <a:stretch/>
        </p:blipFill>
        <p:spPr>
          <a:xfrm>
            <a:off x="5712564" y="3602163"/>
            <a:ext cx="6223520" cy="2866165"/>
          </a:xfrm>
          <a:prstGeom prst="rect">
            <a:avLst/>
          </a:prstGeom>
        </p:spPr>
      </p:pic>
      <p:sp>
        <p:nvSpPr>
          <p:cNvPr id="7" name="Rectangle 6">
            <a:extLst>
              <a:ext uri="{FF2B5EF4-FFF2-40B4-BE49-F238E27FC236}">
                <a16:creationId xmlns:a16="http://schemas.microsoft.com/office/drawing/2014/main" id="{B87CA147-F4D3-765B-224D-0C2D5E37EC05}"/>
              </a:ext>
            </a:extLst>
          </p:cNvPr>
          <p:cNvSpPr/>
          <p:nvPr/>
        </p:nvSpPr>
        <p:spPr>
          <a:xfrm>
            <a:off x="127276" y="4683062"/>
            <a:ext cx="4124130" cy="4478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i="1" dirty="0">
                <a:solidFill>
                  <a:schemeClr val="tx1"/>
                </a:solidFill>
              </a:rPr>
              <a:t>Cancer </a:t>
            </a:r>
            <a:r>
              <a:rPr lang="en-GB" sz="1600" i="1" dirty="0" err="1">
                <a:solidFill>
                  <a:schemeClr val="tx1"/>
                </a:solidFill>
              </a:rPr>
              <a:t>Discov</a:t>
            </a:r>
            <a:r>
              <a:rPr lang="en-GB" sz="1600" i="1" dirty="0">
                <a:solidFill>
                  <a:schemeClr val="tx1"/>
                </a:solidFill>
              </a:rPr>
              <a:t> (2023) 13(6):1324-1345</a:t>
            </a:r>
          </a:p>
        </p:txBody>
      </p:sp>
    </p:spTree>
    <p:extLst>
      <p:ext uri="{BB962C8B-B14F-4D97-AF65-F5344CB8AC3E}">
        <p14:creationId xmlns:p14="http://schemas.microsoft.com/office/powerpoint/2010/main" val="20570427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823</TotalTime>
  <Words>1436</Words>
  <Application>Microsoft Office PowerPoint</Application>
  <PresentationFormat>Widescreen</PresentationFormat>
  <Paragraphs>326</Paragraphs>
  <Slides>37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MS Mincho</vt:lpstr>
      <vt:lpstr>Arial</vt:lpstr>
      <vt:lpstr>Calibri</vt:lpstr>
      <vt:lpstr>Calibri Light</vt:lpstr>
      <vt:lpstr>Office Theme</vt:lpstr>
      <vt:lpstr>Is it possible to diagnose pancreatic cancer in early stage?</vt:lpstr>
      <vt:lpstr>PowerPoint Presentation</vt:lpstr>
      <vt:lpstr>PowerPoint Presentation</vt:lpstr>
      <vt:lpstr>PowerPoint Presentation</vt:lpstr>
      <vt:lpstr>PowerPoint Presentation</vt:lpstr>
      <vt:lpstr>Window of opportunity to detect curable lesion</vt:lpstr>
      <vt:lpstr>Precursor lesions of PDAC</vt:lpstr>
      <vt:lpstr>Precursor lesions-PanIN</vt:lpstr>
      <vt:lpstr>PowerPoint Presentation</vt:lpstr>
      <vt:lpstr>PowerPoint Presentation</vt:lpstr>
      <vt:lpstr>PowerPoint Presentation</vt:lpstr>
      <vt:lpstr>PowerPoint Presentation</vt:lpstr>
      <vt:lpstr>PowerPoint Presentation</vt:lpstr>
      <vt:lpstr>Precursor lesions-PanIN</vt:lpstr>
      <vt:lpstr>Precursor lesions-IPMN</vt:lpstr>
      <vt:lpstr>Intraductal papillary mucinous neoplasm/IPMN</vt:lpstr>
      <vt:lpstr>PowerPoint Presentation</vt:lpstr>
      <vt:lpstr>PowerPoint Presentation</vt:lpstr>
      <vt:lpstr>PowerPoint Presentation</vt:lpstr>
      <vt:lpstr>PowerPoint Presentation</vt:lpstr>
      <vt:lpstr>PowerPoint Presentation</vt:lpstr>
      <vt:lpstr>Precursor lesions-MCN</vt:lpstr>
      <vt:lpstr>Mucinous cystic neoplasm/MCN</vt:lpstr>
      <vt:lpstr>PowerPoint Presentation</vt:lpstr>
      <vt:lpstr>Is it possible to diagnose T1 tumours on cross sectional imaging?</vt:lpstr>
      <vt:lpstr>PowerPoint Presentation</vt:lpstr>
      <vt:lpstr>PowerPoint Presentation</vt:lpstr>
      <vt:lpstr>PowerPoint Presentation</vt:lpstr>
      <vt:lpstr>PowerPoint Presentation</vt:lpstr>
      <vt:lpstr>PowerPoint Presentation</vt:lpstr>
      <vt:lpstr>Screening of high-risk patients</vt:lpstr>
      <vt:lpstr>PowerPoint Presentation</vt:lpstr>
      <vt:lpstr>PowerPoint Presentation</vt:lpstr>
      <vt:lpstr>PowerPoint Presentation</vt:lpstr>
      <vt:lpstr>PowerPoint Presentation</vt:lpstr>
      <vt:lpstr>PowerPoint Presentation</vt:lpstr>
      <vt:lpstr>Take home points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it possible to diagnose pancreatic cancer in early stage?</dc:title>
  <dc:creator>Hedvig Karteszi</dc:creator>
  <cp:lastModifiedBy>Helen Dunderdale</cp:lastModifiedBy>
  <cp:revision>10</cp:revision>
  <dcterms:created xsi:type="dcterms:W3CDTF">2023-11-15T13:48:37Z</dcterms:created>
  <dcterms:modified xsi:type="dcterms:W3CDTF">2024-02-22T17:18:14Z</dcterms:modified>
</cp:coreProperties>
</file>