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92" r:id="rId4"/>
    <p:sldId id="256" r:id="rId5"/>
    <p:sldId id="293" r:id="rId6"/>
    <p:sldId id="261" r:id="rId7"/>
    <p:sldId id="263" r:id="rId8"/>
    <p:sldId id="287" r:id="rId9"/>
    <p:sldId id="270" r:id="rId10"/>
    <p:sldId id="289" r:id="rId11"/>
    <p:sldId id="290" r:id="rId12"/>
    <p:sldId id="275" r:id="rId13"/>
    <p:sldId id="276" r:id="rId14"/>
    <p:sldId id="277" r:id="rId15"/>
    <p:sldId id="269" r:id="rId16"/>
    <p:sldId id="291" r:id="rId17"/>
    <p:sldId id="286" r:id="rId18"/>
    <p:sldId id="259" r:id="rId19"/>
    <p:sldId id="284" r:id="rId20"/>
    <p:sldId id="257" r:id="rId21"/>
    <p:sldId id="282" r:id="rId22"/>
    <p:sldId id="285" r:id="rId23"/>
    <p:sldId id="258" r:id="rId24"/>
    <p:sldId id="278" r:id="rId25"/>
    <p:sldId id="279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8D41CD-2B77-41E3-B4F7-F43A68DB952D}">
          <p14:sldIdLst>
            <p14:sldId id="288"/>
            <p14:sldId id="292"/>
            <p14:sldId id="256"/>
            <p14:sldId id="293"/>
            <p14:sldId id="261"/>
            <p14:sldId id="263"/>
            <p14:sldId id="287"/>
            <p14:sldId id="270"/>
            <p14:sldId id="289"/>
            <p14:sldId id="290"/>
            <p14:sldId id="275"/>
            <p14:sldId id="276"/>
            <p14:sldId id="277"/>
            <p14:sldId id="269"/>
            <p14:sldId id="291"/>
            <p14:sldId id="286"/>
            <p14:sldId id="259"/>
            <p14:sldId id="284"/>
            <p14:sldId id="257"/>
            <p14:sldId id="282"/>
            <p14:sldId id="285"/>
            <p14:sldId id="258"/>
            <p14:sldId id="278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503B-9FD3-B9A1-A0DD-5668B0CB6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D6F4C-96DA-6EC4-A521-D28ADB530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A5C27-E3E5-63CB-FE39-22E0FF34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9169-A4A0-AA1E-7C45-A75B8945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1F50-FEE7-01E3-B318-8B1E26A7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8C10-1F7F-BC04-F8DD-9D473926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18818-0B3F-9A5A-5E4C-1E8811DFE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7774B-56AD-35B9-FDD2-8D9A7495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1491-1E95-F051-B3F1-6AE516FE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6FD9-E90B-A20D-0A9A-FC615344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FA59F-1A77-2295-5954-5EBEAB5BB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2CD37-49C4-5233-ECB5-BD4B6F147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97C3-6BA0-0D0F-3440-0A4DD9A1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45DD-638C-067B-1B91-7C4EBB59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943B8-1D20-3292-5582-6021FDA2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3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A4FF7-98ED-5108-23A4-AE0C11CFE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7C45D-64C2-0ACC-8B77-1ED22D5F6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6D8C1-7AFB-B985-9D2D-81A1ADA7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DC2B-2CEF-D5CF-5E96-AB1986A0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0E33-BDB9-992C-8D2F-ED39EBBF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5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A544-65D0-BB58-2284-10D63B8D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9320-664E-E6F7-9F2A-3FAEB5898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7F65-2604-354D-5716-A017DBB2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3916-49CF-4AEC-38D2-0B91717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7D79-CF0E-FB1B-E1B5-C2A78CFA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9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39E4-3CE7-EC29-E1D3-DA7D3830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A3C5-CA07-13FB-4405-134290AC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357A-88AB-5C2E-E834-45815431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432B-61BC-CE7E-4996-12DB17CE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C4F08-3E7B-E79E-F340-8AA7750A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58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D202-6989-C329-CC0B-050692DC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CC867-06AF-695F-3A64-14EDCB9F9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CC0FD-BDD9-7CD5-393F-A4D14681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B992-1C0D-A4C5-EAAE-3A08A0EC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045E0-B09C-5ABD-0724-E152147B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FAD52-832C-7D8C-DEC5-0229F646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1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A4C1-7854-AD3D-B05E-E401B2A7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60BC5-C81D-3D49-E666-5A13DBBD9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6C798-6AAC-3CCB-01A8-A2CCF5A5B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E5CE7-4401-267B-CCC2-11C7C0BD6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605DA-9CB3-15BE-D806-C80E800B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E1C8B-882E-9319-3D5F-CCD57BE2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6E931-00F9-F07A-4514-97A9C8DE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3AEC6-8B7E-B382-9A5E-C6406EC3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B6F-D0B5-BA94-DAB4-8AB28B9D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C32A7-DF32-1DEC-082C-8B3689FF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53AE4-32BB-60D3-4298-930B18CB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ED569-146C-6809-B04E-41E071A8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6C7B6-614A-B090-1C0D-D5AD9DC6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62236-464C-A80C-5E84-6608C345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63D58-BE76-C93E-A9D0-80037CB0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4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2867-D7C3-B22A-62DE-55CBA566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E589-48AF-F320-CEBA-C21C09E1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FF259-E243-C20B-E1B2-413AEF5A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FB9F6-D522-682C-945E-2A095457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22C89-05D7-9811-D571-7A2590E2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6985B-0A80-01FE-46A7-1E9316A9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DD55-4E46-AA48-9DD6-59B4CA55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FBD9-A062-4F33-B730-CBED1908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9675-A6E4-FE0D-68A7-DCE09871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C6FE-5B3D-EBBA-2DFD-994158A3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6A082-466F-BC2A-0135-5071FCB8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45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1BA0-D5C4-0798-5AD7-33416BA8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9C53F-7387-4E9D-B89D-2C5AA70C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2A99A-FEC7-8D9B-FCB7-9EFDF4914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398FB-A55E-B38F-754C-69A2CB9D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AEACE-54F0-3155-D284-02F84414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B756F-669E-557D-1939-430CAF66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9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3B3C-85B7-D735-89EC-489F12C0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13CAD-4087-BC38-EDE1-45D105828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00882-8DC6-DE5F-7961-4A0885F1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A2AA2-8DF6-7EC3-FB87-ACC20DF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C0A2-A800-7170-FB09-48744388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94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A0048-7EAF-38D1-DFD8-743A178B4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47224-E0D6-A5E5-CFC5-E3B8D3494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C336C-DBAB-EABC-8FBE-AFA4E034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1344B-DB85-0D8A-84A8-1ED1F020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EFF36-E1F2-8A74-A3C9-4B0A56D5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D75B-CE12-B09F-0C18-D6CBBFC3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4CF0E-92F2-EBAF-B386-815D9956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9EB6-62B1-40E2-0564-FA567B0F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14B1C-573E-0786-4836-47F282AF1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1406-7DF4-2AB5-1196-59C7A20E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01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4EDE-25F0-4AE6-3F3D-6AC2B546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702B5-433E-1154-A47D-B1D5C33BE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80043-F50A-DDD5-F5D5-76FD85EA5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029D1-8414-92EB-623E-FD55ABB3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19D9-7D76-AD25-C741-93E2BAF6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FCB2F-00FD-C8A8-2A98-F132CCEA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31C6-66F7-F3F2-7006-CC1FEF50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70206-2DA6-6A50-2148-CD562B6FE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82A94-027B-F0E4-B3C7-91D810196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917A29-D2C3-A058-35A7-3E1DCD50A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F3EF6-DE2B-39C4-B223-02B49EF34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F30805-F156-59F5-F757-07753C2B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DA6BF-3EB4-02AF-F990-6B71B997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2FA66-B03D-CC6A-4EDD-63B863A3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6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AFD4-1656-4409-D050-F8017181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D2BBD-C902-31CB-5ECD-445ADE37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A4E4B-830D-4A9C-69FA-27B56466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90F9B-121D-6AB3-BDEC-C16F7094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2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C0A63-F1F3-79E4-6793-72B8C68B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07FAC-A855-7AAD-B835-9EDDA373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BC274-8B39-BB8F-474C-F68E8D41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7399-FF3F-395F-0501-8FA2962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99B-8B55-77FA-0CA1-B8EFE78C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01FC6-9E1C-3150-5360-7AF1C4CFE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33799-3571-E23E-B601-C95DECF3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C666-7658-8847-7C12-39A45CAB5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72014-C8B2-DCD8-DD8A-43AFF1D3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3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2FD9-D9D3-FD64-B6D6-A82BB899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8CE20-8620-D81C-2C76-FF8C90535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97190-641B-2355-B519-582DBC3DB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DF3AA-652D-A173-2A98-12DCF38F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7F2CC-33E3-6AFD-9C62-2E90A821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8608A-8C28-EB3B-6290-553DB351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0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23B50C-BA25-07DD-2DD2-D4C3F186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38790-54C0-32A6-0CF1-C0A5C95DE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E5526-8137-A416-7FE8-544F3EAD6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E4D02-4441-427C-BA0A-03422A273958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3F1-557E-B789-B900-6354784FD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DC57E-97F7-DE18-2EF2-BE3723BF8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B042-1936-4260-ADC5-4521744A1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88EF4-AF78-010C-CDBA-0C67EED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F89EF-3F3A-A508-EEA8-C0F74E0F2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BD2E-0C40-9667-74F8-FBDD1BB3C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D1F5-C8FD-48A4-B089-FA46C58E9EAD}" type="datetimeFigureOut">
              <a:rPr lang="en-GB" smtClean="0"/>
              <a:t>22/02/2024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BE58E-F3CE-A6AD-BE00-B02B4AE18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F07AE-6A96-80EC-81E0-CF0FCBE88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79E14-1345-4C9F-817B-E9936844F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3AA0-DE7C-FABA-CD8F-F9DF27175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 on Hereditary Pancreas Cancer and the EUROPAC Registry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27983-566D-C38F-FA21-030F3F52E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Meg Finch-Jones</a:t>
            </a:r>
          </a:p>
          <a:p>
            <a:r>
              <a:rPr lang="en-GB" dirty="0"/>
              <a:t>Local PI for EUROPAC</a:t>
            </a:r>
          </a:p>
          <a:p>
            <a:r>
              <a:rPr lang="en-GB" dirty="0"/>
              <a:t>Regional Project Team – Rosie Jarvis (Manager Surgical research Unit)</a:t>
            </a:r>
          </a:p>
          <a:p>
            <a:r>
              <a:rPr lang="en-GB" dirty="0"/>
              <a:t>Trudy Gale  </a:t>
            </a:r>
            <a:r>
              <a:rPr lang="en-GB" sz="2300" dirty="0"/>
              <a:t>- </a:t>
            </a:r>
            <a:r>
              <a:rPr lang="en-GB" sz="2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Manager – SWAG</a:t>
            </a:r>
          </a:p>
          <a:p>
            <a:r>
              <a:rPr lang="en-GB" dirty="0"/>
              <a:t>Helen Winter – SWAG Clinical Director</a:t>
            </a:r>
          </a:p>
          <a:p>
            <a:pPr algn="l"/>
            <a:r>
              <a:rPr lang="en-GB" dirty="0"/>
              <a:t>Tracie Miles – Nationals Lead Nurse Lynch Transformation,  Amanda Skinner - Lead Genomics Healthcare Professional NHS SW</a:t>
            </a:r>
          </a:p>
          <a:p>
            <a:pPr algn="l"/>
            <a:r>
              <a:rPr lang="en-GB" dirty="0"/>
              <a:t>Annabelle Boughey – Operation manager EUROPAC,  Eleri Hughes -  EUROPAC Navigator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6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35E91D-3611-1A8D-DE16-855A2BC29A7E}"/>
              </a:ext>
            </a:extLst>
          </p:cNvPr>
          <p:cNvSpPr txBox="1"/>
          <p:nvPr/>
        </p:nvSpPr>
        <p:spPr>
          <a:xfrm>
            <a:off x="1472185" y="599903"/>
            <a:ext cx="97200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Who is eligible? </a:t>
            </a:r>
          </a:p>
          <a:p>
            <a:endParaRPr lang="en-GB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EUROPAC study has two cohorts, familial pancreatic cancer and Hereditary Pancreatitis.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Familial pancreatic cancer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Two or more relatives of first-degree kinship (e.g., sibling, parent and grandparent) affected by pancreatic cancer.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Three or more relatives affected by pancreatic cancer (on the same side of the family i.e., maternal, or paternal).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Carrier of a known genetic mutation and one family member affected by pancreatic cancer.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Carrier of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Peutz-Jeghers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Hereditary Pancreatitis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Families with two or more relatives with idiopathic pancreatitis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Families with at least one case of pancreatitis and a confirmed causative mutation in the PRSS1 gene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Please note this is our registry criteria and does not determine eligibility for surveillance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A risk assessment is conducted as part of registration to determine eligibility for surveillance.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6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6BB96-B9A8-9403-BA9E-3A7844D8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" y="0"/>
            <a:ext cx="12150762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2187E9-1324-4BB9-7F9A-389B1E69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" y="0"/>
            <a:ext cx="1199951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20A27-A789-F69D-C822-7C4D7EBB26E6}"/>
              </a:ext>
            </a:extLst>
          </p:cNvPr>
          <p:cNvSpPr txBox="1"/>
          <p:nvPr/>
        </p:nvSpPr>
        <p:spPr>
          <a:xfrm>
            <a:off x="2638096" y="346841"/>
            <a:ext cx="774612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How we Survey non-germline familial pancreas cancer</a:t>
            </a:r>
          </a:p>
        </p:txBody>
      </p:sp>
    </p:spTree>
    <p:extLst>
      <p:ext uri="{BB962C8B-B14F-4D97-AF65-F5344CB8AC3E}">
        <p14:creationId xmlns:p14="http://schemas.microsoft.com/office/powerpoint/2010/main" val="31391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2BCCC8-CC9F-6122-EAB8-887551D4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" y="0"/>
            <a:ext cx="1210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2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6FFFC-CDF3-6F8E-B6BB-907CE223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0"/>
            <a:ext cx="11990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A988E-482A-D105-8303-064D51A9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" y="0"/>
            <a:ext cx="1199161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7E008-BED6-AC34-5E02-35BECE3A2186}"/>
              </a:ext>
            </a:extLst>
          </p:cNvPr>
          <p:cNvSpPr txBox="1"/>
          <p:nvPr/>
        </p:nvSpPr>
        <p:spPr>
          <a:xfrm>
            <a:off x="3095296" y="430924"/>
            <a:ext cx="739402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How we survey in Hereditary Pancreatitis</a:t>
            </a:r>
          </a:p>
        </p:txBody>
      </p:sp>
    </p:spTree>
    <p:extLst>
      <p:ext uri="{BB962C8B-B14F-4D97-AF65-F5344CB8AC3E}">
        <p14:creationId xmlns:p14="http://schemas.microsoft.com/office/powerpoint/2010/main" val="187145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13FE82-2580-3EAF-02A8-8C6314E1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02" y="483782"/>
            <a:ext cx="7523932" cy="60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0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1E6E8A-BEBC-1521-166E-702789AF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41" y="0"/>
            <a:ext cx="480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D5F49-6F58-0801-6221-DE9615954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242887"/>
            <a:ext cx="54006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34706-BD56-6347-E139-96DD8EB6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0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3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873CF-24B5-BCAB-166D-FA164BC3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0"/>
            <a:ext cx="12192000" cy="68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7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F63C4-C507-77E5-609C-4C94EC4C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6E51-D493-76A9-15AA-FB51AE41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A1526-F49F-B90C-4D8A-A95E0DF7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0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28ED6-7BE8-4845-BAE3-DC261261F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" y="0"/>
            <a:ext cx="1212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3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0FCA30-C44E-85F0-38CE-068046D6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0" y="-37284"/>
            <a:ext cx="11887200" cy="69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F6E362-3D76-439F-741D-06C0B69DA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" y="0"/>
            <a:ext cx="12150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2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24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56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2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DCE9-DEEF-D07B-8AD3-EE36BDA6BF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BB1AE-8856-B5A9-2848-88A6AA669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65CCE-8DBA-DB47-C15E-A3C56994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" y="0"/>
            <a:ext cx="12091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8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2FEDCB-E999-C5D5-20E0-95A58DCF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C1F64-8283-CF48-DD6E-35F73975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"/>
            <a:ext cx="12192000" cy="68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5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3DB73-A3EE-BF86-F764-E50B538FC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" y="0"/>
            <a:ext cx="1213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6C46A-761E-2C17-2B63-FD6208971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" y="0"/>
            <a:ext cx="11942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9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7B83-3EA7-F562-CECF-F3F4372D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Inherited Pancreas Cancer – 10 % of all pancreas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1A181-6BF3-9D88-D23E-68FBC60A1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GB" dirty="0"/>
              <a:t>Definitions</a:t>
            </a:r>
          </a:p>
          <a:p>
            <a:pPr lvl="1"/>
            <a:r>
              <a:rPr lang="en-GB" dirty="0"/>
              <a:t>Familial Pancreas Cancer – 2 first degree relatives – no identified mutation </a:t>
            </a:r>
          </a:p>
          <a:p>
            <a:pPr lvl="1"/>
            <a:r>
              <a:rPr lang="en-GB" dirty="0"/>
              <a:t>Pancreas cancer with inherited cancer genes/ Germline Familial Pancreas Cancer (</a:t>
            </a:r>
            <a:r>
              <a:rPr lang="en-GB" dirty="0" err="1"/>
              <a:t>ie</a:t>
            </a:r>
            <a:r>
              <a:rPr lang="en-GB" dirty="0"/>
              <a:t> genes that cause other cancer syndromes)</a:t>
            </a:r>
          </a:p>
          <a:p>
            <a:r>
              <a:rPr lang="en-GB" dirty="0"/>
              <a:t>Surveillance</a:t>
            </a:r>
          </a:p>
          <a:p>
            <a:pPr lvl="1"/>
            <a:r>
              <a:rPr lang="en-GB" dirty="0"/>
              <a:t>Increasing but not uniform – often relies on self referral</a:t>
            </a:r>
          </a:p>
          <a:p>
            <a:pPr lvl="1"/>
            <a:r>
              <a:rPr lang="en-GB" dirty="0"/>
              <a:t>Unlike some other inherited cancer genes, testing resected tumours for mutations is not routine (unlike Lynch Syndrome)</a:t>
            </a:r>
          </a:p>
          <a:p>
            <a:pPr lvl="1"/>
            <a:r>
              <a:rPr lang="en-GB" dirty="0"/>
              <a:t>No program (yet) for proactive formal family history taking</a:t>
            </a:r>
          </a:p>
          <a:p>
            <a:pPr lvl="1"/>
            <a:r>
              <a:rPr lang="en-GB" dirty="0"/>
              <a:t>In the absence of a known familial mutation – existing germline mutations can be missed  (</a:t>
            </a:r>
            <a:r>
              <a:rPr lang="en-GB" dirty="0" err="1"/>
              <a:t>egBRCA</a:t>
            </a:r>
            <a:r>
              <a:rPr lang="en-GB" dirty="0"/>
              <a:t> can be detected even without known familial </a:t>
            </a:r>
            <a:r>
              <a:rPr lang="en-GB" dirty="0" err="1"/>
              <a:t>breat</a:t>
            </a:r>
            <a:r>
              <a:rPr lang="en-GB" dirty="0"/>
              <a:t> CA)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0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78AF6-A369-DB1A-9264-6F026379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95300"/>
            <a:ext cx="1036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2F28-4FEB-8C27-68E9-FA3AEC70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2C1F-D473-2F73-B59C-F089B9C88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European Registry </a:t>
            </a:r>
          </a:p>
          <a:p>
            <a:r>
              <a:rPr lang="en-GB" dirty="0"/>
              <a:t>Liverpool Team</a:t>
            </a:r>
          </a:p>
          <a:p>
            <a:pPr lvl="1"/>
            <a:r>
              <a:rPr lang="en-GB" dirty="0"/>
              <a:t>Chris Halloran</a:t>
            </a:r>
          </a:p>
          <a:p>
            <a:pPr lvl="1"/>
            <a:r>
              <a:rPr lang="en-GB" dirty="0"/>
              <a:t>Bill </a:t>
            </a:r>
            <a:r>
              <a:rPr lang="en-GB" dirty="0" err="1"/>
              <a:t>Greenhalf</a:t>
            </a:r>
            <a:r>
              <a:rPr lang="en-GB" dirty="0"/>
              <a:t> – Scientific Lead</a:t>
            </a:r>
          </a:p>
          <a:p>
            <a:pPr lvl="1"/>
            <a:r>
              <a:rPr lang="en-GB" dirty="0"/>
              <a:t>Annabelle Boughey -  Operations Manager</a:t>
            </a:r>
          </a:p>
          <a:p>
            <a:pPr lvl="1"/>
            <a:r>
              <a:rPr lang="en-GB" dirty="0"/>
              <a:t>Phil Hopley – fellow</a:t>
            </a:r>
          </a:p>
          <a:p>
            <a:pPr lvl="1"/>
            <a:r>
              <a:rPr lang="en-GB" dirty="0"/>
              <a:t>An increasing number of Navigators (we have Eleri Hughes)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4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381</Words>
  <Application>Microsoft Office PowerPoint</Application>
  <PresentationFormat>Widescreen</PresentationFormat>
  <Paragraphs>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Update on Hereditary Pancreas Cancer and the EUROPAC Registry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Inherited Pancreas Cancer – 10 % of all pancreas cancer</vt:lpstr>
      <vt:lpstr>PowerPoint Presentation</vt:lpstr>
      <vt:lpstr>EUROPAC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Finch-Jones</dc:creator>
  <cp:lastModifiedBy>Helen Dunderdale</cp:lastModifiedBy>
  <cp:revision>3</cp:revision>
  <dcterms:created xsi:type="dcterms:W3CDTF">2024-02-21T18:34:37Z</dcterms:created>
  <dcterms:modified xsi:type="dcterms:W3CDTF">2024-02-22T21:12:32Z</dcterms:modified>
</cp:coreProperties>
</file>