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39D104-252F-4706-94A7-60B1947BECFD}">
  <a:tblStyle styleId="{7239D104-252F-4706-94A7-60B1947BECF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a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32ed94e60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b32ed94e60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2b32ed94e60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5fadd2b84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a5fadd2b84_0_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a5fadd2b84_0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5fadd2b84_0_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a5fadd2b84_0_2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5fadd2b84_0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a5fadd2b84_0_3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Although fewer participants (23%) left comments about what would have made their experience better (compared to 32% in 2021/22), the themes identified are broadly the same as last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Procedures and materials: Issues with questionnaires, technical issues with apps/equipment, method of procedures, more explanation about tests or how to use equipment, more or fewer tests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Appointments: Location, method, delays and waiting times, more time during appointments, flexibility over appointment times, issues with appointments, reminders, shorter appointments, booking of appointments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Travel: Less travel less for appointments, free or better parking, better travel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COVID-19: Issues with travel/vaccine passports, restrictions, more information/updates, study interruptions, unblinding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Payments and expenses: Wanting payment or to receive more money, time it took to receive payments, method of recognition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Study related: Wanting longer or shorter study, being in the control arm, side effects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a5fadd2b84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a5fadd2b84_0_4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a5fadd2b84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a5fadd2b84_0_1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a5fadd2b84_0_1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01155e678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b01155e678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b01155e678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5fadd2b84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a5fadd2b84_0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a5fadd2b84_0_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5adc10df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f5adc10df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b01155e678_0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2b01155e678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5e9147415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5e9147415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15e9147415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5fadd2b8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5fadd2b8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a5fadd2b8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5fadd2b84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a5fadd2b84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a5fadd2b84_0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a2760499f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a2760499ff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2a2760499ff_0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01155e67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01155e678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b01155e678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45a33b7a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445a33b7a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445a33b7a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5fadd2b84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a5fadd2b84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a5fadd2b84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5fadd2b84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5fadd2b84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2a5fadd2b84_0_1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a5fadd2b84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a5fadd2b84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a5fadd2b84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32ed94e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b32ed94e6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b32ed94e6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20" name="Google Shape;20;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524000" y="3986194"/>
            <a:ext cx="9144000" cy="127160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b="33143" l="8151" r="0" t="0"/>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b="0" l="0" r="0" t="0"/>
          <a:stretch/>
        </p:blipFill>
        <p:spPr>
          <a:xfrm>
            <a:off x="10445751" y="1519647"/>
            <a:ext cx="1155700" cy="927100"/>
          </a:xfrm>
          <a:prstGeom prst="rect">
            <a:avLst/>
          </a:prstGeom>
          <a:noFill/>
          <a:ln>
            <a:noFill/>
          </a:ln>
        </p:spPr>
      </p:pic>
      <p:sp>
        <p:nvSpPr>
          <p:cNvPr id="30" name="Google Shape;30;p3"/>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36" name="Google Shape;36;p4"/>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b="22345" l="34054" r="0" t="0"/>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b="0" l="0" r="0" t="0"/>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5"/>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b="0" l="0" r="0" t="0"/>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7"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sp>
        <p:nvSpPr>
          <p:cNvPr id="51" name="Google Shape;51;p6"/>
          <p:cNvSpPr txBox="1"/>
          <p:nvPr>
            <p:ph type="title"/>
          </p:nvPr>
        </p:nvSpPr>
        <p:spPr>
          <a:xfrm>
            <a:off x="838200" y="256230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b="0" l="0" r="0" t="0"/>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b="33143" l="8151" r="0" t="0"/>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b="21459" l="24255" r="0" t="0"/>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b="0" l="0" r="0" t="0"/>
          <a:stretch/>
        </p:blipFill>
        <p:spPr>
          <a:xfrm rot="1782855">
            <a:off x="10190480" y="1552292"/>
            <a:ext cx="1351280" cy="675640"/>
          </a:xfrm>
          <a:prstGeom prst="rect">
            <a:avLst/>
          </a:prstGeom>
          <a:noFill/>
          <a:ln>
            <a:noFill/>
          </a:ln>
        </p:spPr>
      </p:pic>
      <p:sp>
        <p:nvSpPr>
          <p:cNvPr id="60" name="Google Shape;60;p7"/>
          <p:cNvSpPr txBox="1"/>
          <p:nvPr>
            <p:ph type="title"/>
          </p:nvPr>
        </p:nvSpPr>
        <p:spPr>
          <a:xfrm>
            <a:off x="838200" y="255527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3"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Google Shape;65;p8"/>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b="0" l="0" r="0" t="0"/>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70"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73" name="Google Shape;73;p9"/>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b="0" l="0" r="0" t="0"/>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83" name="Google Shape;83;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10"/>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6" name="Google Shape;86;p10"/>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hyperlink" Target="https://bepartofresearch.nihr.ac.uk/promote-research/Resources/" TargetMode="External"/><Relationship Id="rId5" Type="http://schemas.openxmlformats.org/officeDocument/2006/relationships/hyperlink" Target="https://bepartofresearch.nihr.ac.uk/promote-research/Resources/" TargetMode="External"/><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1.png"/><Relationship Id="rId4" Type="http://schemas.openxmlformats.org/officeDocument/2006/relationships/image" Target="../media/image41.png"/><Relationship Id="rId5" Type="http://schemas.openxmlformats.org/officeDocument/2006/relationships/image" Target="../media/image44.png"/><Relationship Id="rId6" Type="http://schemas.openxmlformats.org/officeDocument/2006/relationships/hyperlink" Target="https://local.nihr.ac.uk/images/lcrn/west-of-england/PRES%202022-23%20report_final.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www.nihr.ac.uk/health-and-care-professionals/career-development/associate-principal-investigator-scheme.htm" TargetMode="Externa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nihr.ac.uk/documents/principal-investigator-pipeline-programme-pipp/33803" TargetMode="Externa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odp.nihr.ac.uk/" TargetMode="External"/><Relationship Id="rId4" Type="http://schemas.openxmlformats.org/officeDocument/2006/relationships/hyperlink" Target="https://bepartofresearch.nihr.ac.uk/" TargetMode="External"/><Relationship Id="rId9" Type="http://schemas.openxmlformats.org/officeDocument/2006/relationships/image" Target="../media/image46.png"/><Relationship Id="rId5" Type="http://schemas.openxmlformats.org/officeDocument/2006/relationships/hyperlink" Target="http://csg.ncri.org.uk/portfolio/portfolio-maps/" TargetMode="External"/><Relationship Id="rId6" Type="http://schemas.openxmlformats.org/officeDocument/2006/relationships/hyperlink" Target="http://csg.ncri.org.uk/portfolio/portfolio-maps/" TargetMode="External"/><Relationship Id="rId7" Type="http://schemas.openxmlformats.org/officeDocument/2006/relationships/hyperlink" Target="http://csg.ncri.org.uk/portfolio/portfolio-maps/" TargetMode="External"/><Relationship Id="rId8" Type="http://schemas.openxmlformats.org/officeDocument/2006/relationships/hyperlink" Target="http://public-odp.nihr.ac.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3.png"/><Relationship Id="rId4" Type="http://schemas.openxmlformats.org/officeDocument/2006/relationships/image" Target="../media/image52.png"/><Relationship Id="rId5" Type="http://schemas.openxmlformats.org/officeDocument/2006/relationships/hyperlink" Target="https://learn.nihr.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ocs.google.com/spreadsheets/d/1UMpbTKxk0cXp0Ra__yP3zMXTFqu_DKbI/edit?usp=sharing&amp;ouid=116508400395350162569&amp;rtpof=true&amp;sd=true"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hyperlink" Target="https://www.ncpes.co.uk/latest-local-results/?search_word=&amp;organisation_type=allian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hyperlink" Target="https://bepartofresearch.nihr.ac.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1" name="Shape 91"/>
        <p:cNvGrpSpPr/>
        <p:nvPr/>
      </p:nvGrpSpPr>
      <p:grpSpPr>
        <a:xfrm>
          <a:off x="0" y="0"/>
          <a:ext cx="0" cy="0"/>
          <a:chOff x="0" y="0"/>
          <a:chExt cx="0" cy="0"/>
        </a:xfrm>
      </p:grpSpPr>
      <p:sp>
        <p:nvSpPr>
          <p:cNvPr id="92" name="Google Shape;92;p11"/>
          <p:cNvSpPr txBox="1"/>
          <p:nvPr>
            <p:ph idx="1" type="subTitle"/>
          </p:nvPr>
        </p:nvSpPr>
        <p:spPr>
          <a:xfrm>
            <a:off x="1017650" y="3986200"/>
            <a:ext cx="9650400" cy="4659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indent="0" lvl="0" marL="0" rtl="0" algn="l">
              <a:lnSpc>
                <a:spcPct val="80000"/>
              </a:lnSpc>
              <a:spcBef>
                <a:spcPts val="444"/>
              </a:spcBef>
              <a:spcAft>
                <a:spcPts val="0"/>
              </a:spcAft>
              <a:buClr>
                <a:schemeClr val="lt1"/>
              </a:buClr>
              <a:buSzPts val="2220"/>
              <a:buNone/>
            </a:pPr>
            <a:r>
              <a:rPr lang="en-GB" sz="2220"/>
              <a:t> </a:t>
            </a:r>
            <a:endParaRPr/>
          </a:p>
        </p:txBody>
      </p:sp>
      <p:sp>
        <p:nvSpPr>
          <p:cNvPr id="93" name="Google Shape;93;p11"/>
          <p:cNvSpPr txBox="1"/>
          <p:nvPr>
            <p:ph type="ctrTitle"/>
          </p:nvPr>
        </p:nvSpPr>
        <p:spPr>
          <a:xfrm>
            <a:off x="1524000" y="1122363"/>
            <a:ext cx="9144000" cy="238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Haematological Cancer</a:t>
            </a:r>
            <a:endParaRPr sz="4500">
              <a:latin typeface="Lato"/>
              <a:ea typeface="Lato"/>
              <a:cs typeface="Lato"/>
              <a:sym typeface="Lato"/>
            </a:endParaRPr>
          </a:p>
          <a:p>
            <a:pPr indent="0" lvl="0" marL="0" rtl="0" algn="ctr">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06/02/2024</a:t>
            </a:r>
            <a:endParaRPr b="0" i="0" sz="2100" u="none" cap="none" strike="noStrik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838200" y="300425"/>
            <a:ext cx="10515600" cy="681600"/>
          </a:xfrm>
          <a:prstGeom prst="rect">
            <a:avLst/>
          </a:prstGeom>
        </p:spPr>
        <p:txBody>
          <a:bodyPr anchorCtr="0" anchor="ctr" bIns="45700" lIns="91425" spcFirstLastPara="1" rIns="91425" wrap="square" tIns="45700">
            <a:noAutofit/>
          </a:bodyPr>
          <a:lstStyle/>
          <a:p>
            <a:pPr indent="0" lvl="0" marL="0" rtl="0" algn="l">
              <a:lnSpc>
                <a:spcPct val="115000"/>
              </a:lnSpc>
              <a:spcBef>
                <a:spcPts val="2400"/>
              </a:spcBef>
              <a:spcAft>
                <a:spcPts val="600"/>
              </a:spcAft>
              <a:buNone/>
            </a:pPr>
            <a:r>
              <a:rPr b="1" lang="en-GB">
                <a:solidFill>
                  <a:srgbClr val="193E72"/>
                </a:solidFill>
                <a:highlight>
                  <a:srgbClr val="FFFFFF"/>
                </a:highlight>
                <a:latin typeface="Lato"/>
                <a:ea typeface="Lato"/>
                <a:cs typeface="Lato"/>
                <a:sym typeface="Lato"/>
              </a:rPr>
              <a:t>Resources and materials</a:t>
            </a:r>
            <a:endParaRPr/>
          </a:p>
        </p:txBody>
      </p:sp>
      <p:pic>
        <p:nvPicPr>
          <p:cNvPr id="213" name="Google Shape;213;p20"/>
          <p:cNvPicPr preferRelativeResize="0"/>
          <p:nvPr/>
        </p:nvPicPr>
        <p:blipFill>
          <a:blip r:embed="rId3">
            <a:alphaModFix/>
          </a:blip>
          <a:stretch>
            <a:fillRect/>
          </a:stretch>
        </p:blipFill>
        <p:spPr>
          <a:xfrm>
            <a:off x="181600" y="1230625"/>
            <a:ext cx="7674001" cy="3358650"/>
          </a:xfrm>
          <a:prstGeom prst="rect">
            <a:avLst/>
          </a:prstGeom>
          <a:noFill/>
          <a:ln>
            <a:noFill/>
          </a:ln>
        </p:spPr>
      </p:pic>
      <p:sp>
        <p:nvSpPr>
          <p:cNvPr id="214" name="Google Shape;214;p20">
            <a:hlinkClick r:id="rId4"/>
          </p:cNvPr>
          <p:cNvSpPr txBox="1"/>
          <p:nvPr/>
        </p:nvSpPr>
        <p:spPr>
          <a:xfrm>
            <a:off x="838200" y="4837875"/>
            <a:ext cx="66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u="sng">
                <a:solidFill>
                  <a:schemeClr val="hlink"/>
                </a:solidFill>
                <a:hlinkClick r:id="rId5"/>
              </a:rPr>
              <a:t>https://bepartofresearch.nihr.ac.uk/promote-research/Resources/</a:t>
            </a:r>
            <a:endParaRPr b="1" sz="1600"/>
          </a:p>
        </p:txBody>
      </p:sp>
      <p:pic>
        <p:nvPicPr>
          <p:cNvPr id="215" name="Google Shape;215;p20"/>
          <p:cNvPicPr preferRelativeResize="0"/>
          <p:nvPr/>
        </p:nvPicPr>
        <p:blipFill>
          <a:blip r:embed="rId6">
            <a:alphaModFix/>
          </a:blip>
          <a:stretch>
            <a:fillRect/>
          </a:stretch>
        </p:blipFill>
        <p:spPr>
          <a:xfrm>
            <a:off x="7922800" y="774327"/>
            <a:ext cx="1666875" cy="3295650"/>
          </a:xfrm>
          <a:prstGeom prst="rect">
            <a:avLst/>
          </a:prstGeom>
          <a:noFill/>
          <a:ln>
            <a:noFill/>
          </a:ln>
        </p:spPr>
      </p:pic>
      <p:pic>
        <p:nvPicPr>
          <p:cNvPr id="216" name="Google Shape;216;p20"/>
          <p:cNvPicPr preferRelativeResize="0"/>
          <p:nvPr/>
        </p:nvPicPr>
        <p:blipFill>
          <a:blip r:embed="rId7">
            <a:alphaModFix/>
          </a:blip>
          <a:stretch>
            <a:fillRect/>
          </a:stretch>
        </p:blipFill>
        <p:spPr>
          <a:xfrm>
            <a:off x="9949250" y="793377"/>
            <a:ext cx="1619250" cy="3257550"/>
          </a:xfrm>
          <a:prstGeom prst="rect">
            <a:avLst/>
          </a:prstGeom>
          <a:noFill/>
          <a:ln>
            <a:noFill/>
          </a:ln>
        </p:spPr>
      </p:pic>
      <p:pic>
        <p:nvPicPr>
          <p:cNvPr id="217" name="Google Shape;217;p20"/>
          <p:cNvPicPr preferRelativeResize="0"/>
          <p:nvPr/>
        </p:nvPicPr>
        <p:blipFill>
          <a:blip r:embed="rId8">
            <a:alphaModFix/>
          </a:blip>
          <a:stretch>
            <a:fillRect/>
          </a:stretch>
        </p:blipFill>
        <p:spPr>
          <a:xfrm>
            <a:off x="8931675" y="4131277"/>
            <a:ext cx="1767947" cy="24832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pic>
        <p:nvPicPr>
          <p:cNvPr id="223" name="Google Shape;223;p21"/>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224" name="Google Shape;224;p21"/>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225" name="Google Shape;225;p21"/>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226" name="Google Shape;226;p21"/>
          <p:cNvSpPr txBox="1"/>
          <p:nvPr/>
        </p:nvSpPr>
        <p:spPr>
          <a:xfrm>
            <a:off x="8935575" y="395475"/>
            <a:ext cx="3000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2"/>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What was positive about your research experience?</a:t>
            </a:r>
            <a:endParaRPr/>
          </a:p>
        </p:txBody>
      </p:sp>
      <p:sp>
        <p:nvSpPr>
          <p:cNvPr id="232" name="Google Shape;232;p22"/>
          <p:cNvSpPr txBox="1"/>
          <p:nvPr>
            <p:ph idx="1" type="body"/>
          </p:nvPr>
        </p:nvSpPr>
        <p:spPr>
          <a:xfrm>
            <a:off x="838200" y="1535075"/>
            <a:ext cx="6194700" cy="4256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GB" sz="1400"/>
              <a:t>1,837 (70%) respondents left a comment explaining what made their</a:t>
            </a:r>
            <a:endParaRPr sz="1400"/>
          </a:p>
          <a:p>
            <a:pPr indent="0" lvl="0" marL="0" rtl="0" algn="l">
              <a:lnSpc>
                <a:spcPct val="100000"/>
              </a:lnSpc>
              <a:spcBef>
                <a:spcPts val="0"/>
              </a:spcBef>
              <a:spcAft>
                <a:spcPts val="0"/>
              </a:spcAft>
              <a:buNone/>
            </a:pPr>
            <a:r>
              <a:rPr lang="en-GB" sz="1400"/>
              <a:t>research experience positive. From these comments we identified the</a:t>
            </a:r>
            <a:endParaRPr sz="1400"/>
          </a:p>
          <a:p>
            <a:pPr indent="0" lvl="0" marL="0" rtl="0" algn="l">
              <a:lnSpc>
                <a:spcPct val="100000"/>
              </a:lnSpc>
              <a:spcBef>
                <a:spcPts val="0"/>
              </a:spcBef>
              <a:spcAft>
                <a:spcPts val="0"/>
              </a:spcAft>
              <a:buNone/>
            </a:pPr>
            <a:r>
              <a:rPr lang="en-GB" sz="1400"/>
              <a:t>following themes</a:t>
            </a:r>
            <a:endParaRPr sz="1400"/>
          </a:p>
          <a:p>
            <a:pPr indent="0" lvl="0" marL="0" rtl="0" algn="l">
              <a:lnSpc>
                <a:spcPct val="100000"/>
              </a:lnSpc>
              <a:spcBef>
                <a:spcPts val="0"/>
              </a:spcBef>
              <a:spcAft>
                <a:spcPts val="0"/>
              </a:spcAft>
              <a:buNone/>
            </a:pPr>
            <a:r>
              <a:t/>
            </a:r>
            <a:endParaRPr sz="1400"/>
          </a:p>
          <a:p>
            <a:pPr indent="0" lvl="0" marL="0" rtl="0" algn="l">
              <a:lnSpc>
                <a:spcPct val="150000"/>
              </a:lnSpc>
              <a:spcBef>
                <a:spcPts val="0"/>
              </a:spcBef>
              <a:spcAft>
                <a:spcPts val="0"/>
              </a:spcAft>
              <a:buNone/>
            </a:pPr>
            <a:r>
              <a:rPr lang="en-GB" sz="1400"/>
              <a:t>• 864 comments mentioned the research delivery staff</a:t>
            </a:r>
            <a:endParaRPr sz="1400"/>
          </a:p>
          <a:p>
            <a:pPr indent="0" lvl="0" marL="0" rtl="0" algn="l">
              <a:lnSpc>
                <a:spcPct val="150000"/>
              </a:lnSpc>
              <a:spcBef>
                <a:spcPts val="0"/>
              </a:spcBef>
              <a:spcAft>
                <a:spcPts val="0"/>
              </a:spcAft>
              <a:buNone/>
            </a:pPr>
            <a:r>
              <a:rPr lang="en-GB" sz="1400"/>
              <a:t>• 537 comments related to contributing to improving healthcare</a:t>
            </a:r>
            <a:endParaRPr sz="1400"/>
          </a:p>
          <a:p>
            <a:pPr indent="0" lvl="0" marL="0" rtl="0" algn="l">
              <a:lnSpc>
                <a:spcPct val="150000"/>
              </a:lnSpc>
              <a:spcBef>
                <a:spcPts val="0"/>
              </a:spcBef>
              <a:spcAft>
                <a:spcPts val="0"/>
              </a:spcAft>
              <a:buNone/>
            </a:pPr>
            <a:r>
              <a:rPr lang="en-GB" sz="1400"/>
              <a:t>• 457 comments related to good communication</a:t>
            </a:r>
            <a:endParaRPr sz="1400"/>
          </a:p>
          <a:p>
            <a:pPr indent="0" lvl="0" marL="0" rtl="0" algn="l">
              <a:lnSpc>
                <a:spcPct val="150000"/>
              </a:lnSpc>
              <a:spcBef>
                <a:spcPts val="0"/>
              </a:spcBef>
              <a:spcAft>
                <a:spcPts val="0"/>
              </a:spcAft>
              <a:buNone/>
            </a:pPr>
            <a:r>
              <a:rPr lang="en-GB" sz="1400"/>
              <a:t>• 272 comments said the research study was easy to take part in</a:t>
            </a:r>
            <a:endParaRPr sz="1400"/>
          </a:p>
          <a:p>
            <a:pPr indent="0" lvl="0" marL="0" rtl="0" algn="l">
              <a:lnSpc>
                <a:spcPct val="150000"/>
              </a:lnSpc>
              <a:spcBef>
                <a:spcPts val="0"/>
              </a:spcBef>
              <a:spcAft>
                <a:spcPts val="0"/>
              </a:spcAft>
              <a:buNone/>
            </a:pPr>
            <a:r>
              <a:rPr lang="en-GB" sz="1400"/>
              <a:t>• 241 comments related to having a good experience</a:t>
            </a:r>
            <a:endParaRPr sz="1400"/>
          </a:p>
          <a:p>
            <a:pPr indent="0" lvl="0" marL="0" rtl="0" algn="l">
              <a:lnSpc>
                <a:spcPct val="150000"/>
              </a:lnSpc>
              <a:spcBef>
                <a:spcPts val="0"/>
              </a:spcBef>
              <a:spcAft>
                <a:spcPts val="0"/>
              </a:spcAft>
              <a:buNone/>
            </a:pPr>
            <a:r>
              <a:rPr lang="en-GB" sz="1400"/>
              <a:t>• 203 comments mentioned experiencing personal benefits</a:t>
            </a:r>
            <a:endParaRPr sz="1400"/>
          </a:p>
          <a:p>
            <a:pPr indent="0" lvl="0" marL="0" rtl="0" algn="l">
              <a:lnSpc>
                <a:spcPct val="150000"/>
              </a:lnSpc>
              <a:spcBef>
                <a:spcPts val="0"/>
              </a:spcBef>
              <a:spcAft>
                <a:spcPts val="0"/>
              </a:spcAft>
              <a:buNone/>
            </a:pPr>
            <a:r>
              <a:rPr lang="en-GB" sz="1400"/>
              <a:t>• 48 comments said "everything" was positive</a:t>
            </a:r>
            <a:endParaRPr sz="1400"/>
          </a:p>
          <a:p>
            <a:pPr indent="0" lvl="0" marL="0" rtl="0" algn="l">
              <a:lnSpc>
                <a:spcPct val="150000"/>
              </a:lnSpc>
              <a:spcBef>
                <a:spcPts val="0"/>
              </a:spcBef>
              <a:spcAft>
                <a:spcPts val="0"/>
              </a:spcAft>
              <a:buNone/>
            </a:pPr>
            <a:r>
              <a:rPr lang="en-GB" sz="1400"/>
              <a:t>• 41 comments related to where the research took place</a:t>
            </a:r>
            <a:endParaRPr sz="1400"/>
          </a:p>
          <a:p>
            <a:pPr indent="0" lvl="0" marL="0" rtl="0" algn="l">
              <a:lnSpc>
                <a:spcPct val="150000"/>
              </a:lnSpc>
              <a:spcBef>
                <a:spcPts val="0"/>
              </a:spcBef>
              <a:spcAft>
                <a:spcPts val="0"/>
              </a:spcAft>
              <a:buNone/>
            </a:pPr>
            <a:r>
              <a:rPr lang="en-GB" sz="1400"/>
              <a:t>• 35 comments mentioned gaining a feeling of hope</a:t>
            </a:r>
            <a:endParaRPr sz="1400"/>
          </a:p>
          <a:p>
            <a:pPr indent="0" lvl="0" marL="0" rtl="0" algn="l">
              <a:lnSpc>
                <a:spcPct val="150000"/>
              </a:lnSpc>
              <a:spcBef>
                <a:spcPts val="0"/>
              </a:spcBef>
              <a:spcAft>
                <a:spcPts val="0"/>
              </a:spcAft>
              <a:buNone/>
            </a:pPr>
            <a:r>
              <a:rPr lang="en-GB" sz="1400"/>
              <a:t>• 27 comments related to financial reimbursement</a:t>
            </a:r>
            <a:endParaRPr sz="1400"/>
          </a:p>
          <a:p>
            <a:pPr indent="0" lvl="0" marL="0" rtl="0" algn="l">
              <a:lnSpc>
                <a:spcPct val="150000"/>
              </a:lnSpc>
              <a:spcBef>
                <a:spcPts val="0"/>
              </a:spcBef>
              <a:spcAft>
                <a:spcPts val="0"/>
              </a:spcAft>
              <a:buNone/>
            </a:pPr>
            <a:r>
              <a:rPr lang="en-GB" sz="1400"/>
              <a:t>• 19 comments related to travel</a:t>
            </a:r>
            <a:endParaRPr sz="1400"/>
          </a:p>
        </p:txBody>
      </p:sp>
      <p:pic>
        <p:nvPicPr>
          <p:cNvPr id="233" name="Google Shape;233;p22"/>
          <p:cNvPicPr preferRelativeResize="0"/>
          <p:nvPr/>
        </p:nvPicPr>
        <p:blipFill rotWithShape="1">
          <a:blip r:embed="rId3">
            <a:alphaModFix/>
          </a:blip>
          <a:srcRect b="4220" l="28896" r="23839" t="3834"/>
          <a:stretch/>
        </p:blipFill>
        <p:spPr>
          <a:xfrm>
            <a:off x="7032925" y="1230625"/>
            <a:ext cx="4320874" cy="472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23"/>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What would have made your research experience better?</a:t>
            </a:r>
            <a:endParaRPr/>
          </a:p>
        </p:txBody>
      </p:sp>
      <p:sp>
        <p:nvSpPr>
          <p:cNvPr id="239" name="Google Shape;239;p23"/>
          <p:cNvSpPr txBox="1"/>
          <p:nvPr>
            <p:ph idx="1" type="body"/>
          </p:nvPr>
        </p:nvSpPr>
        <p:spPr>
          <a:xfrm>
            <a:off x="838200" y="1535075"/>
            <a:ext cx="5056800" cy="425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1400"/>
              <a:t>603 respondents (23%) left a comment about what could have made their research experience better. From these comments we identified the following themes:</a:t>
            </a:r>
            <a:endParaRPr b="1" sz="1400"/>
          </a:p>
          <a:p>
            <a:pPr indent="-317500" lvl="0" marL="457200" rtl="0" algn="l">
              <a:spcBef>
                <a:spcPts val="1000"/>
              </a:spcBef>
              <a:spcAft>
                <a:spcPts val="0"/>
              </a:spcAft>
              <a:buSzPts val="1400"/>
              <a:buChar char="•"/>
            </a:pPr>
            <a:r>
              <a:rPr lang="en-GB" sz="1400"/>
              <a:t>310 comments related to participant communication</a:t>
            </a:r>
            <a:endParaRPr sz="1400"/>
          </a:p>
          <a:p>
            <a:pPr indent="-317500" lvl="0" marL="457200" rtl="0" algn="l">
              <a:spcBef>
                <a:spcPts val="1000"/>
              </a:spcBef>
              <a:spcAft>
                <a:spcPts val="0"/>
              </a:spcAft>
              <a:buSzPts val="1400"/>
              <a:buChar char="•"/>
            </a:pPr>
            <a:r>
              <a:rPr lang="en-GB" sz="1400"/>
              <a:t>98 comments related to procedures and materials</a:t>
            </a:r>
            <a:endParaRPr sz="1400"/>
          </a:p>
          <a:p>
            <a:pPr indent="-317500" lvl="0" marL="457200" rtl="0" algn="l">
              <a:spcBef>
                <a:spcPts val="1000"/>
              </a:spcBef>
              <a:spcAft>
                <a:spcPts val="0"/>
              </a:spcAft>
              <a:buSzPts val="1400"/>
              <a:buChar char="•"/>
            </a:pPr>
            <a:r>
              <a:rPr lang="en-GB" sz="1400"/>
              <a:t>67 comments were about appointments</a:t>
            </a:r>
            <a:endParaRPr sz="1400"/>
          </a:p>
          <a:p>
            <a:pPr indent="-317500" lvl="0" marL="457200" rtl="0" algn="l">
              <a:spcBef>
                <a:spcPts val="1000"/>
              </a:spcBef>
              <a:spcAft>
                <a:spcPts val="0"/>
              </a:spcAft>
              <a:buSzPts val="1400"/>
              <a:buChar char="•"/>
            </a:pPr>
            <a:r>
              <a:rPr lang="en-GB" sz="1400"/>
              <a:t>45 comments related to travel</a:t>
            </a:r>
            <a:endParaRPr sz="1400"/>
          </a:p>
          <a:p>
            <a:pPr indent="-317500" lvl="0" marL="457200" rtl="0" algn="l">
              <a:spcBef>
                <a:spcPts val="1000"/>
              </a:spcBef>
              <a:spcAft>
                <a:spcPts val="0"/>
              </a:spcAft>
              <a:buSzPts val="1400"/>
              <a:buChar char="•"/>
            </a:pPr>
            <a:r>
              <a:rPr lang="en-GB" sz="1400"/>
              <a:t>28 comments were linked to COVID-19</a:t>
            </a:r>
            <a:endParaRPr sz="1400"/>
          </a:p>
          <a:p>
            <a:pPr indent="-317500" lvl="0" marL="457200" rtl="0" algn="l">
              <a:spcBef>
                <a:spcPts val="1000"/>
              </a:spcBef>
              <a:spcAft>
                <a:spcPts val="0"/>
              </a:spcAft>
              <a:buSzPts val="1400"/>
              <a:buChar char="•"/>
            </a:pPr>
            <a:r>
              <a:rPr lang="en-GB" sz="1400"/>
              <a:t>26 comments were about payments and expenses</a:t>
            </a:r>
            <a:endParaRPr sz="1400"/>
          </a:p>
          <a:p>
            <a:pPr indent="-317500" lvl="0" marL="457200" rtl="0" algn="l">
              <a:spcBef>
                <a:spcPts val="1000"/>
              </a:spcBef>
              <a:spcAft>
                <a:spcPts val="0"/>
              </a:spcAft>
              <a:buSzPts val="1400"/>
              <a:buChar char="•"/>
            </a:pPr>
            <a:r>
              <a:rPr lang="en-GB" sz="1400"/>
              <a:t>25 comments were about refreshments</a:t>
            </a:r>
            <a:endParaRPr sz="1400"/>
          </a:p>
          <a:p>
            <a:pPr indent="-317500" lvl="0" marL="457200" rtl="0" algn="l">
              <a:spcBef>
                <a:spcPts val="1000"/>
              </a:spcBef>
              <a:spcAft>
                <a:spcPts val="0"/>
              </a:spcAft>
              <a:buSzPts val="1400"/>
              <a:buChar char="•"/>
            </a:pPr>
            <a:r>
              <a:rPr lang="en-GB" sz="1400"/>
              <a:t>20 comments were study related</a:t>
            </a:r>
            <a:endParaRPr sz="1400"/>
          </a:p>
          <a:p>
            <a:pPr indent="-317500" lvl="0" marL="457200" rtl="0" algn="l">
              <a:spcBef>
                <a:spcPts val="1000"/>
              </a:spcBef>
              <a:spcAft>
                <a:spcPts val="0"/>
              </a:spcAft>
              <a:buSzPts val="1400"/>
              <a:buChar char="•"/>
            </a:pPr>
            <a:r>
              <a:rPr lang="en-GB" sz="1400"/>
              <a:t>20 comments were about knowledge and experience</a:t>
            </a:r>
            <a:endParaRPr sz="1400"/>
          </a:p>
          <a:p>
            <a:pPr indent="-317500" lvl="0" marL="457200" rtl="0" algn="l">
              <a:spcBef>
                <a:spcPts val="1000"/>
              </a:spcBef>
              <a:spcAft>
                <a:spcPts val="1000"/>
              </a:spcAft>
              <a:buSzPts val="1400"/>
              <a:buChar char="•"/>
            </a:pPr>
            <a:r>
              <a:rPr lang="en-GB" sz="1400"/>
              <a:t>2 comments mentioned they’d like to communicate with other participants</a:t>
            </a:r>
            <a:endParaRPr sz="1400"/>
          </a:p>
        </p:txBody>
      </p:sp>
      <p:pic>
        <p:nvPicPr>
          <p:cNvPr id="240" name="Google Shape;240;p23"/>
          <p:cNvPicPr preferRelativeResize="0"/>
          <p:nvPr/>
        </p:nvPicPr>
        <p:blipFill rotWithShape="1">
          <a:blip r:embed="rId3">
            <a:alphaModFix/>
          </a:blip>
          <a:srcRect b="3103" l="21083" r="3643" t="3421"/>
          <a:stretch/>
        </p:blipFill>
        <p:spPr>
          <a:xfrm>
            <a:off x="5756274" y="1611275"/>
            <a:ext cx="6093536" cy="425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24"/>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Next steps</a:t>
            </a:r>
            <a:endParaRPr/>
          </a:p>
        </p:txBody>
      </p:sp>
      <p:sp>
        <p:nvSpPr>
          <p:cNvPr id="246" name="Google Shape;246;p24"/>
          <p:cNvSpPr txBox="1"/>
          <p:nvPr>
            <p:ph idx="1" type="body"/>
          </p:nvPr>
        </p:nvSpPr>
        <p:spPr>
          <a:xfrm>
            <a:off x="838200" y="1535065"/>
            <a:ext cx="10515600" cy="42564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a:t>Feedback shared with research delivery staff, partner organisations and members of the public</a:t>
            </a:r>
            <a:endParaRPr/>
          </a:p>
          <a:p>
            <a:pPr indent="0" lvl="0" marL="457200" rtl="0" algn="l">
              <a:spcBef>
                <a:spcPts val="1000"/>
              </a:spcBef>
              <a:spcAft>
                <a:spcPts val="0"/>
              </a:spcAft>
              <a:buNone/>
            </a:pPr>
            <a:r>
              <a:t/>
            </a:r>
            <a:endParaRPr/>
          </a:p>
          <a:p>
            <a:pPr indent="-381000" lvl="0" marL="457200" rtl="0" algn="l">
              <a:lnSpc>
                <a:spcPct val="100000"/>
              </a:lnSpc>
              <a:spcBef>
                <a:spcPts val="0"/>
              </a:spcBef>
              <a:spcAft>
                <a:spcPts val="0"/>
              </a:spcAft>
              <a:buSzPts val="2400"/>
              <a:buChar char="•"/>
            </a:pPr>
            <a:r>
              <a:rPr lang="en-GB"/>
              <a:t>PRES working group to form projects which aim to improve the participant experience based on the experience received</a:t>
            </a:r>
            <a:endParaRPr/>
          </a:p>
        </p:txBody>
      </p:sp>
      <p:pic>
        <p:nvPicPr>
          <p:cNvPr id="247" name="Google Shape;247;p24"/>
          <p:cNvPicPr preferRelativeResize="0"/>
          <p:nvPr/>
        </p:nvPicPr>
        <p:blipFill>
          <a:blip r:embed="rId3">
            <a:alphaModFix/>
          </a:blip>
          <a:stretch>
            <a:fillRect/>
          </a:stretch>
        </p:blipFill>
        <p:spPr>
          <a:xfrm rot="-5400000">
            <a:off x="10222174" y="4888149"/>
            <a:ext cx="1961626" cy="1978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25"/>
          <p:cNvSpPr txBox="1"/>
          <p:nvPr>
            <p:ph type="title"/>
          </p:nvPr>
        </p:nvSpPr>
        <p:spPr>
          <a:xfrm>
            <a:off x="764150" y="202177"/>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254" name="Google Shape;254;p25"/>
          <p:cNvSpPr txBox="1"/>
          <p:nvPr>
            <p:ph idx="1" type="body"/>
          </p:nvPr>
        </p:nvSpPr>
        <p:spPr>
          <a:xfrm>
            <a:off x="316650" y="867150"/>
            <a:ext cx="11604900" cy="5827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2000">
              <a:latin typeface="Lato"/>
              <a:ea typeface="Lato"/>
              <a:cs typeface="Lato"/>
              <a:sym typeface="Lato"/>
            </a:endParaRPr>
          </a:p>
          <a:p>
            <a:pPr indent="0" lvl="0" marL="0" rtl="0" algn="l">
              <a:spcBef>
                <a:spcPts val="1000"/>
              </a:spcBef>
              <a:spcAft>
                <a:spcPts val="0"/>
              </a:spcAft>
              <a:buNone/>
            </a:pPr>
            <a:r>
              <a:t/>
            </a:r>
            <a:endParaRPr sz="2000">
              <a:latin typeface="Lato"/>
              <a:ea typeface="Lato"/>
              <a:cs typeface="Lato"/>
              <a:sym typeface="Lato"/>
            </a:endParaRPr>
          </a:p>
          <a:p>
            <a:pPr indent="0" lvl="0" marL="0" rtl="0" algn="l">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indent="0" lvl="0" marL="0" rtl="0" algn="l">
              <a:lnSpc>
                <a:spcPct val="100000"/>
              </a:lnSpc>
              <a:spcBef>
                <a:spcPts val="1000"/>
              </a:spcBef>
              <a:spcAft>
                <a:spcPts val="0"/>
              </a:spcAft>
              <a:buNone/>
            </a:pPr>
            <a:r>
              <a:t/>
            </a:r>
            <a:endParaRPr sz="2000">
              <a:highlight>
                <a:srgbClr val="FFFF00"/>
              </a:highlight>
              <a:latin typeface="Lato"/>
              <a:ea typeface="Lato"/>
              <a:cs typeface="Lato"/>
              <a:sym typeface="Lato"/>
            </a:endParaRPr>
          </a:p>
          <a:p>
            <a:pPr indent="0" lvl="0" marL="0" rtl="0" algn="l">
              <a:lnSpc>
                <a:spcPct val="100000"/>
              </a:lnSpc>
              <a:spcBef>
                <a:spcPts val="1000"/>
              </a:spcBef>
              <a:spcAft>
                <a:spcPts val="0"/>
              </a:spcAft>
              <a:buNone/>
            </a:pPr>
            <a:r>
              <a:t/>
            </a:r>
            <a:endParaRPr sz="2000">
              <a:highlight>
                <a:schemeClr val="lt1"/>
              </a:highlight>
              <a:latin typeface="Lato"/>
              <a:ea typeface="Lato"/>
              <a:cs typeface="Lato"/>
              <a:sym typeface="Lato"/>
            </a:endParaRPr>
          </a:p>
          <a:p>
            <a:pPr indent="0" lvl="0" marL="457200" rtl="0" algn="l">
              <a:lnSpc>
                <a:spcPct val="100000"/>
              </a:lnSpc>
              <a:spcBef>
                <a:spcPts val="0"/>
              </a:spcBef>
              <a:spcAft>
                <a:spcPts val="0"/>
              </a:spcAft>
              <a:buNone/>
            </a:pPr>
            <a:r>
              <a:t/>
            </a:r>
            <a:endParaRPr b="1" sz="2000">
              <a:highlight>
                <a:schemeClr val="lt1"/>
              </a:highlight>
              <a:latin typeface="Lato"/>
              <a:ea typeface="Lato"/>
              <a:cs typeface="Lato"/>
              <a:sym typeface="Lato"/>
            </a:endParaRPr>
          </a:p>
          <a:p>
            <a:pPr indent="0" lvl="0" marL="0" rtl="0" algn="l">
              <a:lnSpc>
                <a:spcPct val="100000"/>
              </a:lnSpc>
              <a:spcBef>
                <a:spcPts val="0"/>
              </a:spcBef>
              <a:spcAft>
                <a:spcPts val="0"/>
              </a:spcAft>
              <a:buNone/>
            </a:pPr>
            <a:r>
              <a:t/>
            </a:r>
            <a:endParaRPr sz="2000">
              <a:highlight>
                <a:schemeClr val="lt1"/>
              </a:highlight>
              <a:latin typeface="Lato"/>
              <a:ea typeface="Lato"/>
              <a:cs typeface="Lato"/>
              <a:sym typeface="Lato"/>
            </a:endParaRPr>
          </a:p>
          <a:p>
            <a:pPr indent="0" lvl="0" marL="0" rtl="0" algn="l">
              <a:lnSpc>
                <a:spcPct val="100000"/>
              </a:lnSpc>
              <a:spcBef>
                <a:spcPts val="0"/>
              </a:spcBef>
              <a:spcAft>
                <a:spcPts val="0"/>
              </a:spcAft>
              <a:buNone/>
            </a:pPr>
            <a:r>
              <a:t/>
            </a:r>
            <a:endParaRPr sz="2000">
              <a:latin typeface="Lato"/>
              <a:ea typeface="Lato"/>
              <a:cs typeface="Lato"/>
              <a:sym typeface="Lato"/>
            </a:endParaRPr>
          </a:p>
          <a:p>
            <a:pPr indent="0" lvl="0" marL="0" rtl="0" algn="l">
              <a:spcBef>
                <a:spcPts val="1000"/>
              </a:spcBef>
              <a:spcAft>
                <a:spcPts val="0"/>
              </a:spcAft>
              <a:buNone/>
            </a:pPr>
            <a:r>
              <a:t/>
            </a:r>
            <a:endParaRPr sz="2000">
              <a:latin typeface="Lato"/>
              <a:ea typeface="Lato"/>
              <a:cs typeface="Lato"/>
              <a:sym typeface="Lato"/>
            </a:endParaRPr>
          </a:p>
          <a:p>
            <a:pPr indent="0" lvl="0" marL="0" rtl="0" algn="l">
              <a:spcBef>
                <a:spcPts val="1000"/>
              </a:spcBef>
              <a:spcAft>
                <a:spcPts val="0"/>
              </a:spcAft>
              <a:buNone/>
            </a:pPr>
            <a:r>
              <a:t/>
            </a:r>
            <a:endParaRPr b="1" sz="2200">
              <a:solidFill>
                <a:srgbClr val="888888"/>
              </a:solidFill>
              <a:latin typeface="Lato"/>
              <a:ea typeface="Lato"/>
              <a:cs typeface="Lato"/>
              <a:sym typeface="Lato"/>
            </a:endParaRPr>
          </a:p>
          <a:p>
            <a:pPr indent="0" lvl="0" marL="0" rtl="0" algn="l">
              <a:spcBef>
                <a:spcPts val="1000"/>
              </a:spcBef>
              <a:spcAft>
                <a:spcPts val="0"/>
              </a:spcAft>
              <a:buNone/>
            </a:pPr>
            <a:r>
              <a:t/>
            </a:r>
            <a:endParaRPr b="1" sz="2200">
              <a:solidFill>
                <a:srgbClr val="888888"/>
              </a:solidFill>
              <a:latin typeface="Lato"/>
              <a:ea typeface="Lato"/>
              <a:cs typeface="Lato"/>
              <a:sym typeface="Lato"/>
            </a:endParaRPr>
          </a:p>
        </p:txBody>
      </p:sp>
      <p:pic>
        <p:nvPicPr>
          <p:cNvPr id="255" name="Google Shape;255;p25"/>
          <p:cNvPicPr preferRelativeResize="0"/>
          <p:nvPr/>
        </p:nvPicPr>
        <p:blipFill>
          <a:blip r:embed="rId4">
            <a:alphaModFix/>
          </a:blip>
          <a:stretch>
            <a:fillRect/>
          </a:stretch>
        </p:blipFill>
        <p:spPr>
          <a:xfrm>
            <a:off x="6290904" y="4251754"/>
            <a:ext cx="5125475" cy="1860350"/>
          </a:xfrm>
          <a:prstGeom prst="rect">
            <a:avLst/>
          </a:prstGeom>
          <a:noFill/>
          <a:ln>
            <a:noFill/>
          </a:ln>
        </p:spPr>
      </p:pic>
      <p:grpSp>
        <p:nvGrpSpPr>
          <p:cNvPr id="256" name="Google Shape;256;p25"/>
          <p:cNvGrpSpPr/>
          <p:nvPr/>
        </p:nvGrpSpPr>
        <p:grpSpPr>
          <a:xfrm>
            <a:off x="-2" y="4824524"/>
            <a:ext cx="1995749" cy="2033473"/>
            <a:chOff x="2449130" y="3506855"/>
            <a:chExt cx="3042300" cy="3042300"/>
          </a:xfrm>
        </p:grpSpPr>
        <p:sp>
          <p:nvSpPr>
            <p:cNvPr id="257" name="Google Shape;257;p25"/>
            <p:cNvSpPr/>
            <p:nvPr/>
          </p:nvSpPr>
          <p:spPr>
            <a:xfrm>
              <a:off x="3620954" y="4661600"/>
              <a:ext cx="720600" cy="720600"/>
            </a:xfrm>
            <a:prstGeom prst="ellipse">
              <a:avLst/>
            </a:prstGeom>
            <a:noFill/>
            <a:ln cap="flat" cmpd="sng" w="254000">
              <a:solidFill>
                <a:srgbClr val="173E7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258" name="Google Shape;258;p25"/>
            <p:cNvSpPr/>
            <p:nvPr/>
          </p:nvSpPr>
          <p:spPr>
            <a:xfrm>
              <a:off x="2449130" y="3506855"/>
              <a:ext cx="3042300" cy="3042300"/>
            </a:xfrm>
            <a:prstGeom prst="ellipse">
              <a:avLst/>
            </a:prstGeom>
            <a:noFill/>
            <a:ln cap="flat" cmpd="sng" w="254000">
              <a:solidFill>
                <a:srgbClr val="FBDF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259" name="Google Shape;259;p25"/>
            <p:cNvSpPr/>
            <p:nvPr/>
          </p:nvSpPr>
          <p:spPr>
            <a:xfrm>
              <a:off x="3019333" y="4064748"/>
              <a:ext cx="1923900" cy="1923900"/>
            </a:xfrm>
            <a:prstGeom prst="ellipse">
              <a:avLst/>
            </a:prstGeom>
            <a:noFill/>
            <a:ln cap="flat" cmpd="sng" w="254000">
              <a:solidFill>
                <a:srgbClr val="E65E3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26"/>
          <p:cNvSpPr txBox="1"/>
          <p:nvPr>
            <p:ph type="title"/>
          </p:nvPr>
        </p:nvSpPr>
        <p:spPr>
          <a:xfrm>
            <a:off x="838200" y="158752"/>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3000"/>
              <a:t>Principal Investigator Pipeline Programme (PIPP)</a:t>
            </a:r>
            <a:endParaRPr sz="3000"/>
          </a:p>
        </p:txBody>
      </p:sp>
      <p:sp>
        <p:nvSpPr>
          <p:cNvPr id="266" name="Google Shape;266;p26"/>
          <p:cNvSpPr txBox="1"/>
          <p:nvPr>
            <p:ph idx="1" type="body"/>
          </p:nvPr>
        </p:nvSpPr>
        <p:spPr>
          <a:xfrm>
            <a:off x="341250" y="929000"/>
            <a:ext cx="11509500" cy="5182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u="sng">
                <a:solidFill>
                  <a:schemeClr val="hlink"/>
                </a:solidFill>
                <a:hlinkClick r:id="rId3"/>
              </a:rPr>
              <a:t>https://www.nihr.ac.uk/documents/principal-investigator-pipeline-programme-pipp/33803</a:t>
            </a:r>
            <a:endParaRPr/>
          </a:p>
          <a:p>
            <a:pPr indent="-381000" lvl="0" marL="457200" rtl="0" algn="l">
              <a:lnSpc>
                <a:spcPct val="100000"/>
              </a:lnSpc>
              <a:spcBef>
                <a:spcPts val="1000"/>
              </a:spcBef>
              <a:spcAft>
                <a:spcPts val="0"/>
              </a:spcAft>
              <a:buSzPts val="2400"/>
              <a:buChar char="•"/>
            </a:pPr>
            <a:r>
              <a:rPr lang="en-GB"/>
              <a:t>A new scheme support </a:t>
            </a:r>
            <a:r>
              <a:rPr b="1" lang="en-GB"/>
              <a:t>research delivery nurses</a:t>
            </a:r>
            <a:r>
              <a:rPr lang="en-GB"/>
              <a:t> and </a:t>
            </a:r>
            <a:r>
              <a:rPr b="1" lang="en-GB"/>
              <a:t>midwives</a:t>
            </a:r>
            <a:r>
              <a:rPr lang="en-GB"/>
              <a:t> by supporting them to become Principal Investigators (PIs) </a:t>
            </a:r>
            <a:endParaRPr/>
          </a:p>
          <a:p>
            <a:pPr indent="-381000" lvl="0" marL="457200" rtl="0" algn="l">
              <a:lnSpc>
                <a:spcPct val="100000"/>
              </a:lnSpc>
              <a:spcBef>
                <a:spcPts val="1000"/>
              </a:spcBef>
              <a:spcAft>
                <a:spcPts val="0"/>
              </a:spcAft>
              <a:buSzPts val="2400"/>
              <a:buChar char="•"/>
            </a:pPr>
            <a:r>
              <a:rPr lang="en-GB"/>
              <a:t>Free of charge for eligible participants </a:t>
            </a:r>
            <a:endParaRPr/>
          </a:p>
          <a:p>
            <a:pPr indent="-381000" lvl="0" marL="457200" rtl="0" algn="l">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indent="0" lvl="0" marL="0" rtl="0" algn="l">
              <a:lnSpc>
                <a:spcPct val="100000"/>
              </a:lnSpc>
              <a:spcBef>
                <a:spcPts val="1000"/>
              </a:spcBef>
              <a:spcAft>
                <a:spcPts val="0"/>
              </a:spcAft>
              <a:buNone/>
            </a:pPr>
            <a:r>
              <a:rPr b="1" lang="en-GB"/>
              <a:t>COHORT 2 key dates: Applications open 1st March 2024</a:t>
            </a:r>
            <a:endParaRPr b="1"/>
          </a:p>
          <a:p>
            <a:pPr indent="0" lvl="0" marL="0" rtl="0" algn="l">
              <a:lnSpc>
                <a:spcPct val="100000"/>
              </a:lnSpc>
              <a:spcBef>
                <a:spcPts val="1000"/>
              </a:spcBef>
              <a:spcAft>
                <a:spcPts val="0"/>
              </a:spcAft>
              <a:buNone/>
            </a:pPr>
            <a:r>
              <a:rPr lang="en-GB"/>
              <a:t>31st May 2024: Close to applications</a:t>
            </a:r>
            <a:endParaRPr/>
          </a:p>
          <a:p>
            <a:pPr indent="0" lvl="0" marL="0" rtl="0" algn="l">
              <a:lnSpc>
                <a:spcPct val="100000"/>
              </a:lnSpc>
              <a:spcBef>
                <a:spcPts val="1000"/>
              </a:spcBef>
              <a:spcAft>
                <a:spcPts val="0"/>
              </a:spcAft>
              <a:buNone/>
            </a:pPr>
            <a:r>
              <a:rPr lang="en-GB"/>
              <a:t>End June 2024: Applicants notified of outcome of application</a:t>
            </a:r>
            <a:endParaRPr/>
          </a:p>
          <a:p>
            <a:pPr indent="0" lvl="0" marL="0" rtl="0" algn="l">
              <a:lnSpc>
                <a:spcPct val="100000"/>
              </a:lnSpc>
              <a:spcBef>
                <a:spcPts val="1000"/>
              </a:spcBef>
              <a:spcAft>
                <a:spcPts val="1000"/>
              </a:spcAft>
              <a:buNone/>
            </a:pPr>
            <a:r>
              <a:rPr lang="en-GB"/>
              <a:t>September 2024: COHORT 2 begins</a:t>
            </a:r>
            <a:endParaRPr/>
          </a:p>
        </p:txBody>
      </p:sp>
      <p:pic>
        <p:nvPicPr>
          <p:cNvPr id="267" name="Google Shape;267;p26"/>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27"/>
          <p:cNvSpPr txBox="1"/>
          <p:nvPr>
            <p:ph type="title"/>
          </p:nvPr>
        </p:nvSpPr>
        <p:spPr>
          <a:xfrm>
            <a:off x="1813850" y="365125"/>
            <a:ext cx="95400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74" name="Google Shape;274;p27"/>
          <p:cNvSpPr txBox="1"/>
          <p:nvPr>
            <p:ph idx="1" type="body"/>
          </p:nvPr>
        </p:nvSpPr>
        <p:spPr>
          <a:xfrm>
            <a:off x="838200" y="1380588"/>
            <a:ext cx="5358300" cy="4256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GB" sz="2100">
                <a:latin typeface="Lato"/>
                <a:ea typeface="Lato"/>
                <a:cs typeface="Lato"/>
                <a:sym typeface="Lato"/>
              </a:rPr>
              <a:t>Launching Oct 2024</a:t>
            </a:r>
            <a:endParaRPr sz="2100">
              <a:latin typeface="Lato"/>
              <a:ea typeface="Lato"/>
              <a:cs typeface="Lato"/>
              <a:sym typeface="Lato"/>
            </a:endParaRPr>
          </a:p>
          <a:p>
            <a:pPr indent="0" lvl="0" marL="0" rtl="0" algn="l">
              <a:lnSpc>
                <a:spcPct val="100000"/>
              </a:lnSpc>
              <a:spcBef>
                <a:spcPts val="1000"/>
              </a:spcBef>
              <a:spcAft>
                <a:spcPts val="0"/>
              </a:spcAft>
              <a:buNone/>
            </a:pPr>
            <a:r>
              <a:rPr lang="en-GB" sz="2100">
                <a:latin typeface="Lato"/>
                <a:ea typeface="Lato"/>
                <a:cs typeface="Lato"/>
                <a:sym typeface="Lato"/>
              </a:rPr>
              <a:t>The NIHR RDN has 2 primary purposes:</a:t>
            </a:r>
            <a:endParaRPr sz="2100">
              <a:latin typeface="Lato"/>
              <a:ea typeface="Lato"/>
              <a:cs typeface="Lato"/>
              <a:sym typeface="Lato"/>
            </a:endParaRPr>
          </a:p>
          <a:p>
            <a:pPr indent="-361950" lvl="0" marL="457200" rtl="0" algn="l">
              <a:lnSpc>
                <a:spcPct val="100000"/>
              </a:lnSpc>
              <a:spcBef>
                <a:spcPts val="1000"/>
              </a:spcBef>
              <a:spcAft>
                <a:spcPts val="0"/>
              </a:spcAft>
              <a:buSzPts val="2100"/>
              <a:buFont typeface="Lato"/>
              <a:buChar char="•"/>
            </a:pPr>
            <a:r>
              <a:rPr lang="en-GB" sz="2100">
                <a:latin typeface="Lato"/>
                <a:ea typeface="Lato"/>
                <a:cs typeface="Lato"/>
                <a:sym typeface="Lato"/>
              </a:rPr>
              <a:t>To support the successful delivery of high quality research, as an active partner in the research system</a:t>
            </a:r>
            <a:endParaRPr sz="2100">
              <a:latin typeface="Lato"/>
              <a:ea typeface="Lato"/>
              <a:cs typeface="Lato"/>
              <a:sym typeface="Lato"/>
            </a:endParaRPr>
          </a:p>
          <a:p>
            <a:pPr indent="-361950" lvl="0" marL="457200" rtl="0" algn="l">
              <a:lnSpc>
                <a:spcPct val="100000"/>
              </a:lnSpc>
              <a:spcBef>
                <a:spcPts val="1000"/>
              </a:spcBef>
              <a:spcAft>
                <a:spcPts val="0"/>
              </a:spcAft>
              <a:buSzPts val="2100"/>
              <a:buFont typeface="Lato"/>
              <a:buChar char="•"/>
            </a:pPr>
            <a:r>
              <a:rPr lang="en-GB" sz="2100">
                <a:latin typeface="Lato"/>
                <a:ea typeface="Lato"/>
                <a:cs typeface="Lato"/>
                <a:sym typeface="Lato"/>
              </a:rPr>
              <a:t>To increase capacity and capability of the research infrastructure for the future</a:t>
            </a:r>
            <a:endParaRPr sz="2100">
              <a:latin typeface="Lato"/>
              <a:ea typeface="Lato"/>
              <a:cs typeface="Lato"/>
              <a:sym typeface="Lato"/>
            </a:endParaRPr>
          </a:p>
          <a:p>
            <a:pPr indent="0" lvl="0" marL="0" rtl="0" algn="l">
              <a:lnSpc>
                <a:spcPct val="100000"/>
              </a:lnSpc>
              <a:spcBef>
                <a:spcPts val="1000"/>
              </a:spcBef>
              <a:spcAft>
                <a:spcPts val="0"/>
              </a:spcAft>
              <a:buNone/>
            </a:pPr>
            <a:r>
              <a:rPr lang="en-GB" sz="2100">
                <a:latin typeface="Lato"/>
                <a:ea typeface="Lato"/>
                <a:cs typeface="Lato"/>
                <a:sym typeface="Lato"/>
              </a:rPr>
              <a:t>Will operate as 1 organisation across England, through a network of 12 Regional Research Delivery Networks (RRDNs) and a central Coordinating Centre (RDNCC)</a:t>
            </a:r>
            <a:endParaRPr sz="2100">
              <a:latin typeface="Lato"/>
              <a:ea typeface="Lato"/>
              <a:cs typeface="Lato"/>
              <a:sym typeface="Lato"/>
            </a:endParaRPr>
          </a:p>
          <a:p>
            <a:pPr indent="0" lvl="0" marL="0" rtl="0" algn="l">
              <a:spcBef>
                <a:spcPts val="1000"/>
              </a:spcBef>
              <a:spcAft>
                <a:spcPts val="0"/>
              </a:spcAft>
              <a:buNone/>
            </a:pPr>
            <a:r>
              <a:t/>
            </a:r>
            <a:endParaRPr sz="2100">
              <a:latin typeface="Lato"/>
              <a:ea typeface="Lato"/>
              <a:cs typeface="Lato"/>
              <a:sym typeface="Lato"/>
            </a:endParaRPr>
          </a:p>
        </p:txBody>
      </p:sp>
      <p:pic>
        <p:nvPicPr>
          <p:cNvPr id="275" name="Google Shape;275;p27"/>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276" name="Google Shape;276;p27"/>
          <p:cNvGrpSpPr/>
          <p:nvPr/>
        </p:nvGrpSpPr>
        <p:grpSpPr>
          <a:xfrm>
            <a:off x="-9" y="-8"/>
            <a:ext cx="1125415" cy="1294185"/>
            <a:chOff x="6437745" y="332507"/>
            <a:chExt cx="2115442" cy="2122659"/>
          </a:xfrm>
        </p:grpSpPr>
        <p:sp>
          <p:nvSpPr>
            <p:cNvPr id="277" name="Google Shape;277;p27"/>
            <p:cNvSpPr/>
            <p:nvPr/>
          </p:nvSpPr>
          <p:spPr>
            <a:xfrm rot="5400000">
              <a:off x="6247245" y="523007"/>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8" name="Google Shape;278;p27"/>
            <p:cNvSpPr/>
            <p:nvPr/>
          </p:nvSpPr>
          <p:spPr>
            <a:xfrm rot="5400000">
              <a:off x="6655097" y="523008"/>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9" name="Google Shape;279;p27"/>
            <p:cNvSpPr/>
            <p:nvPr/>
          </p:nvSpPr>
          <p:spPr>
            <a:xfrm rot="5400000">
              <a:off x="7412313" y="523009"/>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0" name="Google Shape;280;p27"/>
            <p:cNvSpPr/>
            <p:nvPr/>
          </p:nvSpPr>
          <p:spPr>
            <a:xfrm rot="5400000">
              <a:off x="7029668" y="523011"/>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1" name="Google Shape;281;p27"/>
            <p:cNvSpPr/>
            <p:nvPr/>
          </p:nvSpPr>
          <p:spPr>
            <a:xfrm>
              <a:off x="8085077" y="433427"/>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2" name="Google Shape;282;p27"/>
            <p:cNvSpPr/>
            <p:nvPr/>
          </p:nvSpPr>
          <p:spPr>
            <a:xfrm>
              <a:off x="6926364" y="1202522"/>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3" name="Google Shape;283;p27"/>
            <p:cNvSpPr/>
            <p:nvPr/>
          </p:nvSpPr>
          <p:spPr>
            <a:xfrm rot="5400000">
              <a:off x="6247245" y="1289620"/>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4" name="Google Shape;284;p27"/>
            <p:cNvSpPr/>
            <p:nvPr/>
          </p:nvSpPr>
          <p:spPr>
            <a:xfrm rot="5400000">
              <a:off x="7412316" y="1292113"/>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5" name="Google Shape;285;p27"/>
            <p:cNvSpPr/>
            <p:nvPr/>
          </p:nvSpPr>
          <p:spPr>
            <a:xfrm rot="5400000">
              <a:off x="7787462" y="1296020"/>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6" name="Google Shape;286;p27"/>
            <p:cNvSpPr/>
            <p:nvPr/>
          </p:nvSpPr>
          <p:spPr>
            <a:xfrm rot="5400000">
              <a:off x="8188387" y="1292118"/>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7" name="Google Shape;287;p27"/>
            <p:cNvSpPr/>
            <p:nvPr/>
          </p:nvSpPr>
          <p:spPr>
            <a:xfrm rot="5400000">
              <a:off x="7431167" y="2090363"/>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8" name="Google Shape;288;p27"/>
            <p:cNvSpPr/>
            <p:nvPr/>
          </p:nvSpPr>
          <p:spPr>
            <a:xfrm>
              <a:off x="8085079" y="2003800"/>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9" name="Google Shape;289;p27"/>
            <p:cNvSpPr/>
            <p:nvPr/>
          </p:nvSpPr>
          <p:spPr>
            <a:xfrm rot="5400000">
              <a:off x="6655097" y="2085932"/>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0" name="Google Shape;290;p27"/>
            <p:cNvSpPr/>
            <p:nvPr/>
          </p:nvSpPr>
          <p:spPr>
            <a:xfrm rot="5400000">
              <a:off x="7057949" y="2085935"/>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1" name="Google Shape;291;p27"/>
            <p:cNvSpPr/>
            <p:nvPr/>
          </p:nvSpPr>
          <p:spPr>
            <a:xfrm rot="5400000">
              <a:off x="6256670" y="2090366"/>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5" name="Shape 295"/>
        <p:cNvGrpSpPr/>
        <p:nvPr/>
      </p:nvGrpSpPr>
      <p:grpSpPr>
        <a:xfrm>
          <a:off x="0" y="0"/>
          <a:ext cx="0" cy="0"/>
          <a:chOff x="0" y="0"/>
          <a:chExt cx="0" cy="0"/>
        </a:xfrm>
      </p:grpSpPr>
      <p:sp>
        <p:nvSpPr>
          <p:cNvPr id="296" name="Google Shape;296;p28"/>
          <p:cNvSpPr txBox="1"/>
          <p:nvPr>
            <p:ph idx="1" type="body"/>
          </p:nvPr>
        </p:nvSpPr>
        <p:spPr>
          <a:xfrm>
            <a:off x="838200" y="538415"/>
            <a:ext cx="10515600" cy="42564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1000"/>
              </a:spcBef>
              <a:spcAft>
                <a:spcPts val="0"/>
              </a:spcAft>
              <a:buSzPts val="2400"/>
              <a:buNone/>
            </a:pPr>
            <a:r>
              <a:rPr b="1" lang="en-GB" sz="2220" u="sng">
                <a:solidFill>
                  <a:srgbClr val="0000FF"/>
                </a:solidFill>
                <a:latin typeface="Lato"/>
                <a:ea typeface="Lato"/>
                <a:cs typeface="Lato"/>
                <a:sym typeface="Lato"/>
                <a:hlinkClick r:id="rId3">
                  <a:extLst>
                    <a:ext uri="{A12FA001-AC4F-418D-AE19-62706E023703}">
                      <ahyp:hlinkClr val="tx"/>
                    </a:ext>
                  </a:extLst>
                </a:hlinkClick>
              </a:rPr>
              <a:t>NIHR ODP</a:t>
            </a:r>
            <a:endParaRPr b="1"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indent="0" lvl="0" marL="0" rtl="0" algn="l">
              <a:lnSpc>
                <a:spcPct val="100000"/>
              </a:lnSpc>
              <a:spcBef>
                <a:spcPts val="500"/>
              </a:spcBef>
              <a:spcAft>
                <a:spcPts val="0"/>
              </a:spcAft>
              <a:buSzPts val="2400"/>
              <a:buNone/>
            </a:pPr>
            <a:r>
              <a:t/>
            </a:r>
            <a:endParaRPr>
              <a:solidFill>
                <a:srgbClr val="193E72"/>
              </a:solidFill>
              <a:latin typeface="Lato"/>
              <a:ea typeface="Lato"/>
              <a:cs typeface="Lato"/>
              <a:sym typeface="Lato"/>
            </a:endParaRPr>
          </a:p>
          <a:p>
            <a:pPr indent="0" lvl="0" marL="0" rtl="0" algn="l">
              <a:lnSpc>
                <a:spcPct val="100000"/>
              </a:lnSpc>
              <a:spcBef>
                <a:spcPts val="1000"/>
              </a:spcBef>
              <a:spcAft>
                <a:spcPts val="0"/>
              </a:spcAft>
              <a:buSzPts val="2400"/>
              <a:buNone/>
            </a:pPr>
            <a:r>
              <a:rPr b="1" lang="en-GB" sz="2220" u="sng">
                <a:solidFill>
                  <a:srgbClr val="0000FF"/>
                </a:solidFill>
                <a:latin typeface="Lato"/>
                <a:ea typeface="Lato"/>
                <a:cs typeface="Lato"/>
                <a:sym typeface="Lato"/>
                <a:hlinkClick r:id="rId4">
                  <a:extLst>
                    <a:ext uri="{A12FA001-AC4F-418D-AE19-62706E023703}">
                      <ahyp:hlinkClr val="tx"/>
                    </a:ext>
                  </a:extLst>
                </a:hlinkClick>
              </a:rPr>
              <a:t>NIHR Be Part of Research</a:t>
            </a:r>
            <a:endParaRPr b="1" sz="2220" u="sng">
              <a:solidFill>
                <a:srgbClr val="0000FF"/>
              </a:solidFill>
              <a:latin typeface="Lato"/>
              <a:ea typeface="Lato"/>
              <a:cs typeface="Lato"/>
              <a:sym typeface="Lato"/>
              <a:hlinkClick r:id="rId5">
                <a:extLst>
                  <a:ext uri="{A12FA001-AC4F-418D-AE19-62706E023703}">
                    <ahyp:hlinkClr val="tx"/>
                  </a:ext>
                </a:extLst>
              </a:hlinkClick>
            </a:endParaRPr>
          </a:p>
          <a:p>
            <a:pPr indent="0" lvl="0" marL="0" rtl="0" algn="l">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6"/>
              </a:rPr>
              <a:t>See which studies are open across the country </a:t>
            </a:r>
            <a:endParaRPr sz="2200">
              <a:latin typeface="Lato"/>
              <a:ea typeface="Lato"/>
              <a:cs typeface="Lato"/>
              <a:sym typeface="Lato"/>
            </a:endParaRPr>
          </a:p>
          <a:p>
            <a:pPr indent="0" lvl="0" marL="0" rtl="0" algn="l">
              <a:lnSpc>
                <a:spcPct val="100000"/>
              </a:lnSpc>
              <a:spcBef>
                <a:spcPts val="1000"/>
              </a:spcBef>
              <a:spcAft>
                <a:spcPts val="0"/>
              </a:spcAft>
              <a:buSzPts val="2400"/>
              <a:buNone/>
            </a:pPr>
            <a:r>
              <a:t/>
            </a:r>
            <a:endParaRPr sz="2200">
              <a:latin typeface="Lato"/>
              <a:ea typeface="Lato"/>
              <a:cs typeface="Lato"/>
              <a:sym typeface="Lato"/>
            </a:endParaRPr>
          </a:p>
          <a:p>
            <a:pPr indent="0" lvl="0" marL="0" rtl="0" algn="l">
              <a:lnSpc>
                <a:spcPct val="100000"/>
              </a:lnSpc>
              <a:spcBef>
                <a:spcPts val="1000"/>
              </a:spcBef>
              <a:spcAft>
                <a:spcPts val="0"/>
              </a:spcAft>
              <a:buSzPts val="2400"/>
              <a:buNone/>
            </a:pPr>
            <a:r>
              <a:rPr b="1" lang="en-GB" sz="2220" u="sng">
                <a:solidFill>
                  <a:srgbClr val="0000FF"/>
                </a:solidFill>
                <a:latin typeface="Lato"/>
                <a:ea typeface="Lato"/>
                <a:cs typeface="Lato"/>
                <a:sym typeface="Lato"/>
                <a:hlinkClick r:id="rId7">
                  <a:extLst>
                    <a:ext uri="{A12FA001-AC4F-418D-AE19-62706E023703}">
                      <ahyp:hlinkClr val="tx"/>
                    </a:ext>
                  </a:extLst>
                </a:hlinkClick>
              </a:rPr>
              <a:t>National Cancer Research Institute Portfolio Maps</a:t>
            </a:r>
            <a:endParaRPr b="1" sz="2220"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indent="0" lvl="0" marL="0" rtl="0" algn="l">
              <a:lnSpc>
                <a:spcPct val="100000"/>
              </a:lnSpc>
              <a:spcBef>
                <a:spcPts val="500"/>
              </a:spcBef>
              <a:spcAft>
                <a:spcPts val="0"/>
              </a:spcAft>
              <a:buSzPts val="2400"/>
              <a:buNone/>
            </a:pPr>
            <a:r>
              <a:t/>
            </a:r>
            <a:endParaRPr b="1" sz="2220">
              <a:solidFill>
                <a:srgbClr val="193E72"/>
              </a:solidFill>
              <a:latin typeface="Lato"/>
              <a:ea typeface="Lato"/>
              <a:cs typeface="Lato"/>
              <a:sym typeface="Lato"/>
            </a:endParaRPr>
          </a:p>
          <a:p>
            <a:pPr indent="0" lvl="0" marL="0" rtl="0" algn="l">
              <a:lnSpc>
                <a:spcPct val="100000"/>
              </a:lnSpc>
              <a:spcBef>
                <a:spcPts val="500"/>
              </a:spcBef>
              <a:spcAft>
                <a:spcPts val="0"/>
              </a:spcAft>
              <a:buSzPts val="2400"/>
              <a:buNone/>
            </a:pPr>
            <a:r>
              <a:rPr b="1" lang="en-GB" sz="2220" u="sng">
                <a:solidFill>
                  <a:srgbClr val="0000FF"/>
                </a:solidFill>
                <a:latin typeface="Lato"/>
                <a:ea typeface="Lato"/>
                <a:cs typeface="Lato"/>
                <a:sym typeface="Lato"/>
                <a:hlinkClick r:id="rId8">
                  <a:extLst>
                    <a:ext uri="{A12FA001-AC4F-418D-AE19-62706E023703}">
                      <ahyp:hlinkClr val="tx"/>
                    </a:ext>
                  </a:extLst>
                </a:hlinkClick>
              </a:rPr>
              <a:t>Find a Clinical Research Study (ODP) </a:t>
            </a:r>
            <a:endParaRPr b="1"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indent="25400" lvl="2" marL="1143000" rtl="0" algn="l">
              <a:lnSpc>
                <a:spcPct val="80000"/>
              </a:lnSpc>
              <a:spcBef>
                <a:spcPts val="400"/>
              </a:spcBef>
              <a:spcAft>
                <a:spcPts val="0"/>
              </a:spcAft>
              <a:buClr>
                <a:schemeClr val="dk1"/>
              </a:buClr>
              <a:buSzPts val="2000"/>
              <a:buNone/>
            </a:pPr>
            <a:r>
              <a:t/>
            </a:r>
            <a:endParaRPr sz="1850">
              <a:solidFill>
                <a:schemeClr val="dk1"/>
              </a:solidFill>
              <a:latin typeface="Lato"/>
              <a:ea typeface="Lato"/>
              <a:cs typeface="Lato"/>
              <a:sym typeface="Lato"/>
            </a:endParaRPr>
          </a:p>
          <a:p>
            <a:pPr indent="-87622" lvl="0" marL="228593" rtl="0" algn="l">
              <a:lnSpc>
                <a:spcPct val="70000"/>
              </a:lnSpc>
              <a:spcBef>
                <a:spcPts val="1000"/>
              </a:spcBef>
              <a:spcAft>
                <a:spcPts val="0"/>
              </a:spcAft>
              <a:buClr>
                <a:srgbClr val="193E72"/>
              </a:buClr>
              <a:buSzPts val="2220"/>
              <a:buNone/>
            </a:pPr>
            <a:r>
              <a:t/>
            </a:r>
            <a:endParaRPr sz="2220">
              <a:latin typeface="Lato"/>
              <a:ea typeface="Lato"/>
              <a:cs typeface="Lato"/>
              <a:sym typeface="Lato"/>
            </a:endParaRPr>
          </a:p>
        </p:txBody>
      </p:sp>
      <p:pic>
        <p:nvPicPr>
          <p:cNvPr id="297" name="Google Shape;297;p28"/>
          <p:cNvPicPr preferRelativeResize="0"/>
          <p:nvPr/>
        </p:nvPicPr>
        <p:blipFill rotWithShape="1">
          <a:blip r:embed="rId9">
            <a:alphaModFix/>
          </a:blip>
          <a:srcRect b="0" l="0" r="0" t="0"/>
          <a:stretch/>
        </p:blipFill>
        <p:spPr>
          <a:xfrm flipH="1" rot="-5400000">
            <a:off x="9726048" y="-63898"/>
            <a:ext cx="2402052" cy="25298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01" name="Shape 301"/>
        <p:cNvGrpSpPr/>
        <p:nvPr/>
      </p:nvGrpSpPr>
      <p:grpSpPr>
        <a:xfrm>
          <a:off x="0" y="0"/>
          <a:ext cx="0" cy="0"/>
          <a:chOff x="0" y="0"/>
          <a:chExt cx="0" cy="0"/>
        </a:xfrm>
      </p:grpSpPr>
      <p:sp>
        <p:nvSpPr>
          <p:cNvPr id="302" name="Google Shape;302;p29"/>
          <p:cNvSpPr txBox="1"/>
          <p:nvPr>
            <p:ph idx="1" type="body"/>
          </p:nvPr>
        </p:nvSpPr>
        <p:spPr>
          <a:xfrm>
            <a:off x="838200" y="1002215"/>
            <a:ext cx="10515600" cy="4256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lang="en-GB" sz="3000"/>
              <a:t>Research Delivery Manager</a:t>
            </a:r>
            <a:endParaRPr/>
          </a:p>
          <a:p>
            <a:pPr indent="0" lvl="0" marL="0" rtl="0" algn="ctr">
              <a:lnSpc>
                <a:spcPct val="90000"/>
              </a:lnSpc>
              <a:spcBef>
                <a:spcPts val="0"/>
              </a:spcBef>
              <a:spcAft>
                <a:spcPts val="0"/>
              </a:spcAft>
              <a:buSzPts val="2400"/>
              <a:buNone/>
            </a:pPr>
            <a:r>
              <a:rPr lang="en-GB"/>
              <a:t>claire.matthews@nihr.ac.uk </a:t>
            </a:r>
            <a:endParaRPr/>
          </a:p>
          <a:p>
            <a:pPr indent="0" lvl="0" marL="0" rtl="0" algn="ctr">
              <a:lnSpc>
                <a:spcPct val="90000"/>
              </a:lnSpc>
              <a:spcBef>
                <a:spcPts val="0"/>
              </a:spcBef>
              <a:spcAft>
                <a:spcPts val="0"/>
              </a:spcAft>
              <a:buSzPts val="2400"/>
              <a:buNone/>
            </a:pPr>
            <a:r>
              <a:t/>
            </a:r>
            <a:endParaRPr/>
          </a:p>
          <a:p>
            <a:pPr indent="0" lvl="0" marL="0" rtl="0" algn="ctr">
              <a:lnSpc>
                <a:spcPct val="90000"/>
              </a:lnSpc>
              <a:spcBef>
                <a:spcPts val="1000"/>
              </a:spcBef>
              <a:spcAft>
                <a:spcPts val="0"/>
              </a:spcAft>
              <a:buSzPts val="2400"/>
              <a:buNone/>
            </a:pPr>
            <a:r>
              <a:rPr lang="en-GB" sz="3000"/>
              <a:t>Research Portfolio Facilitator</a:t>
            </a:r>
            <a:endParaRPr/>
          </a:p>
          <a:p>
            <a:pPr indent="0" lvl="0" marL="0" rtl="0" algn="ctr">
              <a:lnSpc>
                <a:spcPct val="90000"/>
              </a:lnSpc>
              <a:spcBef>
                <a:spcPts val="1000"/>
              </a:spcBef>
              <a:spcAft>
                <a:spcPts val="0"/>
              </a:spcAft>
              <a:buSzPts val="2400"/>
              <a:buNone/>
            </a:pPr>
            <a:r>
              <a:rPr lang="en-GB"/>
              <a:t>rebecca.pienaar@nihr.ac.uk</a:t>
            </a:r>
            <a:endParaRPr/>
          </a:p>
          <a:p>
            <a:pPr indent="0" lvl="0" marL="0" rtl="0" algn="ctr">
              <a:lnSpc>
                <a:spcPct val="90000"/>
              </a:lnSpc>
              <a:spcBef>
                <a:spcPts val="1000"/>
              </a:spcBef>
              <a:spcAft>
                <a:spcPts val="0"/>
              </a:spcAft>
              <a:buSzPts val="2400"/>
              <a:buNone/>
            </a:pPr>
            <a:r>
              <a:t/>
            </a:r>
            <a:endParaRPr/>
          </a:p>
          <a:p>
            <a:pPr indent="0" lvl="0" marL="0" rtl="0" algn="ctr">
              <a:lnSpc>
                <a:spcPct val="90000"/>
              </a:lnSpc>
              <a:spcBef>
                <a:spcPts val="1000"/>
              </a:spcBef>
              <a:spcAft>
                <a:spcPts val="0"/>
              </a:spcAft>
              <a:buSzPts val="2400"/>
              <a:buNone/>
            </a:pPr>
            <a:r>
              <a:rPr lang="en-GB" sz="3000"/>
              <a:t>Sub-specialty Lead</a:t>
            </a:r>
            <a:endParaRPr sz="3000"/>
          </a:p>
          <a:p>
            <a:pPr indent="0" lvl="0" marL="0" rtl="0" algn="ctr">
              <a:lnSpc>
                <a:spcPct val="90000"/>
              </a:lnSpc>
              <a:spcBef>
                <a:spcPts val="1000"/>
              </a:spcBef>
              <a:spcAft>
                <a:spcPts val="0"/>
              </a:spcAft>
              <a:buClr>
                <a:srgbClr val="000000"/>
              </a:buClr>
              <a:buSzPts val="2400"/>
              <a:buFont typeface="Arial"/>
              <a:buNone/>
            </a:pPr>
            <a:r>
              <a:rPr lang="en-GB"/>
              <a:t>sally.moore</a:t>
            </a:r>
            <a:r>
              <a:rPr lang="en-GB"/>
              <a:t>@uhbw.nhs.uk</a:t>
            </a:r>
            <a:endParaRPr/>
          </a:p>
        </p:txBody>
      </p:sp>
      <p:pic>
        <p:nvPicPr>
          <p:cNvPr id="303" name="Google Shape;303;p29"/>
          <p:cNvPicPr preferRelativeResize="0"/>
          <p:nvPr/>
        </p:nvPicPr>
        <p:blipFill>
          <a:blip r:embed="rId3">
            <a:alphaModFix/>
          </a:blip>
          <a:stretch>
            <a:fillRect/>
          </a:stretch>
        </p:blipFill>
        <p:spPr>
          <a:xfrm flipH="1">
            <a:off x="9255126" y="4152500"/>
            <a:ext cx="2936875" cy="270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2"/>
          <p:cNvSpPr txBox="1"/>
          <p:nvPr>
            <p:ph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Lato"/>
                <a:ea typeface="Lato"/>
                <a:cs typeface="Lato"/>
                <a:sym typeface="Lato"/>
              </a:rPr>
              <a:t>National Haematological Cancer Research Recruitment</a:t>
            </a:r>
            <a:endParaRPr>
              <a:latin typeface="Lato"/>
              <a:ea typeface="Lato"/>
              <a:cs typeface="Lato"/>
              <a:sym typeface="Lato"/>
            </a:endParaRPr>
          </a:p>
        </p:txBody>
      </p:sp>
      <p:sp>
        <p:nvSpPr>
          <p:cNvPr id="101" name="Google Shape;101;p12"/>
          <p:cNvSpPr txBox="1"/>
          <p:nvPr/>
        </p:nvSpPr>
        <p:spPr>
          <a:xfrm>
            <a:off x="513250" y="1805200"/>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23 - Jan 24</a:t>
            </a:r>
            <a:endParaRPr sz="1600">
              <a:latin typeface="Lato"/>
              <a:ea typeface="Lato"/>
              <a:cs typeface="Lato"/>
              <a:sym typeface="Lato"/>
            </a:endParaRPr>
          </a:p>
        </p:txBody>
      </p:sp>
      <p:sp>
        <p:nvSpPr>
          <p:cNvPr id="102" name="Google Shape;102;p12"/>
          <p:cNvSpPr txBox="1"/>
          <p:nvPr/>
        </p:nvSpPr>
        <p:spPr>
          <a:xfrm>
            <a:off x="400175" y="4532675"/>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22 - Mar 23</a:t>
            </a:r>
            <a:endParaRPr sz="1600">
              <a:latin typeface="Lato"/>
              <a:ea typeface="Lato"/>
              <a:cs typeface="Lato"/>
              <a:sym typeface="Lato"/>
            </a:endParaRPr>
          </a:p>
        </p:txBody>
      </p:sp>
      <p:sp>
        <p:nvSpPr>
          <p:cNvPr id="103" name="Google Shape;103;p12"/>
          <p:cNvSpPr txBox="1"/>
          <p:nvPr/>
        </p:nvSpPr>
        <p:spPr>
          <a:xfrm>
            <a:off x="9379975" y="6185500"/>
            <a:ext cx="206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Data cut: 25/01/2024</a:t>
            </a:r>
            <a:endParaRPr sz="1200">
              <a:latin typeface="Lato"/>
              <a:ea typeface="Lato"/>
              <a:cs typeface="Lato"/>
              <a:sym typeface="Lato"/>
            </a:endParaRPr>
          </a:p>
        </p:txBody>
      </p:sp>
      <p:pic>
        <p:nvPicPr>
          <p:cNvPr id="104" name="Google Shape;104;p12"/>
          <p:cNvPicPr preferRelativeResize="0"/>
          <p:nvPr/>
        </p:nvPicPr>
        <p:blipFill>
          <a:blip r:embed="rId3">
            <a:alphaModFix/>
          </a:blip>
          <a:stretch>
            <a:fillRect/>
          </a:stretch>
        </p:blipFill>
        <p:spPr>
          <a:xfrm>
            <a:off x="1590900" y="3420150"/>
            <a:ext cx="9007749" cy="2598725"/>
          </a:xfrm>
          <a:prstGeom prst="rect">
            <a:avLst/>
          </a:prstGeom>
          <a:noFill/>
          <a:ln>
            <a:noFill/>
          </a:ln>
        </p:spPr>
      </p:pic>
      <p:pic>
        <p:nvPicPr>
          <p:cNvPr id="105" name="Google Shape;105;p12"/>
          <p:cNvPicPr preferRelativeResize="0"/>
          <p:nvPr/>
        </p:nvPicPr>
        <p:blipFill>
          <a:blip r:embed="rId4">
            <a:alphaModFix/>
          </a:blip>
          <a:stretch>
            <a:fillRect/>
          </a:stretch>
        </p:blipFill>
        <p:spPr>
          <a:xfrm>
            <a:off x="1590900" y="799325"/>
            <a:ext cx="9007750" cy="24992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0"/>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latin typeface="Lato"/>
                <a:ea typeface="Lato"/>
                <a:cs typeface="Lato"/>
                <a:sym typeface="Lato"/>
              </a:rPr>
              <a:t>DETERMINE </a:t>
            </a:r>
            <a:endParaRPr sz="2000">
              <a:latin typeface="Lato"/>
              <a:ea typeface="Lato"/>
              <a:cs typeface="Lato"/>
              <a:sym typeface="Lato"/>
            </a:endParaRPr>
          </a:p>
        </p:txBody>
      </p:sp>
      <p:sp>
        <p:nvSpPr>
          <p:cNvPr id="310" name="Google Shape;310;p30"/>
          <p:cNvSpPr txBox="1"/>
          <p:nvPr>
            <p:ph idx="1" type="body"/>
          </p:nvPr>
        </p:nvSpPr>
        <p:spPr>
          <a:xfrm>
            <a:off x="838200" y="1108475"/>
            <a:ext cx="10515600" cy="49002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GB">
                <a:latin typeface="Lato"/>
                <a:ea typeface="Lato"/>
                <a:cs typeface="Lato"/>
                <a:sym typeface="Lato"/>
              </a:rPr>
              <a:t>Determining Extended Therapeutic indications for Existing drugs in Rare Molecularly defined Indications using a National Evaluation platform trial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sz="1400">
                <a:solidFill>
                  <a:srgbClr val="363636"/>
                </a:solidFill>
                <a:latin typeface="Lato"/>
                <a:ea typeface="Lato"/>
                <a:cs typeface="Lato"/>
                <a:sym typeface="Lato"/>
              </a:rPr>
              <a:t>Aim: </a:t>
            </a:r>
            <a:endParaRPr sz="1400">
              <a:solidFill>
                <a:srgbClr val="363636"/>
              </a:solidFill>
              <a:latin typeface="Lato"/>
              <a:ea typeface="Lato"/>
              <a:cs typeface="Lato"/>
              <a:sym typeface="Lato"/>
            </a:endParaRPr>
          </a:p>
          <a:p>
            <a:pPr indent="-317500" lvl="0" marL="457200" rtl="0" algn="l">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Evaluate the efficacy of licensed targeted therapies in unlicensed indications, in rare adult, paediatric and TYA cancers with actionable genomic alterations (including common cancers with rare actionable alterations)</a:t>
            </a:r>
            <a:endParaRPr sz="1400">
              <a:solidFill>
                <a:srgbClr val="363636"/>
              </a:solidFill>
              <a:latin typeface="Lato"/>
              <a:ea typeface="Lato"/>
              <a:cs typeface="Lato"/>
              <a:sym typeface="Lato"/>
            </a:endParaRPr>
          </a:p>
          <a:p>
            <a:pPr indent="-317500" lvl="0" marL="457200" rtl="0" algn="l">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Identify genomic,transcriptomic and immune contextual influences on response to therapy</a:t>
            </a:r>
            <a:endParaRPr sz="1400">
              <a:solidFill>
                <a:srgbClr val="363636"/>
              </a:solidFill>
              <a:latin typeface="Lato"/>
              <a:ea typeface="Lato"/>
              <a:cs typeface="Lato"/>
              <a:sym typeface="Lato"/>
            </a:endParaRPr>
          </a:p>
          <a:p>
            <a:pPr indent="0" lvl="0" marL="0" rtl="0" algn="l">
              <a:spcBef>
                <a:spcPts val="0"/>
              </a:spcBef>
              <a:spcAft>
                <a:spcPts val="0"/>
              </a:spcAft>
              <a:buNone/>
            </a:pPr>
            <a:r>
              <a:t/>
            </a:r>
            <a:endParaRPr sz="1400">
              <a:solidFill>
                <a:srgbClr val="363636"/>
              </a:solidFill>
              <a:latin typeface="Lato"/>
              <a:ea typeface="Lato"/>
              <a:cs typeface="Lato"/>
              <a:sym typeface="Lato"/>
            </a:endParaRPr>
          </a:p>
          <a:p>
            <a:pPr indent="0" lvl="0" marL="0" rtl="0" algn="l">
              <a:spcBef>
                <a:spcPts val="0"/>
              </a:spcBef>
              <a:spcAft>
                <a:spcPts val="0"/>
              </a:spcAft>
              <a:buNone/>
            </a:pPr>
            <a:r>
              <a:rPr lang="en-GB" sz="1400">
                <a:solidFill>
                  <a:srgbClr val="363636"/>
                </a:solidFill>
                <a:latin typeface="Lato"/>
                <a:ea typeface="Lato"/>
                <a:cs typeface="Lato"/>
                <a:sym typeface="Lato"/>
              </a:rPr>
              <a:t>The ultimate aim is to transition positive findings to the NHS (Cancer Drugs Fund [CDF]) to provide new treatment options for patients with rare malignancies.</a:t>
            </a:r>
            <a:endParaRPr sz="1400">
              <a:solidFill>
                <a:srgbClr val="363636"/>
              </a:solidFill>
              <a:latin typeface="Lato"/>
              <a:ea typeface="Lato"/>
              <a:cs typeface="Lato"/>
              <a:sym typeface="Lato"/>
            </a:endParaRPr>
          </a:p>
          <a:p>
            <a:pPr indent="0" lvl="0" marL="0" rtl="0" algn="l">
              <a:spcBef>
                <a:spcPts val="0"/>
              </a:spcBef>
              <a:spcAft>
                <a:spcPts val="0"/>
              </a:spcAft>
              <a:buNone/>
            </a:pPr>
            <a:r>
              <a:t/>
            </a:r>
            <a:endParaRPr sz="1400">
              <a:solidFill>
                <a:srgbClr val="363636"/>
              </a:solidFill>
              <a:highlight>
                <a:srgbClr val="FAFAFA"/>
              </a:highlight>
              <a:latin typeface="Lato"/>
              <a:ea typeface="Lato"/>
              <a:cs typeface="Lato"/>
              <a:sym typeface="Lato"/>
            </a:endParaRPr>
          </a:p>
          <a:p>
            <a:pPr indent="0" lvl="0" marL="2743200" rtl="0" algn="l">
              <a:lnSpc>
                <a:spcPct val="115000"/>
              </a:lnSpc>
              <a:spcBef>
                <a:spcPts val="0"/>
              </a:spcBef>
              <a:spcAft>
                <a:spcPts val="0"/>
              </a:spcAft>
              <a:buNone/>
            </a:pPr>
            <a:r>
              <a:rPr lang="en-GB" sz="1400">
                <a:solidFill>
                  <a:schemeClr val="dk1"/>
                </a:solidFill>
                <a:highlight>
                  <a:srgbClr val="FFFFFF"/>
                </a:highlight>
                <a:latin typeface="Lato"/>
                <a:ea typeface="Lato"/>
                <a:cs typeface="Lato"/>
                <a:sym typeface="Lato"/>
              </a:rPr>
              <a:t>Arm 1	 Alectinib</a:t>
            </a:r>
            <a:endParaRPr sz="1400">
              <a:solidFill>
                <a:schemeClr val="dk1"/>
              </a:solidFill>
              <a:highlight>
                <a:srgbClr val="FFFFFF"/>
              </a:highlight>
              <a:latin typeface="Lato"/>
              <a:ea typeface="Lato"/>
              <a:cs typeface="Lato"/>
              <a:sym typeface="Lato"/>
            </a:endParaRPr>
          </a:p>
          <a:p>
            <a:pPr indent="0" lvl="0" marL="2743200" rtl="0" algn="l">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2 	Atezolizumab</a:t>
            </a:r>
            <a:endParaRPr sz="1400">
              <a:solidFill>
                <a:schemeClr val="dk1"/>
              </a:solidFill>
              <a:highlight>
                <a:srgbClr val="FFFFFF"/>
              </a:highlight>
              <a:latin typeface="Lato"/>
              <a:ea typeface="Lato"/>
              <a:cs typeface="Lato"/>
              <a:sym typeface="Lato"/>
            </a:endParaRPr>
          </a:p>
          <a:p>
            <a:pPr indent="0" lvl="0" marL="2743200" rtl="0" algn="l">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3 	Entrectinib</a:t>
            </a:r>
            <a:endParaRPr sz="1400">
              <a:solidFill>
                <a:schemeClr val="dk1"/>
              </a:solidFill>
              <a:highlight>
                <a:srgbClr val="FFFFFF"/>
              </a:highlight>
              <a:latin typeface="Lato"/>
              <a:ea typeface="Lato"/>
              <a:cs typeface="Lato"/>
              <a:sym typeface="Lato"/>
            </a:endParaRPr>
          </a:p>
          <a:p>
            <a:pPr indent="0" lvl="0" marL="2743200" rtl="0" algn="l">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4 	Trastuzumab in combination with pertuzumab</a:t>
            </a:r>
            <a:endParaRPr sz="1400">
              <a:solidFill>
                <a:schemeClr val="dk1"/>
              </a:solidFill>
              <a:highlight>
                <a:srgbClr val="FFFFFF"/>
              </a:highlight>
              <a:latin typeface="Lato"/>
              <a:ea typeface="Lato"/>
              <a:cs typeface="Lato"/>
              <a:sym typeface="Lato"/>
            </a:endParaRPr>
          </a:p>
          <a:p>
            <a:pPr indent="0" lvl="0" marL="2743200" rtl="0" algn="l">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5 	Vemurafenib in combination with cobimetinib</a:t>
            </a:r>
            <a:endParaRPr sz="1400">
              <a:solidFill>
                <a:schemeClr val="dk1"/>
              </a:solidFill>
              <a:highlight>
                <a:srgbClr val="FFFFFF"/>
              </a:highlight>
              <a:latin typeface="Lato"/>
              <a:ea typeface="Lato"/>
              <a:cs typeface="Lato"/>
              <a:sym typeface="Lato"/>
            </a:endParaRPr>
          </a:p>
          <a:p>
            <a:pPr indent="0" lvl="0" marL="0" rtl="0" algn="l">
              <a:spcBef>
                <a:spcPts val="500"/>
              </a:spcBef>
              <a:spcAft>
                <a:spcPts val="0"/>
              </a:spcAft>
              <a:buClr>
                <a:schemeClr val="dk1"/>
              </a:buClr>
              <a:buSzPts val="1100"/>
              <a:buFont typeface="Arial"/>
              <a:buNone/>
            </a:pPr>
            <a:r>
              <a:t/>
            </a:r>
            <a:endParaRPr sz="1400">
              <a:solidFill>
                <a:srgbClr val="363636"/>
              </a:solidFill>
              <a:highlight>
                <a:srgbClr val="FAFAFA"/>
              </a:highlight>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31"/>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latin typeface="Lato"/>
                <a:ea typeface="Lato"/>
                <a:cs typeface="Lato"/>
                <a:sym typeface="Lato"/>
              </a:rPr>
              <a:t>Talking about research</a:t>
            </a:r>
            <a:endParaRPr>
              <a:latin typeface="Lato"/>
              <a:ea typeface="Lato"/>
              <a:cs typeface="Lato"/>
              <a:sym typeface="Lato"/>
            </a:endParaRPr>
          </a:p>
        </p:txBody>
      </p:sp>
      <p:pic>
        <p:nvPicPr>
          <p:cNvPr id="317" name="Google Shape;317;p31"/>
          <p:cNvPicPr preferRelativeResize="0"/>
          <p:nvPr/>
        </p:nvPicPr>
        <p:blipFill>
          <a:blip r:embed="rId3">
            <a:alphaModFix/>
          </a:blip>
          <a:stretch>
            <a:fillRect/>
          </a:stretch>
        </p:blipFill>
        <p:spPr>
          <a:xfrm>
            <a:off x="0" y="2129205"/>
            <a:ext cx="12191999" cy="2599590"/>
          </a:xfrm>
          <a:prstGeom prst="rect">
            <a:avLst/>
          </a:prstGeom>
          <a:noFill/>
          <a:ln>
            <a:noFill/>
          </a:ln>
        </p:spPr>
      </p:pic>
      <p:pic>
        <p:nvPicPr>
          <p:cNvPr id="318" name="Google Shape;318;p31"/>
          <p:cNvPicPr preferRelativeResize="0"/>
          <p:nvPr/>
        </p:nvPicPr>
        <p:blipFill>
          <a:blip r:embed="rId4">
            <a:alphaModFix/>
          </a:blip>
          <a:stretch>
            <a:fillRect/>
          </a:stretch>
        </p:blipFill>
        <p:spPr>
          <a:xfrm>
            <a:off x="697025" y="1542945"/>
            <a:ext cx="1390650" cy="371475"/>
          </a:xfrm>
          <a:prstGeom prst="rect">
            <a:avLst/>
          </a:prstGeom>
          <a:noFill/>
          <a:ln>
            <a:noFill/>
          </a:ln>
        </p:spPr>
      </p:pic>
      <p:sp>
        <p:nvSpPr>
          <p:cNvPr id="319" name="Google Shape;319;p31"/>
          <p:cNvSpPr txBox="1"/>
          <p:nvPr/>
        </p:nvSpPr>
        <p:spPr>
          <a:xfrm>
            <a:off x="2237825" y="15907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latin typeface="Lato"/>
                <a:ea typeface="Lato"/>
                <a:cs typeface="Lato"/>
                <a:sym typeface="Lato"/>
                <a:hlinkClick r:id="rId5"/>
              </a:rPr>
              <a:t>https://learn.nihr.ac.uk/</a:t>
            </a:r>
            <a:endParaRPr>
              <a:latin typeface="Lato"/>
              <a:ea typeface="Lato"/>
              <a:cs typeface="Lato"/>
              <a:sym typeface="Lato"/>
            </a:endParaRPr>
          </a:p>
        </p:txBody>
      </p:sp>
      <p:sp>
        <p:nvSpPr>
          <p:cNvPr id="320" name="Google Shape;320;p31"/>
          <p:cNvSpPr txBox="1"/>
          <p:nvPr/>
        </p:nvSpPr>
        <p:spPr>
          <a:xfrm>
            <a:off x="433800" y="4728800"/>
            <a:ext cx="11758200" cy="9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rgbClr val="212529"/>
                </a:solidFill>
                <a:highlight>
                  <a:srgbClr val="FFFFFF"/>
                </a:highlight>
                <a:latin typeface="Lato"/>
                <a:ea typeface="Lato"/>
                <a:cs typeface="Lato"/>
                <a:sym typeface="Lato"/>
              </a:rPr>
              <a:t>You will:</a:t>
            </a:r>
            <a:endParaRPr sz="1200">
              <a:solidFill>
                <a:srgbClr val="212529"/>
              </a:solidFill>
              <a:highlight>
                <a:srgbClr val="FFFFFF"/>
              </a:highlight>
              <a:latin typeface="Lato"/>
              <a:ea typeface="Lato"/>
              <a:cs typeface="Lato"/>
              <a:sym typeface="Lato"/>
            </a:endParaRPr>
          </a:p>
          <a:p>
            <a:pPr indent="-304800" lvl="0" marL="457200" rtl="0" algn="l">
              <a:lnSpc>
                <a:spcPct val="115000"/>
              </a:lnSpc>
              <a:spcBef>
                <a:spcPts val="120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Feel more confident having conversations with potential participants for a trial, through applying a simple evidence-based communication model.</a:t>
            </a:r>
            <a:endParaRPr sz="1200">
              <a:solidFill>
                <a:srgbClr val="212529"/>
              </a:solidFill>
              <a:highlight>
                <a:srgbClr val="FFFFFF"/>
              </a:highlight>
              <a:latin typeface="Lato"/>
              <a:ea typeface="Lato"/>
              <a:cs typeface="Lato"/>
              <a:sym typeface="Lato"/>
            </a:endParaRPr>
          </a:p>
          <a:p>
            <a:pPr indent="-304800" lvl="0" marL="457200" rtl="0" algn="l">
              <a:lnSpc>
                <a:spcPct val="115000"/>
              </a:lnSpc>
              <a:spcBef>
                <a:spcPts val="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Feel encouraged to deepen your knowledge of communication skills using resources provided for your personal development.</a:t>
            </a:r>
            <a:endParaRPr sz="1200">
              <a:solidFill>
                <a:srgbClr val="212529"/>
              </a:solidFill>
              <a:highlight>
                <a:srgbClr val="FFFFFF"/>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grpSp>
        <p:nvGrpSpPr>
          <p:cNvPr id="111" name="Google Shape;111;p13"/>
          <p:cNvGrpSpPr/>
          <p:nvPr/>
        </p:nvGrpSpPr>
        <p:grpSpPr>
          <a:xfrm>
            <a:off x="10441748" y="-838776"/>
            <a:ext cx="1995749" cy="2033473"/>
            <a:chOff x="2449130" y="3506855"/>
            <a:chExt cx="3042300" cy="3042300"/>
          </a:xfrm>
        </p:grpSpPr>
        <p:sp>
          <p:nvSpPr>
            <p:cNvPr id="112" name="Google Shape;112;p13"/>
            <p:cNvSpPr/>
            <p:nvPr/>
          </p:nvSpPr>
          <p:spPr>
            <a:xfrm>
              <a:off x="3620954" y="4661600"/>
              <a:ext cx="720600" cy="720600"/>
            </a:xfrm>
            <a:prstGeom prst="ellipse">
              <a:avLst/>
            </a:prstGeom>
            <a:noFill/>
            <a:ln cap="flat" cmpd="sng" w="254000">
              <a:solidFill>
                <a:srgbClr val="173E7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113" name="Google Shape;113;p13"/>
            <p:cNvSpPr/>
            <p:nvPr/>
          </p:nvSpPr>
          <p:spPr>
            <a:xfrm>
              <a:off x="2449130" y="3506855"/>
              <a:ext cx="3042300" cy="3042300"/>
            </a:xfrm>
            <a:prstGeom prst="ellipse">
              <a:avLst/>
            </a:prstGeom>
            <a:noFill/>
            <a:ln cap="flat" cmpd="sng" w="254000">
              <a:solidFill>
                <a:srgbClr val="FBDFDD"/>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114" name="Google Shape;114;p13"/>
            <p:cNvSpPr/>
            <p:nvPr/>
          </p:nvSpPr>
          <p:spPr>
            <a:xfrm>
              <a:off x="3019333" y="4064748"/>
              <a:ext cx="1923900" cy="1923900"/>
            </a:xfrm>
            <a:prstGeom prst="ellipse">
              <a:avLst/>
            </a:prstGeom>
            <a:noFill/>
            <a:ln cap="flat" cmpd="sng" w="254000">
              <a:solidFill>
                <a:srgbClr val="E65E3B"/>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grpSp>
      <p:pic>
        <p:nvPicPr>
          <p:cNvPr id="115" name="Google Shape;115;p13"/>
          <p:cNvPicPr preferRelativeResize="0"/>
          <p:nvPr/>
        </p:nvPicPr>
        <p:blipFill>
          <a:blip r:embed="rId3">
            <a:alphaModFix/>
          </a:blip>
          <a:stretch>
            <a:fillRect/>
          </a:stretch>
        </p:blipFill>
        <p:spPr>
          <a:xfrm>
            <a:off x="152400" y="152400"/>
            <a:ext cx="7745150" cy="5773250"/>
          </a:xfrm>
          <a:prstGeom prst="rect">
            <a:avLst/>
          </a:prstGeom>
          <a:noFill/>
          <a:ln>
            <a:noFill/>
          </a:ln>
        </p:spPr>
      </p:pic>
      <p:pic>
        <p:nvPicPr>
          <p:cNvPr id="116" name="Google Shape;116;p13"/>
          <p:cNvPicPr preferRelativeResize="0"/>
          <p:nvPr/>
        </p:nvPicPr>
        <p:blipFill>
          <a:blip r:embed="rId4">
            <a:alphaModFix/>
          </a:blip>
          <a:stretch>
            <a:fillRect/>
          </a:stretch>
        </p:blipFill>
        <p:spPr>
          <a:xfrm>
            <a:off x="8049950" y="1347097"/>
            <a:ext cx="3989650" cy="40137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4"/>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Open studies</a:t>
            </a:r>
            <a:endParaRPr/>
          </a:p>
        </p:txBody>
      </p:sp>
      <p:sp>
        <p:nvSpPr>
          <p:cNvPr id="123" name="Google Shape;123;p14"/>
          <p:cNvSpPr txBox="1"/>
          <p:nvPr>
            <p:ph idx="1" type="body"/>
          </p:nvPr>
        </p:nvSpPr>
        <p:spPr>
          <a:xfrm>
            <a:off x="589550" y="1300795"/>
            <a:ext cx="10515600" cy="2181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200"/>
              <a:t>66</a:t>
            </a:r>
            <a:r>
              <a:rPr lang="en-GB" sz="2200"/>
              <a:t> Studies open in SWAG region</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rPr lang="en-GB" sz="2200"/>
              <a:t>Full list:  </a:t>
            </a:r>
            <a:endParaRPr sz="2200"/>
          </a:p>
          <a:p>
            <a:pPr indent="0" lvl="0" marL="0" rtl="0" algn="l">
              <a:spcBef>
                <a:spcPts val="1000"/>
              </a:spcBef>
              <a:spcAft>
                <a:spcPts val="0"/>
              </a:spcAft>
              <a:buNone/>
            </a:pPr>
            <a:r>
              <a:rPr lang="en-GB" sz="2200" u="sng">
                <a:solidFill>
                  <a:schemeClr val="hlink"/>
                </a:solidFill>
                <a:hlinkClick r:id="rId3"/>
              </a:rPr>
              <a:t>Open Haem Onc studies SWAG Jan 24</a:t>
            </a:r>
            <a:endParaRPr sz="2200"/>
          </a:p>
          <a:p>
            <a:pPr indent="0" lvl="0" marL="0" rtl="0" algn="l">
              <a:spcBef>
                <a:spcPts val="1000"/>
              </a:spcBef>
              <a:spcAft>
                <a:spcPts val="0"/>
              </a:spcAft>
              <a:buNone/>
            </a:pPr>
            <a:r>
              <a:t/>
            </a:r>
            <a:endParaRPr sz="2200"/>
          </a:p>
        </p:txBody>
      </p:sp>
      <p:grpSp>
        <p:nvGrpSpPr>
          <p:cNvPr id="124" name="Google Shape;124;p14"/>
          <p:cNvGrpSpPr/>
          <p:nvPr/>
        </p:nvGrpSpPr>
        <p:grpSpPr>
          <a:xfrm>
            <a:off x="10558657" y="9"/>
            <a:ext cx="1633333" cy="1638905"/>
            <a:chOff x="6437745" y="332507"/>
            <a:chExt cx="2115442" cy="2122659"/>
          </a:xfrm>
        </p:grpSpPr>
        <p:sp>
          <p:nvSpPr>
            <p:cNvPr id="125" name="Google Shape;125;p14"/>
            <p:cNvSpPr/>
            <p:nvPr/>
          </p:nvSpPr>
          <p:spPr>
            <a:xfrm rot="5400000">
              <a:off x="6247245" y="523007"/>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6" name="Google Shape;126;p14"/>
            <p:cNvSpPr/>
            <p:nvPr/>
          </p:nvSpPr>
          <p:spPr>
            <a:xfrm rot="5400000">
              <a:off x="6655097" y="523008"/>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7" name="Google Shape;127;p14"/>
            <p:cNvSpPr/>
            <p:nvPr/>
          </p:nvSpPr>
          <p:spPr>
            <a:xfrm rot="5400000">
              <a:off x="7412313" y="523009"/>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8" name="Google Shape;128;p14"/>
            <p:cNvSpPr/>
            <p:nvPr/>
          </p:nvSpPr>
          <p:spPr>
            <a:xfrm rot="5400000">
              <a:off x="7029668" y="523011"/>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9" name="Google Shape;129;p14"/>
            <p:cNvSpPr/>
            <p:nvPr/>
          </p:nvSpPr>
          <p:spPr>
            <a:xfrm>
              <a:off x="8085077" y="433427"/>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0" name="Google Shape;130;p14"/>
            <p:cNvSpPr/>
            <p:nvPr/>
          </p:nvSpPr>
          <p:spPr>
            <a:xfrm>
              <a:off x="6926364" y="1202522"/>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1" name="Google Shape;131;p14"/>
            <p:cNvSpPr/>
            <p:nvPr/>
          </p:nvSpPr>
          <p:spPr>
            <a:xfrm rot="5400000">
              <a:off x="6247245" y="1289620"/>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2" name="Google Shape;132;p14"/>
            <p:cNvSpPr/>
            <p:nvPr/>
          </p:nvSpPr>
          <p:spPr>
            <a:xfrm rot="5400000">
              <a:off x="7412316" y="1292113"/>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3" name="Google Shape;133;p14"/>
            <p:cNvSpPr/>
            <p:nvPr/>
          </p:nvSpPr>
          <p:spPr>
            <a:xfrm rot="5400000">
              <a:off x="7787462" y="1296020"/>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4" name="Google Shape;134;p14"/>
            <p:cNvSpPr/>
            <p:nvPr/>
          </p:nvSpPr>
          <p:spPr>
            <a:xfrm rot="5400000">
              <a:off x="8188387" y="1292118"/>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5" name="Google Shape;135;p14"/>
            <p:cNvSpPr/>
            <p:nvPr/>
          </p:nvSpPr>
          <p:spPr>
            <a:xfrm rot="5400000">
              <a:off x="7431167" y="2090363"/>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6" name="Google Shape;136;p14"/>
            <p:cNvSpPr/>
            <p:nvPr/>
          </p:nvSpPr>
          <p:spPr>
            <a:xfrm>
              <a:off x="8085079" y="2003800"/>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7" name="Google Shape;137;p14"/>
            <p:cNvSpPr/>
            <p:nvPr/>
          </p:nvSpPr>
          <p:spPr>
            <a:xfrm rot="5400000">
              <a:off x="6655097" y="2085932"/>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8" name="Google Shape;138;p14"/>
            <p:cNvSpPr/>
            <p:nvPr/>
          </p:nvSpPr>
          <p:spPr>
            <a:xfrm rot="5400000">
              <a:off x="7057949" y="2085935"/>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9" name="Google Shape;139;p14"/>
            <p:cNvSpPr/>
            <p:nvPr/>
          </p:nvSpPr>
          <p:spPr>
            <a:xfrm rot="5400000">
              <a:off x="6256670" y="2090366"/>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pic>
        <p:nvPicPr>
          <p:cNvPr id="140" name="Google Shape;140;p14"/>
          <p:cNvPicPr preferRelativeResize="0"/>
          <p:nvPr/>
        </p:nvPicPr>
        <p:blipFill>
          <a:blip r:embed="rId4">
            <a:alphaModFix/>
          </a:blip>
          <a:stretch>
            <a:fillRect/>
          </a:stretch>
        </p:blipFill>
        <p:spPr>
          <a:xfrm>
            <a:off x="6820702" y="3429002"/>
            <a:ext cx="4896723" cy="2459100"/>
          </a:xfrm>
          <a:prstGeom prst="rect">
            <a:avLst/>
          </a:prstGeom>
          <a:noFill/>
          <a:ln>
            <a:noFill/>
          </a:ln>
        </p:spPr>
      </p:pic>
      <p:sp>
        <p:nvSpPr>
          <p:cNvPr id="141" name="Google Shape;141;p14"/>
          <p:cNvSpPr txBox="1"/>
          <p:nvPr/>
        </p:nvSpPr>
        <p:spPr>
          <a:xfrm>
            <a:off x="589550" y="3698350"/>
            <a:ext cx="6039600" cy="1225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GB" sz="2200">
                <a:solidFill>
                  <a:srgbClr val="193E72"/>
                </a:solidFill>
              </a:rPr>
              <a:t>Next slide shows studies open in the last 12 months - 14 studies</a:t>
            </a:r>
            <a:endParaRPr sz="2200">
              <a:solidFill>
                <a:srgbClr val="193E72"/>
              </a:solidFill>
            </a:endParaRPr>
          </a:p>
          <a:p>
            <a:pPr indent="0" lvl="0" marL="0" rtl="0" algn="l">
              <a:spcBef>
                <a:spcPts val="0"/>
              </a:spcBef>
              <a:spcAft>
                <a:spcPts val="0"/>
              </a:spcAft>
              <a:buNone/>
            </a:pPr>
            <a:r>
              <a:t/>
            </a:r>
            <a:endParaRPr sz="2800">
              <a:solidFill>
                <a:schemeClr val="dk1"/>
              </a:solidFill>
            </a:endParaRPr>
          </a:p>
        </p:txBody>
      </p:sp>
      <p:grpSp>
        <p:nvGrpSpPr>
          <p:cNvPr id="142" name="Google Shape;142;p14"/>
          <p:cNvGrpSpPr/>
          <p:nvPr/>
        </p:nvGrpSpPr>
        <p:grpSpPr>
          <a:xfrm>
            <a:off x="5922650" y="2092650"/>
            <a:ext cx="5972461" cy="971563"/>
            <a:chOff x="3498525" y="333688"/>
            <a:chExt cx="5972461" cy="971563"/>
          </a:xfrm>
        </p:grpSpPr>
        <p:pic>
          <p:nvPicPr>
            <p:cNvPr id="143" name="Google Shape;143;p14"/>
            <p:cNvPicPr preferRelativeResize="0"/>
            <p:nvPr/>
          </p:nvPicPr>
          <p:blipFill>
            <a:blip r:embed="rId5">
              <a:alphaModFix/>
            </a:blip>
            <a:stretch>
              <a:fillRect/>
            </a:stretch>
          </p:blipFill>
          <p:spPr>
            <a:xfrm>
              <a:off x="3498525" y="333688"/>
              <a:ext cx="3886200" cy="971550"/>
            </a:xfrm>
            <a:prstGeom prst="rect">
              <a:avLst/>
            </a:prstGeom>
            <a:noFill/>
            <a:ln>
              <a:noFill/>
            </a:ln>
          </p:spPr>
        </p:pic>
        <p:pic>
          <p:nvPicPr>
            <p:cNvPr id="144" name="Google Shape;144;p14"/>
            <p:cNvPicPr preferRelativeResize="0"/>
            <p:nvPr/>
          </p:nvPicPr>
          <p:blipFill>
            <a:blip r:embed="rId6">
              <a:alphaModFix/>
            </a:blip>
            <a:stretch>
              <a:fillRect/>
            </a:stretch>
          </p:blipFill>
          <p:spPr>
            <a:xfrm>
              <a:off x="7384725" y="333700"/>
              <a:ext cx="2086261" cy="97155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graphicFrame>
        <p:nvGraphicFramePr>
          <p:cNvPr id="150" name="Google Shape;150;p15"/>
          <p:cNvGraphicFramePr/>
          <p:nvPr/>
        </p:nvGraphicFramePr>
        <p:xfrm>
          <a:off x="406175" y="69525"/>
          <a:ext cx="3000000" cy="3000000"/>
        </p:xfrm>
        <a:graphic>
          <a:graphicData uri="http://schemas.openxmlformats.org/drawingml/2006/table">
            <a:tbl>
              <a:tblPr>
                <a:noFill/>
                <a:tableStyleId>{7239D104-252F-4706-94A7-60B1947BECFD}</a:tableStyleId>
              </a:tblPr>
              <a:tblGrid>
                <a:gridCol w="767375"/>
                <a:gridCol w="5453450"/>
                <a:gridCol w="1933025"/>
                <a:gridCol w="919825"/>
                <a:gridCol w="886275"/>
                <a:gridCol w="823025"/>
                <a:gridCol w="777200"/>
              </a:tblGrid>
              <a:tr h="590550">
                <a:tc>
                  <a:txBody>
                    <a:bodyPr/>
                    <a:lstStyle/>
                    <a:p>
                      <a:pPr indent="0" lvl="0" marL="0" rtl="0" algn="l">
                        <a:spcBef>
                          <a:spcPts val="0"/>
                        </a:spcBef>
                        <a:spcAft>
                          <a:spcPts val="0"/>
                        </a:spcAft>
                        <a:buNone/>
                      </a:pPr>
                      <a:r>
                        <a:rPr b="1" lang="en-GB" sz="1100">
                          <a:solidFill>
                            <a:schemeClr val="lt1"/>
                          </a:solidFill>
                        </a:rPr>
                        <a:t>CPMS ID</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Short Name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Sites</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Opening</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Closure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Sample Size Eng</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chemeClr val="lt1"/>
                          </a:solidFill>
                        </a:rPr>
                        <a:t>Eng Recruits</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200025">
                <a:tc>
                  <a:txBody>
                    <a:bodyPr/>
                    <a:lstStyle/>
                    <a:p>
                      <a:pPr indent="0" lvl="0" marL="0" rtl="0" algn="l">
                        <a:spcBef>
                          <a:spcPts val="0"/>
                        </a:spcBef>
                        <a:spcAft>
                          <a:spcPts val="0"/>
                        </a:spcAft>
                        <a:buNone/>
                      </a:pPr>
                      <a:r>
                        <a:rPr lang="en-GB" sz="1100"/>
                        <a:t>54560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IM048-022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BHOC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12/01/2024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09/08/2025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UK 38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4975">
                <a:tc>
                  <a:txBody>
                    <a:bodyPr/>
                    <a:lstStyle/>
                    <a:p>
                      <a:pPr indent="0" lvl="0" marL="0" rtl="0" algn="l">
                        <a:spcBef>
                          <a:spcPts val="0"/>
                        </a:spcBef>
                        <a:spcAft>
                          <a:spcPts val="0"/>
                        </a:spcAft>
                        <a:buNone/>
                      </a:pPr>
                      <a:r>
                        <a:rPr lang="en-GB" sz="1100"/>
                        <a:t>55421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Chart review assessing venetoclax treatment outcomes for AML (ARC) v1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10/10/2023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08/02/2024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79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56018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PROPEL</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BHOC, GWH, Salisbury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29/09/2023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31/08/2025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480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54044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MK3543-004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Glos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25/09/2023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05/10/2024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50867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MK-2140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Chelt, Glos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11/08/2023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16/04/2025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34600">
                <a:tc>
                  <a:txBody>
                    <a:bodyPr/>
                    <a:lstStyle/>
                    <a:p>
                      <a:pPr indent="0" lvl="0" marL="0" rtl="0" algn="l">
                        <a:spcBef>
                          <a:spcPts val="0"/>
                        </a:spcBef>
                        <a:spcAft>
                          <a:spcPts val="0"/>
                        </a:spcAft>
                        <a:buNone/>
                      </a:pPr>
                      <a:r>
                        <a:rPr lang="en-GB" sz="1100"/>
                        <a:t>52411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asciminib versus nilotinib in patients with Philadelphia Chromosome +ve Chronic Myelogenous Leukemia</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Glos, RUH, Salisbury, Chelt</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27/06/2023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29/08/2025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0" rtl="0" algn="l">
                        <a:spcBef>
                          <a:spcPts val="0"/>
                        </a:spcBef>
                        <a:spcAft>
                          <a:spcPts val="0"/>
                        </a:spcAft>
                        <a:buNone/>
                      </a:pPr>
                      <a:r>
                        <a:rPr lang="en-GB" sz="1100"/>
                        <a:t>53633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EPCORE™ DLBCL-3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BHOC</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19/06/2023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31/12/2024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54152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SECURE</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Yeovil, Musgrove</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05/05/2023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15/12/2025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2000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19</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51751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EFC15951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Salisbury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03/05/2023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29/03/2024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50622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ZUMA-22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GB" sz="1100">
                          <a:solidFill>
                            <a:schemeClr val="dk1"/>
                          </a:solidFill>
                        </a:rPr>
                        <a:t>Salisbury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12/04/2023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14/06/2024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27</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02475">
                <a:tc>
                  <a:txBody>
                    <a:bodyPr/>
                    <a:lstStyle/>
                    <a:p>
                      <a:pPr indent="0" lvl="0" marL="0" rtl="0" algn="l">
                        <a:spcBef>
                          <a:spcPts val="0"/>
                        </a:spcBef>
                        <a:spcAft>
                          <a:spcPts val="0"/>
                        </a:spcAft>
                        <a:buNone/>
                      </a:pPr>
                      <a:r>
                        <a:rPr lang="en-GB" sz="1100"/>
                        <a:t>51771</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NS-018 versus Best Available Therapy in Subjects with Primary Myelofibrosis</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RUH</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07/03/2023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01/08/2023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54516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HALO-Trak</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 Yeovil</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27/02/2023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27/02/2025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200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08200">
                <a:tc>
                  <a:txBody>
                    <a:bodyPr/>
                    <a:lstStyle/>
                    <a:p>
                      <a:pPr indent="0" lvl="0" marL="0" rtl="0" algn="l">
                        <a:spcBef>
                          <a:spcPts val="0"/>
                        </a:spcBef>
                        <a:spcAft>
                          <a:spcPts val="0"/>
                        </a:spcAft>
                        <a:buNone/>
                      </a:pPr>
                      <a:r>
                        <a:rPr lang="en-GB" sz="1100"/>
                        <a:t>52548</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CA057-008 - 480Kd vs Kd</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Musgrove, </a:t>
                      </a:r>
                      <a:r>
                        <a:rPr lang="en-GB" sz="1100"/>
                        <a:t>Salisbury</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31/01/2023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30/01/2025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16</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10</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100"/>
                        <a:t>49183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CA057-001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GB" sz="1100">
                          <a:solidFill>
                            <a:schemeClr val="dk1"/>
                          </a:solidFill>
                        </a:rPr>
                        <a:t>Salisbury, Glos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13/01/2023</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15/02/2025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35</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100"/>
                        <a:t>4</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16"/>
          <p:cNvSpPr txBox="1"/>
          <p:nvPr>
            <p:ph type="title"/>
          </p:nvPr>
        </p:nvSpPr>
        <p:spPr>
          <a:xfrm>
            <a:off x="786425" y="3277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latin typeface="Lato"/>
                <a:ea typeface="Lato"/>
                <a:cs typeface="Lato"/>
                <a:sym typeface="Lato"/>
              </a:rPr>
              <a:t>Studies in set-up in SWAG region</a:t>
            </a:r>
            <a:endParaRPr>
              <a:latin typeface="Lato"/>
              <a:ea typeface="Lato"/>
              <a:cs typeface="Lato"/>
              <a:sym typeface="Lato"/>
            </a:endParaRPr>
          </a:p>
        </p:txBody>
      </p:sp>
      <p:grpSp>
        <p:nvGrpSpPr>
          <p:cNvPr id="157" name="Google Shape;157;p16"/>
          <p:cNvGrpSpPr/>
          <p:nvPr/>
        </p:nvGrpSpPr>
        <p:grpSpPr>
          <a:xfrm>
            <a:off x="10558657" y="9"/>
            <a:ext cx="1633333" cy="1638905"/>
            <a:chOff x="6437745" y="332507"/>
            <a:chExt cx="2115442" cy="2122659"/>
          </a:xfrm>
        </p:grpSpPr>
        <p:sp>
          <p:nvSpPr>
            <p:cNvPr id="158" name="Google Shape;158;p16"/>
            <p:cNvSpPr/>
            <p:nvPr/>
          </p:nvSpPr>
          <p:spPr>
            <a:xfrm rot="5400000">
              <a:off x="6247245" y="523007"/>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9" name="Google Shape;159;p16"/>
            <p:cNvSpPr/>
            <p:nvPr/>
          </p:nvSpPr>
          <p:spPr>
            <a:xfrm rot="5400000">
              <a:off x="6655097" y="523008"/>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0" name="Google Shape;160;p16"/>
            <p:cNvSpPr/>
            <p:nvPr/>
          </p:nvSpPr>
          <p:spPr>
            <a:xfrm rot="5400000">
              <a:off x="7412313" y="523009"/>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1" name="Google Shape;161;p16"/>
            <p:cNvSpPr/>
            <p:nvPr/>
          </p:nvSpPr>
          <p:spPr>
            <a:xfrm rot="5400000">
              <a:off x="7029668" y="523011"/>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2" name="Google Shape;162;p16"/>
            <p:cNvSpPr/>
            <p:nvPr/>
          </p:nvSpPr>
          <p:spPr>
            <a:xfrm>
              <a:off x="8085077" y="433427"/>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3" name="Google Shape;163;p16"/>
            <p:cNvSpPr/>
            <p:nvPr/>
          </p:nvSpPr>
          <p:spPr>
            <a:xfrm>
              <a:off x="6926364" y="1202522"/>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4" name="Google Shape;164;p16"/>
            <p:cNvSpPr/>
            <p:nvPr/>
          </p:nvSpPr>
          <p:spPr>
            <a:xfrm rot="5400000">
              <a:off x="6247245" y="1289620"/>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5" name="Google Shape;165;p16"/>
            <p:cNvSpPr/>
            <p:nvPr/>
          </p:nvSpPr>
          <p:spPr>
            <a:xfrm rot="5400000">
              <a:off x="7412316" y="1292113"/>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6" name="Google Shape;166;p16"/>
            <p:cNvSpPr/>
            <p:nvPr/>
          </p:nvSpPr>
          <p:spPr>
            <a:xfrm rot="5400000">
              <a:off x="7787462" y="1296020"/>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7" name="Google Shape;167;p16"/>
            <p:cNvSpPr/>
            <p:nvPr/>
          </p:nvSpPr>
          <p:spPr>
            <a:xfrm rot="5400000">
              <a:off x="8188387" y="1292118"/>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8" name="Google Shape;168;p16"/>
            <p:cNvSpPr/>
            <p:nvPr/>
          </p:nvSpPr>
          <p:spPr>
            <a:xfrm rot="5400000">
              <a:off x="7431167" y="2090363"/>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9" name="Google Shape;169;p16"/>
            <p:cNvSpPr/>
            <p:nvPr/>
          </p:nvSpPr>
          <p:spPr>
            <a:xfrm>
              <a:off x="8085079" y="2003800"/>
              <a:ext cx="358800" cy="358800"/>
            </a:xfrm>
            <a:prstGeom prst="rect">
              <a:avLst/>
            </a:prstGeom>
            <a:noFill/>
            <a:ln cap="flat" cmpd="sng" w="190500">
              <a:solidFill>
                <a:srgbClr val="2DA8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0" name="Google Shape;170;p16"/>
            <p:cNvSpPr/>
            <p:nvPr/>
          </p:nvSpPr>
          <p:spPr>
            <a:xfrm rot="5400000">
              <a:off x="6655097" y="2085932"/>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1" name="Google Shape;171;p16"/>
            <p:cNvSpPr/>
            <p:nvPr/>
          </p:nvSpPr>
          <p:spPr>
            <a:xfrm rot="5400000">
              <a:off x="7057949" y="2085935"/>
              <a:ext cx="555300" cy="174300"/>
            </a:xfrm>
            <a:prstGeom prst="rect">
              <a:avLst/>
            </a:prstGeom>
            <a:solidFill>
              <a:srgbClr val="173E7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2" name="Google Shape;172;p16"/>
            <p:cNvSpPr/>
            <p:nvPr/>
          </p:nvSpPr>
          <p:spPr>
            <a:xfrm rot="5400000">
              <a:off x="6256670" y="2090366"/>
              <a:ext cx="555300" cy="174300"/>
            </a:xfrm>
            <a:prstGeom prst="rect">
              <a:avLst/>
            </a:prstGeom>
            <a:solidFill>
              <a:srgbClr val="C0DF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aphicFrame>
        <p:nvGraphicFramePr>
          <p:cNvPr id="173" name="Google Shape;173;p16"/>
          <p:cNvGraphicFramePr/>
          <p:nvPr/>
        </p:nvGraphicFramePr>
        <p:xfrm>
          <a:off x="153225" y="851200"/>
          <a:ext cx="3000000" cy="3000000"/>
        </p:xfrm>
        <a:graphic>
          <a:graphicData uri="http://schemas.openxmlformats.org/drawingml/2006/table">
            <a:tbl>
              <a:tblPr>
                <a:noFill/>
                <a:tableStyleId>{7239D104-252F-4706-94A7-60B1947BECFD}</a:tableStyleId>
              </a:tblPr>
              <a:tblGrid>
                <a:gridCol w="542125"/>
                <a:gridCol w="1895625"/>
                <a:gridCol w="887450"/>
                <a:gridCol w="3263975"/>
                <a:gridCol w="837150"/>
                <a:gridCol w="851525"/>
                <a:gridCol w="539800"/>
                <a:gridCol w="3067900"/>
              </a:tblGrid>
              <a:tr h="394425">
                <a:tc>
                  <a:txBody>
                    <a:bodyPr/>
                    <a:lstStyle/>
                    <a:p>
                      <a:pPr indent="0" lvl="0" marL="0" rtl="0" algn="l">
                        <a:spcBef>
                          <a:spcPts val="0"/>
                        </a:spcBef>
                        <a:spcAft>
                          <a:spcPts val="0"/>
                        </a:spcAft>
                        <a:buNone/>
                      </a:pPr>
                      <a:r>
                        <a:rPr lang="en-GB" sz="1000">
                          <a:solidFill>
                            <a:schemeClr val="lt1"/>
                          </a:solidFill>
                        </a:rPr>
                        <a:t>CPMS ID</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Sites</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Commercial Study</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Short Name</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Planned Opening</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Planned Closure</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Sample Size UK</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c>
                  <a:txBody>
                    <a:bodyPr/>
                    <a:lstStyle/>
                    <a:p>
                      <a:pPr indent="0" lvl="0" marL="0" rtl="0" algn="l">
                        <a:spcBef>
                          <a:spcPts val="0"/>
                        </a:spcBef>
                        <a:spcAft>
                          <a:spcPts val="0"/>
                        </a:spcAft>
                        <a:buNone/>
                      </a:pPr>
                      <a:r>
                        <a:rPr lang="en-GB" sz="1000">
                          <a:solidFill>
                            <a:schemeClr val="lt1"/>
                          </a:solidFill>
                        </a:rPr>
                        <a:t>Sponsor</a:t>
                      </a:r>
                      <a:endParaRPr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73E71"/>
                    </a:solidFill>
                  </a:tcPr>
                </a:tc>
              </a:tr>
              <a:tr h="341950">
                <a:tc>
                  <a:txBody>
                    <a:bodyPr/>
                    <a:lstStyle/>
                    <a:p>
                      <a:pPr indent="0" lvl="0" marL="0" rtl="0" algn="l">
                        <a:spcBef>
                          <a:spcPts val="0"/>
                        </a:spcBef>
                        <a:spcAft>
                          <a:spcPts val="0"/>
                        </a:spcAft>
                        <a:buNone/>
                      </a:pPr>
                      <a:r>
                        <a:rPr lang="en-GB" sz="1000"/>
                        <a:t>59789</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MM32 - Ph3 C1071032</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30/04/2024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13/03/2025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36</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Pfizer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0" rtl="0" algn="l">
                        <a:spcBef>
                          <a:spcPts val="0"/>
                        </a:spcBef>
                        <a:spcAft>
                          <a:spcPts val="0"/>
                        </a:spcAft>
                        <a:buNone/>
                      </a:pPr>
                      <a:r>
                        <a:rPr lang="en-GB" sz="1000"/>
                        <a:t>57654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Musgrove</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XPORT-MF-034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03/06/2024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30/06/2025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8</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Karyopharm Therapeutics,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07175">
                <a:tc>
                  <a:txBody>
                    <a:bodyPr/>
                    <a:lstStyle/>
                    <a:p>
                      <a:pPr indent="0" lvl="0" marL="0" rtl="0" algn="l">
                        <a:spcBef>
                          <a:spcPts val="0"/>
                        </a:spcBef>
                        <a:spcAft>
                          <a:spcPts val="0"/>
                        </a:spcAft>
                        <a:buNone/>
                      </a:pPr>
                      <a:r>
                        <a:rPr lang="en-GB" sz="1000"/>
                        <a:t>56593</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 Musgrove, Salisbury</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OLYMPIA 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05/02/2024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02/10/2025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9</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Regeneron Pharmaceuticals,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7525">
                <a:tc>
                  <a:txBody>
                    <a:bodyPr/>
                    <a:lstStyle/>
                    <a:p>
                      <a:pPr indent="0" lvl="0" marL="0" rtl="0" algn="l">
                        <a:spcBef>
                          <a:spcPts val="0"/>
                        </a:spcBef>
                        <a:spcAft>
                          <a:spcPts val="0"/>
                        </a:spcAft>
                        <a:buNone/>
                      </a:pPr>
                      <a:r>
                        <a:rPr lang="en-GB" sz="1000"/>
                        <a:t>56233</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Musgrove, Yeovil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Non-Comm</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The Lupiae Study</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08/01/2024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01/05/2025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50</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EUROPEAN HEMATOLOGY ASSOCIATION</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86450">
                <a:tc>
                  <a:txBody>
                    <a:bodyPr/>
                    <a:lstStyle/>
                    <a:p>
                      <a:pPr indent="0" lvl="0" marL="0" rtl="0" algn="l">
                        <a:spcBef>
                          <a:spcPts val="0"/>
                        </a:spcBef>
                        <a:spcAft>
                          <a:spcPts val="0"/>
                        </a:spcAft>
                        <a:buNone/>
                      </a:pPr>
                      <a:r>
                        <a:rPr lang="en-GB" sz="1000"/>
                        <a:t>56030</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 Musgrove</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OLYMPIA-2</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26/01/2024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27/09/2023</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47</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Regeneron Pharmaceuticals,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55350">
                <a:tc>
                  <a:txBody>
                    <a:bodyPr/>
                    <a:lstStyle/>
                    <a:p>
                      <a:pPr indent="0" lvl="0" marL="0" rtl="0" algn="l">
                        <a:spcBef>
                          <a:spcPts val="0"/>
                        </a:spcBef>
                        <a:spcAft>
                          <a:spcPts val="0"/>
                        </a:spcAft>
                        <a:buNone/>
                      </a:pPr>
                      <a:r>
                        <a:rPr lang="en-GB" sz="1000"/>
                        <a:t>56023</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 Glos</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MK3543-006</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01/04/2024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29/04/2025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32</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MERCK SHARP &amp; DOHME CORP.</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2600">
                <a:tc>
                  <a:txBody>
                    <a:bodyPr/>
                    <a:lstStyle/>
                    <a:p>
                      <a:pPr indent="0" lvl="0" marL="0" rtl="0" algn="l">
                        <a:spcBef>
                          <a:spcPts val="0"/>
                        </a:spcBef>
                        <a:spcAft>
                          <a:spcPts val="0"/>
                        </a:spcAft>
                        <a:buNone/>
                      </a:pPr>
                      <a:r>
                        <a:rPr lang="en-GB" sz="1000"/>
                        <a:t>55786</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 Musgrove, Salisbury</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OLYMPIA-1</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02/02/2024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20/05/2025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20</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Regeneron Pharmaceuticals,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24900">
                <a:tc>
                  <a:txBody>
                    <a:bodyPr/>
                    <a:lstStyle/>
                    <a:p>
                      <a:pPr indent="0" lvl="0" marL="0" rtl="0" algn="l">
                        <a:spcBef>
                          <a:spcPts val="0"/>
                        </a:spcBef>
                        <a:spcAft>
                          <a:spcPts val="0"/>
                        </a:spcAft>
                        <a:buNone/>
                      </a:pPr>
                      <a:r>
                        <a:rPr lang="en-GB" sz="1000"/>
                        <a:t>54942</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FT576-101-UK/EU</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31/03/2024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15/10/2024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10</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FATE THERAPEUTICS,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2900">
                <a:tc>
                  <a:txBody>
                    <a:bodyPr/>
                    <a:lstStyle/>
                    <a:p>
                      <a:pPr indent="0" lvl="0" marL="0" rtl="0" algn="l">
                        <a:spcBef>
                          <a:spcPts val="0"/>
                        </a:spcBef>
                        <a:spcAft>
                          <a:spcPts val="0"/>
                        </a:spcAft>
                        <a:buNone/>
                      </a:pPr>
                      <a:r>
                        <a:rPr lang="en-GB" sz="1000"/>
                        <a:t>54561</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rPr>
                        <a:t>BHOC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Non-Comm</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ACT-AML-001</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15/05/2024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07/12/2024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164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DIDACT Foundation</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27850">
                <a:tc>
                  <a:txBody>
                    <a:bodyPr/>
                    <a:lstStyle/>
                    <a:p>
                      <a:pPr indent="0" lvl="0" marL="0" rtl="0" algn="l">
                        <a:spcBef>
                          <a:spcPts val="0"/>
                        </a:spcBef>
                        <a:spcAft>
                          <a:spcPts val="0"/>
                        </a:spcAft>
                        <a:buNone/>
                      </a:pPr>
                      <a:r>
                        <a:rPr lang="en-GB" sz="1000"/>
                        <a:t>50718</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rPr>
                        <a:t>BHOC, BRHC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Relatlimab + Nivolumab in Pediatric and Young Adult Lymphomas (RELATIVITY-069)</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01/11/2023</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01/04/2025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30</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Bristol-Myers Squibb International Corporation</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75000">
                <a:tc>
                  <a:txBody>
                    <a:bodyPr/>
                    <a:lstStyle/>
                    <a:p>
                      <a:pPr indent="0" lvl="0" marL="0" rtl="0" algn="l">
                        <a:spcBef>
                          <a:spcPts val="0"/>
                        </a:spcBef>
                        <a:spcAft>
                          <a:spcPts val="0"/>
                        </a:spcAft>
                        <a:buNone/>
                      </a:pPr>
                      <a:r>
                        <a:rPr lang="en-GB" sz="1000"/>
                        <a:t>49295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BHOC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A FIH study of KO-539 in patients with relapsed or refractory AML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30/01/2024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06/05/2024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6</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KURA ONCOLOGY,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48600">
                <a:tc>
                  <a:txBody>
                    <a:bodyPr/>
                    <a:lstStyle/>
                    <a:p>
                      <a:pPr indent="0" lvl="0" marL="0" rtl="0" algn="l">
                        <a:spcBef>
                          <a:spcPts val="0"/>
                        </a:spcBef>
                        <a:spcAft>
                          <a:spcPts val="0"/>
                        </a:spcAft>
                        <a:buNone/>
                      </a:pPr>
                      <a:r>
                        <a:rPr lang="en-GB" sz="1000"/>
                        <a:t>48215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rPr>
                        <a:t>BHOC, Musgrove,Yeovil, Glos</a:t>
                      </a:r>
                      <a:endParaRPr sz="10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Commercial</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Epcoritamab in first line diffuse large B-cell lymphoma</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05/02/2024</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30/04/2025</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60</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t>ABBVIE INC.</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17"/>
          <p:cNvSpPr txBox="1"/>
          <p:nvPr>
            <p:ph type="title"/>
          </p:nvPr>
        </p:nvSpPr>
        <p:spPr>
          <a:xfrm>
            <a:off x="878550" y="1432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pic>
        <p:nvPicPr>
          <p:cNvPr id="180" name="Google Shape;180;p17"/>
          <p:cNvPicPr preferRelativeResize="0"/>
          <p:nvPr/>
        </p:nvPicPr>
        <p:blipFill>
          <a:blip r:embed="rId3">
            <a:alphaModFix/>
          </a:blip>
          <a:stretch>
            <a:fillRect/>
          </a:stretch>
        </p:blipFill>
        <p:spPr>
          <a:xfrm>
            <a:off x="3446275" y="2793050"/>
            <a:ext cx="5801350" cy="1745325"/>
          </a:xfrm>
          <a:prstGeom prst="rect">
            <a:avLst/>
          </a:prstGeom>
          <a:noFill/>
          <a:ln>
            <a:noFill/>
          </a:ln>
        </p:spPr>
      </p:pic>
      <p:pic>
        <p:nvPicPr>
          <p:cNvPr id="181" name="Google Shape;181;p17"/>
          <p:cNvPicPr preferRelativeResize="0"/>
          <p:nvPr/>
        </p:nvPicPr>
        <p:blipFill>
          <a:blip r:embed="rId4">
            <a:alphaModFix/>
          </a:blip>
          <a:stretch>
            <a:fillRect/>
          </a:stretch>
        </p:blipFill>
        <p:spPr>
          <a:xfrm>
            <a:off x="3853700" y="1423677"/>
            <a:ext cx="3985125" cy="1218675"/>
          </a:xfrm>
          <a:prstGeom prst="rect">
            <a:avLst/>
          </a:prstGeom>
          <a:noFill/>
          <a:ln>
            <a:noFill/>
          </a:ln>
        </p:spPr>
      </p:pic>
      <p:sp>
        <p:nvSpPr>
          <p:cNvPr id="182" name="Google Shape;182;p17"/>
          <p:cNvSpPr txBox="1"/>
          <p:nvPr/>
        </p:nvSpPr>
        <p:spPr>
          <a:xfrm>
            <a:off x="626400" y="2392850"/>
            <a:ext cx="209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National Results</a:t>
            </a:r>
            <a:endParaRPr sz="1800">
              <a:latin typeface="Lato"/>
              <a:ea typeface="Lato"/>
              <a:cs typeface="Lato"/>
              <a:sym typeface="Lato"/>
            </a:endParaRPr>
          </a:p>
        </p:txBody>
      </p:sp>
      <p:pic>
        <p:nvPicPr>
          <p:cNvPr id="183" name="Google Shape;183;p17"/>
          <p:cNvPicPr preferRelativeResize="0"/>
          <p:nvPr/>
        </p:nvPicPr>
        <p:blipFill>
          <a:blip r:embed="rId5">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pic>
        <p:nvPicPr>
          <p:cNvPr id="189" name="Google Shape;189;p18"/>
          <p:cNvPicPr preferRelativeResize="0"/>
          <p:nvPr/>
        </p:nvPicPr>
        <p:blipFill>
          <a:blip r:embed="rId3">
            <a:alphaModFix/>
          </a:blip>
          <a:stretch>
            <a:fillRect/>
          </a:stretch>
        </p:blipFill>
        <p:spPr>
          <a:xfrm flipH="1" rot="10800000">
            <a:off x="0" y="2"/>
            <a:ext cx="1657524" cy="1671398"/>
          </a:xfrm>
          <a:prstGeom prst="rect">
            <a:avLst/>
          </a:prstGeom>
          <a:noFill/>
          <a:ln>
            <a:noFill/>
          </a:ln>
        </p:spPr>
      </p:pic>
      <p:sp>
        <p:nvSpPr>
          <p:cNvPr id="190" name="Google Shape;190;p18"/>
          <p:cNvSpPr txBox="1"/>
          <p:nvPr/>
        </p:nvSpPr>
        <p:spPr>
          <a:xfrm>
            <a:off x="1470150" y="1527950"/>
            <a:ext cx="2497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Lato"/>
                <a:ea typeface="Lato"/>
                <a:cs typeface="Lato"/>
                <a:sym typeface="Lato"/>
              </a:rPr>
              <a:t>SWAG regional results</a:t>
            </a:r>
            <a:endParaRPr sz="1700">
              <a:latin typeface="Lato"/>
              <a:ea typeface="Lato"/>
              <a:cs typeface="Lato"/>
              <a:sym typeface="Lato"/>
            </a:endParaRPr>
          </a:p>
        </p:txBody>
      </p:sp>
      <p:pic>
        <p:nvPicPr>
          <p:cNvPr id="191" name="Google Shape;191;p18"/>
          <p:cNvPicPr preferRelativeResize="0"/>
          <p:nvPr/>
        </p:nvPicPr>
        <p:blipFill>
          <a:blip r:embed="rId4">
            <a:alphaModFix/>
          </a:blip>
          <a:stretch>
            <a:fillRect/>
          </a:stretch>
        </p:blipFill>
        <p:spPr>
          <a:xfrm>
            <a:off x="5138713" y="3873825"/>
            <a:ext cx="6829425" cy="2057400"/>
          </a:xfrm>
          <a:prstGeom prst="rect">
            <a:avLst/>
          </a:prstGeom>
          <a:noFill/>
          <a:ln>
            <a:noFill/>
          </a:ln>
        </p:spPr>
      </p:pic>
      <p:pic>
        <p:nvPicPr>
          <p:cNvPr id="192" name="Google Shape;192;p18"/>
          <p:cNvPicPr preferRelativeResize="0"/>
          <p:nvPr/>
        </p:nvPicPr>
        <p:blipFill rotWithShape="1">
          <a:blip r:embed="rId5">
            <a:alphaModFix/>
          </a:blip>
          <a:srcRect b="0" l="0" r="3772" t="0"/>
          <a:stretch/>
        </p:blipFill>
        <p:spPr>
          <a:xfrm>
            <a:off x="140325" y="3873825"/>
            <a:ext cx="4979350" cy="1593775"/>
          </a:xfrm>
          <a:prstGeom prst="rect">
            <a:avLst/>
          </a:prstGeom>
          <a:noFill/>
          <a:ln>
            <a:noFill/>
          </a:ln>
        </p:spPr>
      </p:pic>
      <p:pic>
        <p:nvPicPr>
          <p:cNvPr id="193" name="Google Shape;193;p18"/>
          <p:cNvPicPr preferRelativeResize="0"/>
          <p:nvPr/>
        </p:nvPicPr>
        <p:blipFill>
          <a:blip r:embed="rId6">
            <a:alphaModFix/>
          </a:blip>
          <a:stretch>
            <a:fillRect/>
          </a:stretch>
        </p:blipFill>
        <p:spPr>
          <a:xfrm>
            <a:off x="5119675" y="1362075"/>
            <a:ext cx="6867525" cy="2066925"/>
          </a:xfrm>
          <a:prstGeom prst="rect">
            <a:avLst/>
          </a:prstGeom>
          <a:noFill/>
          <a:ln>
            <a:noFill/>
          </a:ln>
        </p:spPr>
      </p:pic>
      <p:sp>
        <p:nvSpPr>
          <p:cNvPr id="194" name="Google Shape;194;p18"/>
          <p:cNvSpPr/>
          <p:nvPr/>
        </p:nvSpPr>
        <p:spPr>
          <a:xfrm>
            <a:off x="5119675" y="2319625"/>
            <a:ext cx="6795300" cy="382800"/>
          </a:xfrm>
          <a:prstGeom prst="ellipse">
            <a:avLst/>
          </a:prstGeom>
          <a:noFill/>
          <a:ln cap="flat" cmpd="sng" w="9525">
            <a:solidFill>
              <a:srgbClr val="E65E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18"/>
          <p:cNvSpPr/>
          <p:nvPr/>
        </p:nvSpPr>
        <p:spPr>
          <a:xfrm>
            <a:off x="4967900" y="5223925"/>
            <a:ext cx="2934900" cy="322800"/>
          </a:xfrm>
          <a:prstGeom prst="ellipse">
            <a:avLst/>
          </a:prstGeom>
          <a:noFill/>
          <a:ln cap="flat" cmpd="sng" w="9525">
            <a:solidFill>
              <a:srgbClr val="E65E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6" name="Google Shape;196;p18"/>
          <p:cNvPicPr preferRelativeResize="0"/>
          <p:nvPr/>
        </p:nvPicPr>
        <p:blipFill>
          <a:blip r:embed="rId7">
            <a:alphaModFix/>
          </a:blip>
          <a:stretch>
            <a:fillRect/>
          </a:stretch>
        </p:blipFill>
        <p:spPr>
          <a:xfrm>
            <a:off x="694200" y="2101179"/>
            <a:ext cx="3858029" cy="800725"/>
          </a:xfrm>
          <a:prstGeom prst="rect">
            <a:avLst/>
          </a:prstGeom>
          <a:noFill/>
          <a:ln>
            <a:noFill/>
          </a:ln>
        </p:spPr>
      </p:pic>
      <p:sp>
        <p:nvSpPr>
          <p:cNvPr id="197" name="Google Shape;197;p18"/>
          <p:cNvSpPr txBox="1"/>
          <p:nvPr/>
        </p:nvSpPr>
        <p:spPr>
          <a:xfrm>
            <a:off x="453850" y="31747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8"/>
              </a:rPr>
              <a:t>SWAG region results PDF</a:t>
            </a:r>
            <a:endParaRPr/>
          </a:p>
        </p:txBody>
      </p:sp>
      <p:sp>
        <p:nvSpPr>
          <p:cNvPr id="198" name="Google Shape;198;p18"/>
          <p:cNvSpPr txBox="1"/>
          <p:nvPr>
            <p:ph type="title"/>
          </p:nvPr>
        </p:nvSpPr>
        <p:spPr>
          <a:xfrm>
            <a:off x="878550" y="1432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
        <p:nvSpPr>
          <p:cNvPr id="199" name="Google Shape;199;p18"/>
          <p:cNvSpPr/>
          <p:nvPr/>
        </p:nvSpPr>
        <p:spPr>
          <a:xfrm>
            <a:off x="9039375" y="4106525"/>
            <a:ext cx="272400" cy="1986900"/>
          </a:xfrm>
          <a:prstGeom prst="ellipse">
            <a:avLst/>
          </a:prstGeom>
          <a:noFill/>
          <a:ln cap="flat" cmpd="sng" w="9525">
            <a:solidFill>
              <a:srgbClr val="E65E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9"/>
          <p:cNvPicPr preferRelativeResize="0"/>
          <p:nvPr/>
        </p:nvPicPr>
        <p:blipFill>
          <a:blip r:embed="rId3">
            <a:alphaModFix/>
          </a:blip>
          <a:stretch>
            <a:fillRect/>
          </a:stretch>
        </p:blipFill>
        <p:spPr>
          <a:xfrm>
            <a:off x="1437325" y="0"/>
            <a:ext cx="9010988" cy="6617801"/>
          </a:xfrm>
          <a:prstGeom prst="rect">
            <a:avLst/>
          </a:prstGeom>
          <a:noFill/>
          <a:ln>
            <a:noFill/>
          </a:ln>
        </p:spPr>
      </p:pic>
      <p:sp>
        <p:nvSpPr>
          <p:cNvPr id="206" name="Google Shape;206;p19"/>
          <p:cNvSpPr txBox="1"/>
          <p:nvPr/>
        </p:nvSpPr>
        <p:spPr>
          <a:xfrm>
            <a:off x="4982900" y="818400"/>
            <a:ext cx="402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u="sng">
                <a:solidFill>
                  <a:schemeClr val="hlink"/>
                </a:solidFill>
                <a:hlinkClick r:id="rId4"/>
              </a:rPr>
              <a:t>https://bepartofresearch.nihr.ac.uk/</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