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57B82-A2EB-4D96-97FC-3DFCA6B6B3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DB8A42B-D895-45C8-BF78-ECCCAD0722E5}">
      <dgm:prSet phldrT="[Text]" custT="1"/>
      <dgm:spPr/>
      <dgm:t>
        <a:bodyPr/>
        <a:lstStyle/>
        <a:p>
          <a:r>
            <a:rPr lang="en-GB" sz="1600" b="1" dirty="0"/>
            <a:t>Protocol drafted by tumour site specialist </a:t>
          </a:r>
        </a:p>
        <a:p>
          <a:r>
            <a:rPr lang="en-GB" sz="1200" b="1" dirty="0"/>
            <a:t>(usually consultant/registrar/</a:t>
          </a:r>
        </a:p>
        <a:p>
          <a:r>
            <a:rPr lang="en-GB" sz="1200" b="1" dirty="0"/>
            <a:t>Specialist pharmacist)</a:t>
          </a:r>
        </a:p>
      </dgm:t>
    </dgm:pt>
    <dgm:pt modelId="{14BA724C-E7EB-4A74-AFF4-3BCE96F828EE}" type="parTrans" cxnId="{624556E2-ABE3-4836-8D2B-BBB4037EC4F8}">
      <dgm:prSet/>
      <dgm:spPr/>
      <dgm:t>
        <a:bodyPr/>
        <a:lstStyle/>
        <a:p>
          <a:endParaRPr lang="en-GB"/>
        </a:p>
      </dgm:t>
    </dgm:pt>
    <dgm:pt modelId="{010F70AC-1236-4074-9701-A9C22B64F182}" type="sibTrans" cxnId="{624556E2-ABE3-4836-8D2B-BBB4037EC4F8}">
      <dgm:prSet/>
      <dgm:spPr/>
      <dgm:t>
        <a:bodyPr/>
        <a:lstStyle/>
        <a:p>
          <a:endParaRPr lang="en-GB"/>
        </a:p>
      </dgm:t>
    </dgm:pt>
    <dgm:pt modelId="{52AC5F3E-A303-435D-B47D-8595E3CFA2E1}">
      <dgm:prSet phldrT="[Text]" custT="1"/>
      <dgm:spPr/>
      <dgm:t>
        <a:bodyPr/>
        <a:lstStyle/>
        <a:p>
          <a:r>
            <a:rPr lang="en-GB" sz="1800" dirty="0"/>
            <a:t>Protocol checked by Kate </a:t>
          </a:r>
        </a:p>
      </dgm:t>
    </dgm:pt>
    <dgm:pt modelId="{8AB7E2E8-A656-4F87-BDE2-4A79F807959B}" type="parTrans" cxnId="{48172C81-66F6-4FDC-8A47-571708122A42}">
      <dgm:prSet/>
      <dgm:spPr/>
      <dgm:t>
        <a:bodyPr/>
        <a:lstStyle/>
        <a:p>
          <a:endParaRPr lang="en-GB"/>
        </a:p>
      </dgm:t>
    </dgm:pt>
    <dgm:pt modelId="{34843720-FB95-45A2-AC69-EB333FE4AFF7}" type="sibTrans" cxnId="{48172C81-66F6-4FDC-8A47-571708122A42}">
      <dgm:prSet/>
      <dgm:spPr/>
      <dgm:t>
        <a:bodyPr/>
        <a:lstStyle/>
        <a:p>
          <a:endParaRPr lang="en-GB"/>
        </a:p>
      </dgm:t>
    </dgm:pt>
    <dgm:pt modelId="{34BD2659-24A0-4301-BD6D-AB05C1519619}">
      <dgm:prSet phldrT="[Text]" custT="1"/>
      <dgm:spPr/>
      <dgm:t>
        <a:bodyPr/>
        <a:lstStyle/>
        <a:p>
          <a:r>
            <a:rPr lang="en-GB" sz="1800" dirty="0"/>
            <a:t>Protocol checked and approved by Jeremy</a:t>
          </a:r>
        </a:p>
      </dgm:t>
    </dgm:pt>
    <dgm:pt modelId="{21D8F427-948E-403D-9F53-A7C60BA9CC72}" type="parTrans" cxnId="{937FCA48-93FA-4125-826C-6A7DC338EB38}">
      <dgm:prSet/>
      <dgm:spPr/>
      <dgm:t>
        <a:bodyPr/>
        <a:lstStyle/>
        <a:p>
          <a:endParaRPr lang="en-GB"/>
        </a:p>
      </dgm:t>
    </dgm:pt>
    <dgm:pt modelId="{AE67CACB-CD09-44DF-B0D4-1B068063CA6B}" type="sibTrans" cxnId="{937FCA48-93FA-4125-826C-6A7DC338EB38}">
      <dgm:prSet/>
      <dgm:spPr/>
      <dgm:t>
        <a:bodyPr/>
        <a:lstStyle/>
        <a:p>
          <a:endParaRPr lang="en-GB"/>
        </a:p>
      </dgm:t>
    </dgm:pt>
    <dgm:pt modelId="{FDDD0D86-BC5F-4695-8E36-3E5AC6B528B4}">
      <dgm:prSet/>
      <dgm:spPr/>
      <dgm:t>
        <a:bodyPr/>
        <a:lstStyle/>
        <a:p>
          <a:r>
            <a:rPr lang="en-GB" dirty="0"/>
            <a:t>Approved protocol uploaded to SWAG website by Helen and email sent to SWAG pharmacist for dissemination</a:t>
          </a:r>
        </a:p>
      </dgm:t>
    </dgm:pt>
    <dgm:pt modelId="{7B23FF73-2657-494B-B3E6-A012AB4AB6AD}" type="parTrans" cxnId="{4ABD5048-3A12-4665-BDD2-2CB91F01119A}">
      <dgm:prSet/>
      <dgm:spPr/>
      <dgm:t>
        <a:bodyPr/>
        <a:lstStyle/>
        <a:p>
          <a:endParaRPr lang="en-GB"/>
        </a:p>
      </dgm:t>
    </dgm:pt>
    <dgm:pt modelId="{240938D5-4708-4826-87EE-860A062F6025}" type="sibTrans" cxnId="{4ABD5048-3A12-4665-BDD2-2CB91F01119A}">
      <dgm:prSet/>
      <dgm:spPr/>
      <dgm:t>
        <a:bodyPr/>
        <a:lstStyle/>
        <a:p>
          <a:endParaRPr lang="en-GB"/>
        </a:p>
      </dgm:t>
    </dgm:pt>
    <dgm:pt modelId="{1240612D-145A-4FFB-BD27-BFF84A2F85AB}" type="pres">
      <dgm:prSet presAssocID="{C8157B82-A2EB-4D96-97FC-3DFCA6B6B3E1}" presName="Name0" presStyleCnt="0">
        <dgm:presLayoutVars>
          <dgm:dir/>
          <dgm:resizeHandles val="exact"/>
        </dgm:presLayoutVars>
      </dgm:prSet>
      <dgm:spPr/>
    </dgm:pt>
    <dgm:pt modelId="{7D2A9F4C-876C-49E5-B4FF-8D68B269A813}" type="pres">
      <dgm:prSet presAssocID="{6DB8A42B-D895-45C8-BF78-ECCCAD0722E5}" presName="node" presStyleLbl="node1" presStyleIdx="0" presStyleCnt="4">
        <dgm:presLayoutVars>
          <dgm:bulletEnabled val="1"/>
        </dgm:presLayoutVars>
      </dgm:prSet>
      <dgm:spPr/>
    </dgm:pt>
    <dgm:pt modelId="{1EA9CE45-3E01-4B7E-A19E-C440BBB2A9C6}" type="pres">
      <dgm:prSet presAssocID="{010F70AC-1236-4074-9701-A9C22B64F182}" presName="sibTrans" presStyleLbl="sibTrans2D1" presStyleIdx="0" presStyleCnt="3"/>
      <dgm:spPr/>
    </dgm:pt>
    <dgm:pt modelId="{610FC943-83AD-407F-91DE-FF5AED741C73}" type="pres">
      <dgm:prSet presAssocID="{010F70AC-1236-4074-9701-A9C22B64F182}" presName="connectorText" presStyleLbl="sibTrans2D1" presStyleIdx="0" presStyleCnt="3"/>
      <dgm:spPr/>
    </dgm:pt>
    <dgm:pt modelId="{556886E1-8F8B-4515-BBBB-C65D0FD97998}" type="pres">
      <dgm:prSet presAssocID="{52AC5F3E-A303-435D-B47D-8595E3CFA2E1}" presName="node" presStyleLbl="node1" presStyleIdx="1" presStyleCnt="4">
        <dgm:presLayoutVars>
          <dgm:bulletEnabled val="1"/>
        </dgm:presLayoutVars>
      </dgm:prSet>
      <dgm:spPr/>
    </dgm:pt>
    <dgm:pt modelId="{5810B367-8296-4C92-867A-47F1ED54058B}" type="pres">
      <dgm:prSet presAssocID="{34843720-FB95-45A2-AC69-EB333FE4AFF7}" presName="sibTrans" presStyleLbl="sibTrans2D1" presStyleIdx="1" presStyleCnt="3"/>
      <dgm:spPr/>
    </dgm:pt>
    <dgm:pt modelId="{3B299673-36DC-4181-8E53-3272A37DE8F1}" type="pres">
      <dgm:prSet presAssocID="{34843720-FB95-45A2-AC69-EB333FE4AFF7}" presName="connectorText" presStyleLbl="sibTrans2D1" presStyleIdx="1" presStyleCnt="3"/>
      <dgm:spPr/>
    </dgm:pt>
    <dgm:pt modelId="{F91F9D55-8D41-46BE-ABF1-6A204A92AF5E}" type="pres">
      <dgm:prSet presAssocID="{34BD2659-24A0-4301-BD6D-AB05C1519619}" presName="node" presStyleLbl="node1" presStyleIdx="2" presStyleCnt="4">
        <dgm:presLayoutVars>
          <dgm:bulletEnabled val="1"/>
        </dgm:presLayoutVars>
      </dgm:prSet>
      <dgm:spPr/>
    </dgm:pt>
    <dgm:pt modelId="{148D150E-11BE-4B15-BE90-7FDE4BE355EB}" type="pres">
      <dgm:prSet presAssocID="{AE67CACB-CD09-44DF-B0D4-1B068063CA6B}" presName="sibTrans" presStyleLbl="sibTrans2D1" presStyleIdx="2" presStyleCnt="3"/>
      <dgm:spPr/>
    </dgm:pt>
    <dgm:pt modelId="{B1046656-9192-4C5D-A154-A0CBE052A641}" type="pres">
      <dgm:prSet presAssocID="{AE67CACB-CD09-44DF-B0D4-1B068063CA6B}" presName="connectorText" presStyleLbl="sibTrans2D1" presStyleIdx="2" presStyleCnt="3"/>
      <dgm:spPr/>
    </dgm:pt>
    <dgm:pt modelId="{B3BCD308-1819-4D83-B73D-F8BACCDD48E2}" type="pres">
      <dgm:prSet presAssocID="{FDDD0D86-BC5F-4695-8E36-3E5AC6B528B4}" presName="node" presStyleLbl="node1" presStyleIdx="3" presStyleCnt="4">
        <dgm:presLayoutVars>
          <dgm:bulletEnabled val="1"/>
        </dgm:presLayoutVars>
      </dgm:prSet>
      <dgm:spPr/>
    </dgm:pt>
  </dgm:ptLst>
  <dgm:cxnLst>
    <dgm:cxn modelId="{D985AF25-8098-4ABE-AE5D-66B05DD6EA54}" type="presOf" srcId="{34BD2659-24A0-4301-BD6D-AB05C1519619}" destId="{F91F9D55-8D41-46BE-ABF1-6A204A92AF5E}" srcOrd="0" destOrd="0" presId="urn:microsoft.com/office/officeart/2005/8/layout/process1"/>
    <dgm:cxn modelId="{95947F35-CAF2-4381-AEFB-480D2913FC2E}" type="presOf" srcId="{34843720-FB95-45A2-AC69-EB333FE4AFF7}" destId="{5810B367-8296-4C92-867A-47F1ED54058B}" srcOrd="0" destOrd="0" presId="urn:microsoft.com/office/officeart/2005/8/layout/process1"/>
    <dgm:cxn modelId="{9E24553A-8375-4717-8DC5-337CC90540BF}" type="presOf" srcId="{010F70AC-1236-4074-9701-A9C22B64F182}" destId="{610FC943-83AD-407F-91DE-FF5AED741C73}" srcOrd="1" destOrd="0" presId="urn:microsoft.com/office/officeart/2005/8/layout/process1"/>
    <dgm:cxn modelId="{AF4E3447-3C1C-4D40-9B3E-DDBD0EC41036}" type="presOf" srcId="{010F70AC-1236-4074-9701-A9C22B64F182}" destId="{1EA9CE45-3E01-4B7E-A19E-C440BBB2A9C6}" srcOrd="0" destOrd="0" presId="urn:microsoft.com/office/officeart/2005/8/layout/process1"/>
    <dgm:cxn modelId="{4ABD5048-3A12-4665-BDD2-2CB91F01119A}" srcId="{C8157B82-A2EB-4D96-97FC-3DFCA6B6B3E1}" destId="{FDDD0D86-BC5F-4695-8E36-3E5AC6B528B4}" srcOrd="3" destOrd="0" parTransId="{7B23FF73-2657-494B-B3E6-A012AB4AB6AD}" sibTransId="{240938D5-4708-4826-87EE-860A062F6025}"/>
    <dgm:cxn modelId="{937FCA48-93FA-4125-826C-6A7DC338EB38}" srcId="{C8157B82-A2EB-4D96-97FC-3DFCA6B6B3E1}" destId="{34BD2659-24A0-4301-BD6D-AB05C1519619}" srcOrd="2" destOrd="0" parTransId="{21D8F427-948E-403D-9F53-A7C60BA9CC72}" sibTransId="{AE67CACB-CD09-44DF-B0D4-1B068063CA6B}"/>
    <dgm:cxn modelId="{088E6975-81A9-4448-A7E9-CD62DF840E17}" type="presOf" srcId="{AE67CACB-CD09-44DF-B0D4-1B068063CA6B}" destId="{B1046656-9192-4C5D-A154-A0CBE052A641}" srcOrd="1" destOrd="0" presId="urn:microsoft.com/office/officeart/2005/8/layout/process1"/>
    <dgm:cxn modelId="{CE217D75-DF43-4ECD-BA48-118F590AF724}" type="presOf" srcId="{C8157B82-A2EB-4D96-97FC-3DFCA6B6B3E1}" destId="{1240612D-145A-4FFB-BD27-BFF84A2F85AB}" srcOrd="0" destOrd="0" presId="urn:microsoft.com/office/officeart/2005/8/layout/process1"/>
    <dgm:cxn modelId="{48172C81-66F6-4FDC-8A47-571708122A42}" srcId="{C8157B82-A2EB-4D96-97FC-3DFCA6B6B3E1}" destId="{52AC5F3E-A303-435D-B47D-8595E3CFA2E1}" srcOrd="1" destOrd="0" parTransId="{8AB7E2E8-A656-4F87-BDE2-4A79F807959B}" sibTransId="{34843720-FB95-45A2-AC69-EB333FE4AFF7}"/>
    <dgm:cxn modelId="{8724D191-FDE7-40D2-A705-D767958AC957}" type="presOf" srcId="{FDDD0D86-BC5F-4695-8E36-3E5AC6B528B4}" destId="{B3BCD308-1819-4D83-B73D-F8BACCDD48E2}" srcOrd="0" destOrd="0" presId="urn:microsoft.com/office/officeart/2005/8/layout/process1"/>
    <dgm:cxn modelId="{67C884AB-E6F4-49A7-869C-F604A8CB3B30}" type="presOf" srcId="{AE67CACB-CD09-44DF-B0D4-1B068063CA6B}" destId="{148D150E-11BE-4B15-BE90-7FDE4BE355EB}" srcOrd="0" destOrd="0" presId="urn:microsoft.com/office/officeart/2005/8/layout/process1"/>
    <dgm:cxn modelId="{E5B6AED3-7CB2-4FBE-AD2C-37A5714630AE}" type="presOf" srcId="{6DB8A42B-D895-45C8-BF78-ECCCAD0722E5}" destId="{7D2A9F4C-876C-49E5-B4FF-8D68B269A813}" srcOrd="0" destOrd="0" presId="urn:microsoft.com/office/officeart/2005/8/layout/process1"/>
    <dgm:cxn modelId="{624556E2-ABE3-4836-8D2B-BBB4037EC4F8}" srcId="{C8157B82-A2EB-4D96-97FC-3DFCA6B6B3E1}" destId="{6DB8A42B-D895-45C8-BF78-ECCCAD0722E5}" srcOrd="0" destOrd="0" parTransId="{14BA724C-E7EB-4A74-AFF4-3BCE96F828EE}" sibTransId="{010F70AC-1236-4074-9701-A9C22B64F182}"/>
    <dgm:cxn modelId="{CB8E9FE6-CC45-4BC0-893B-AEA97601B9CB}" type="presOf" srcId="{34843720-FB95-45A2-AC69-EB333FE4AFF7}" destId="{3B299673-36DC-4181-8E53-3272A37DE8F1}" srcOrd="1" destOrd="0" presId="urn:microsoft.com/office/officeart/2005/8/layout/process1"/>
    <dgm:cxn modelId="{AEDAC3EF-582F-439E-82BD-4E031A761699}" type="presOf" srcId="{52AC5F3E-A303-435D-B47D-8595E3CFA2E1}" destId="{556886E1-8F8B-4515-BBBB-C65D0FD97998}" srcOrd="0" destOrd="0" presId="urn:microsoft.com/office/officeart/2005/8/layout/process1"/>
    <dgm:cxn modelId="{252EC307-EF1F-49A1-B96C-22E01EF5BBCC}" type="presParOf" srcId="{1240612D-145A-4FFB-BD27-BFF84A2F85AB}" destId="{7D2A9F4C-876C-49E5-B4FF-8D68B269A813}" srcOrd="0" destOrd="0" presId="urn:microsoft.com/office/officeart/2005/8/layout/process1"/>
    <dgm:cxn modelId="{672100B5-087A-4144-A5AC-10CD8ABAE9C9}" type="presParOf" srcId="{1240612D-145A-4FFB-BD27-BFF84A2F85AB}" destId="{1EA9CE45-3E01-4B7E-A19E-C440BBB2A9C6}" srcOrd="1" destOrd="0" presId="urn:microsoft.com/office/officeart/2005/8/layout/process1"/>
    <dgm:cxn modelId="{6F622691-BE7D-41C2-86F4-2CC9CB78EEB2}" type="presParOf" srcId="{1EA9CE45-3E01-4B7E-A19E-C440BBB2A9C6}" destId="{610FC943-83AD-407F-91DE-FF5AED741C73}" srcOrd="0" destOrd="0" presId="urn:microsoft.com/office/officeart/2005/8/layout/process1"/>
    <dgm:cxn modelId="{CB75582A-D71B-43DF-A3A9-D6622231B212}" type="presParOf" srcId="{1240612D-145A-4FFB-BD27-BFF84A2F85AB}" destId="{556886E1-8F8B-4515-BBBB-C65D0FD97998}" srcOrd="2" destOrd="0" presId="urn:microsoft.com/office/officeart/2005/8/layout/process1"/>
    <dgm:cxn modelId="{3ED2B2CA-C484-4D23-BBC6-05FF2CCA0EF2}" type="presParOf" srcId="{1240612D-145A-4FFB-BD27-BFF84A2F85AB}" destId="{5810B367-8296-4C92-867A-47F1ED54058B}" srcOrd="3" destOrd="0" presId="urn:microsoft.com/office/officeart/2005/8/layout/process1"/>
    <dgm:cxn modelId="{71121173-C5EF-4981-9F79-1FF9FDE7ED0A}" type="presParOf" srcId="{5810B367-8296-4C92-867A-47F1ED54058B}" destId="{3B299673-36DC-4181-8E53-3272A37DE8F1}" srcOrd="0" destOrd="0" presId="urn:microsoft.com/office/officeart/2005/8/layout/process1"/>
    <dgm:cxn modelId="{4D325ECC-C51D-41A7-A441-8544B19E7EF7}" type="presParOf" srcId="{1240612D-145A-4FFB-BD27-BFF84A2F85AB}" destId="{F91F9D55-8D41-46BE-ABF1-6A204A92AF5E}" srcOrd="4" destOrd="0" presId="urn:microsoft.com/office/officeart/2005/8/layout/process1"/>
    <dgm:cxn modelId="{F258523E-E9D7-4DAB-B69F-262AA0628CEA}" type="presParOf" srcId="{1240612D-145A-4FFB-BD27-BFF84A2F85AB}" destId="{148D150E-11BE-4B15-BE90-7FDE4BE355EB}" srcOrd="5" destOrd="0" presId="urn:microsoft.com/office/officeart/2005/8/layout/process1"/>
    <dgm:cxn modelId="{6071DB72-92C1-479C-BAB1-1FC8A8DA9BE8}" type="presParOf" srcId="{148D150E-11BE-4B15-BE90-7FDE4BE355EB}" destId="{B1046656-9192-4C5D-A154-A0CBE052A641}" srcOrd="0" destOrd="0" presId="urn:microsoft.com/office/officeart/2005/8/layout/process1"/>
    <dgm:cxn modelId="{19E621A0-6735-41B3-AC76-8D43290141A9}" type="presParOf" srcId="{1240612D-145A-4FFB-BD27-BFF84A2F85AB}" destId="{B3BCD308-1819-4D83-B73D-F8BACCDD48E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A9F4C-876C-49E5-B4FF-8D68B269A813}">
      <dsp:nvSpPr>
        <dsp:cNvPr id="0" name=""/>
        <dsp:cNvSpPr/>
      </dsp:nvSpPr>
      <dsp:spPr>
        <a:xfrm>
          <a:off x="4664" y="180547"/>
          <a:ext cx="2039531" cy="1768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Protocol drafted by tumour site specialist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(usually consultant/registrar/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Specialist pharmacist)</a:t>
          </a:r>
        </a:p>
      </dsp:txBody>
      <dsp:txXfrm>
        <a:off x="56466" y="232349"/>
        <a:ext cx="1935927" cy="1665051"/>
      </dsp:txXfrm>
    </dsp:sp>
    <dsp:sp modelId="{1EA9CE45-3E01-4B7E-A19E-C440BBB2A9C6}">
      <dsp:nvSpPr>
        <dsp:cNvPr id="0" name=""/>
        <dsp:cNvSpPr/>
      </dsp:nvSpPr>
      <dsp:spPr>
        <a:xfrm>
          <a:off x="2248148" y="811973"/>
          <a:ext cx="432380" cy="505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2248148" y="913134"/>
        <a:ext cx="302666" cy="303481"/>
      </dsp:txXfrm>
    </dsp:sp>
    <dsp:sp modelId="{556886E1-8F8B-4515-BBBB-C65D0FD97998}">
      <dsp:nvSpPr>
        <dsp:cNvPr id="0" name=""/>
        <dsp:cNvSpPr/>
      </dsp:nvSpPr>
      <dsp:spPr>
        <a:xfrm>
          <a:off x="2860008" y="180547"/>
          <a:ext cx="2039531" cy="1768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Protocol checked by Kate </a:t>
          </a:r>
        </a:p>
      </dsp:txBody>
      <dsp:txXfrm>
        <a:off x="2911810" y="232349"/>
        <a:ext cx="1935927" cy="1665051"/>
      </dsp:txXfrm>
    </dsp:sp>
    <dsp:sp modelId="{5810B367-8296-4C92-867A-47F1ED54058B}">
      <dsp:nvSpPr>
        <dsp:cNvPr id="0" name=""/>
        <dsp:cNvSpPr/>
      </dsp:nvSpPr>
      <dsp:spPr>
        <a:xfrm>
          <a:off x="5103492" y="811973"/>
          <a:ext cx="432380" cy="505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5103492" y="913134"/>
        <a:ext cx="302666" cy="303481"/>
      </dsp:txXfrm>
    </dsp:sp>
    <dsp:sp modelId="{F91F9D55-8D41-46BE-ABF1-6A204A92AF5E}">
      <dsp:nvSpPr>
        <dsp:cNvPr id="0" name=""/>
        <dsp:cNvSpPr/>
      </dsp:nvSpPr>
      <dsp:spPr>
        <a:xfrm>
          <a:off x="5715351" y="180547"/>
          <a:ext cx="2039531" cy="1768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Protocol checked and approved by Jeremy</a:t>
          </a:r>
        </a:p>
      </dsp:txBody>
      <dsp:txXfrm>
        <a:off x="5767153" y="232349"/>
        <a:ext cx="1935927" cy="1665051"/>
      </dsp:txXfrm>
    </dsp:sp>
    <dsp:sp modelId="{148D150E-11BE-4B15-BE90-7FDE4BE355EB}">
      <dsp:nvSpPr>
        <dsp:cNvPr id="0" name=""/>
        <dsp:cNvSpPr/>
      </dsp:nvSpPr>
      <dsp:spPr>
        <a:xfrm>
          <a:off x="7958835" y="811973"/>
          <a:ext cx="432380" cy="505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7958835" y="913134"/>
        <a:ext cx="302666" cy="303481"/>
      </dsp:txXfrm>
    </dsp:sp>
    <dsp:sp modelId="{B3BCD308-1819-4D83-B73D-F8BACCDD48E2}">
      <dsp:nvSpPr>
        <dsp:cNvPr id="0" name=""/>
        <dsp:cNvSpPr/>
      </dsp:nvSpPr>
      <dsp:spPr>
        <a:xfrm>
          <a:off x="8570695" y="180547"/>
          <a:ext cx="2039531" cy="1768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Approved protocol uploaded to SWAG website by Helen and email sent to SWAG pharmacist for dissemination</a:t>
          </a:r>
        </a:p>
      </dsp:txBody>
      <dsp:txXfrm>
        <a:off x="8622497" y="232349"/>
        <a:ext cx="1935927" cy="1665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EB4F-85F9-9BCE-C1D3-3CCEFFEA4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48E62-5188-7830-CE65-B2F05FFB5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1E6B7-CD63-42DD-D1A6-097FD8A0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A9C28-6487-6EBB-E202-429B869C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EB70-553C-18D1-13BF-A47C390F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2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85B4-FA5A-766A-8890-472DD90D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E2354-D6B3-7E63-8835-11DAE904C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4DAD9-FC05-4FD3-0947-9B1E24F9D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8ADC8-9B35-FC2B-9178-F43300EC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42F55-2EA7-6360-B351-D4B4503F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9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AD7FC8-1681-6A8A-F96B-EB6649A3D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3CD9D-D449-2855-E3F6-35B717C0F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1F6C6-6F4E-368C-5711-2A09E9BF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F4578-0039-FDF7-3057-4293FD58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ED4C1-281D-A155-AE43-731A4085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2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C5732-C495-C87B-2DA1-8864DD3D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99A9-758A-6012-25A5-2B75EEC6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0D224-9EF7-0C69-97C3-A939D258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E7D36-3D22-B27D-AD88-A5F106D8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AE99-820C-BF0D-5B8B-A6BE3785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3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2D50-F0CD-3A7B-0055-54E4AA0E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9456B-3587-809B-D201-A6F9B0658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7DED7-7219-BF30-20A6-46C3B790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B2FE4-4489-DC3A-AD1B-2FF8B909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528C2-437F-3BCF-BD9F-8A696DF9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95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AA467-68BE-8CD3-7CDA-CE1F74F27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EFAB-BFE7-55B1-DE5F-5081702FC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5A7EB-898B-2CE1-2F03-15F9E0305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EE13C-EEBE-C27D-9FCC-CC7FD726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13FF2-0FE9-4385-EFCF-A2D67BC2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80375-999F-24E1-BA65-A0FC5F53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9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6D08-7C45-8AE5-E29A-89D89A61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892FF-2758-882B-2C9D-17C1C8DD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152CC-B68A-F8DF-9BD3-D3F5CF959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19A9D-EA0B-CA72-E4FF-9B97E629B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56B40-E81B-5CBD-5666-98255AED7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43F7D-A778-C237-213C-A41A9D99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2739C-45F0-6621-0DB3-13353DF0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B1231-2109-C55D-7970-740755E6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6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AD8F-AC29-C836-ECAF-976469F4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AE86A-D56B-EA31-A3D9-85CF933C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2DF84-C58E-45FF-D734-1A0E26EB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7939C-5FC8-5976-1DC2-B6687604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5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7249C-964F-53F6-7FFD-02B86BFEA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259AF-FC22-1EB7-4F83-8945053E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81201-424D-0219-3F40-D121F0E9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49D6-8024-9036-1C63-8660DB5BE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6B10-C480-8908-2D99-F069DFAC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DD265-3E39-440E-391E-3E5C7A7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01F53-55D0-A8DB-0624-A19FE7B2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09025-5D86-CC2B-46D0-A9EC973A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A93BC-5399-BEE0-F280-6E6FC9C9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0A832-7A87-5E94-4DC4-80B4A5B9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2C825-41C1-120F-DC0D-B84618148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B2B7F-A8F7-DDEA-B0D2-9DA90BB77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1477F-7F10-025B-4E99-B65A9D7C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B573-267C-3782-5FA4-02C0FDDF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915D8-FD12-397E-BA02-0554DAC0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6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202F4B-4034-5035-5D02-776151AE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7F62A-641C-90A9-C0DE-71B7F534B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A02F7-364A-B477-0F4F-4C767AAD0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0565-13DB-4FB6-9930-BC8BA160AB03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304C8-6007-3558-BA79-B9B5C6E20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68629-0A47-948B-4A67-0D3598700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0D1B-DE15-4439-B0C9-1ECF62F92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2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D058-20CD-18B4-6CEF-91B9CBC21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Haem CAG Protocol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0611D-915A-1D98-CDC1-3A4C3A24A1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5100" dirty="0">
                <a:solidFill>
                  <a:srgbClr val="0070C0"/>
                </a:solidFill>
              </a:rPr>
              <a:t>Feb 2024</a:t>
            </a:r>
          </a:p>
          <a:p>
            <a:endParaRPr lang="en-GB" sz="4000" dirty="0">
              <a:solidFill>
                <a:srgbClr val="0070C0"/>
              </a:solidFill>
            </a:endParaRPr>
          </a:p>
          <a:p>
            <a:r>
              <a:rPr lang="en-GB" sz="3200" dirty="0"/>
              <a:t>Kate Gregory</a:t>
            </a:r>
          </a:p>
          <a:p>
            <a:r>
              <a:rPr lang="en-GB" sz="3200" dirty="0"/>
              <a:t>Lead Pharmacist for SACT Protocols, SWAG Cancer Alliance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E35481-62E6-4B19-87FA-2D34EAE34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1916" y="457343"/>
            <a:ext cx="3019048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73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1845-3F87-5DCC-348F-F96217DA0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9154FA-04C5-DEBB-5DB2-245921A51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848" y="1256145"/>
            <a:ext cx="4558882" cy="4785881"/>
          </a:xfr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EBA46-C771-B560-4697-2912FC189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5731383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1410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DB27-04CB-9CB8-5336-40CB08D6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F5F45F-616F-CEB6-BED6-1F1428647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9492" y="658990"/>
            <a:ext cx="4978588" cy="5833885"/>
          </a:xfr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0B3E7F-C35C-8133-B3B0-A30338C39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77" y="1508126"/>
            <a:ext cx="4548510" cy="51673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7458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8CFE-CBA3-6ECB-D409-946CE22C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CC71BE-5AF4-31D0-A950-AD0CE7569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3128" y="1451511"/>
            <a:ext cx="6386340" cy="5251925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9767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DB7A-A7E4-841A-50A1-451A7279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The SWAG SACT Protocols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2D4E9-8DDD-9C89-44C4-7A80FF314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Kate Gregory – Pharmacist, 0.2 </a:t>
            </a:r>
            <a:r>
              <a:rPr lang="en-GB" dirty="0" err="1"/>
              <a:t>wte</a:t>
            </a:r>
            <a:endParaRPr lang="en-GB" dirty="0"/>
          </a:p>
          <a:p>
            <a:r>
              <a:rPr lang="en-GB" dirty="0"/>
              <a:t>Dr Jeremy Braybrooke - Medical Oncology Consultant, 0.1 </a:t>
            </a:r>
            <a:r>
              <a:rPr lang="en-GB" dirty="0" err="1"/>
              <a:t>wte</a:t>
            </a:r>
            <a:endParaRPr lang="en-GB" dirty="0"/>
          </a:p>
          <a:p>
            <a:r>
              <a:rPr lang="en-GB" dirty="0"/>
              <a:t>Helen Dunderdale – Cancer Clinical Advisory Group Manager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‘Ideal’ Protocol process: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9D519C6-2C69-AFD1-33B0-713E77127BEE}"/>
              </a:ext>
            </a:extLst>
          </p:cNvPr>
          <p:cNvGraphicFramePr/>
          <p:nvPr/>
        </p:nvGraphicFramePr>
        <p:xfrm>
          <a:off x="838199" y="4257963"/>
          <a:ext cx="10614891" cy="2129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2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EA5D-9B12-CD9B-BF91-0B0414A9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Protocols Progress Feb 23 - Feb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E65D1-F868-0147-CD51-F0B04A50B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protocols added: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Protocols updated: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CB9CD9-28BE-904A-2F69-AB95107EB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12748"/>
              </p:ext>
            </p:extLst>
          </p:nvPr>
        </p:nvGraphicFramePr>
        <p:xfrm>
          <a:off x="1190625" y="2344579"/>
          <a:ext cx="10163175" cy="196469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632814259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366216958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54590186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Protocol Name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 date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913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Oral azacitidine (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Onureg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Booth, Priyanka Mehta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207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Asciminib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Deepak Mannari, Becky Bagnall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550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POLA-R-CHP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Rachel Hingston, Alastair Whiteway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7363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PBR -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Polatuzumab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vedotin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bendamustine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rituximab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 Lowry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9375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Dara-VTD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Alastair Whiteway, Becky Bagnall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645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DRd - Daratumumab, lenalidomide, dex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Sally Moore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904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170A21-E853-A3AB-9F5F-094CAE92C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80099"/>
              </p:ext>
            </p:extLst>
          </p:nvPr>
        </p:nvGraphicFramePr>
        <p:xfrm>
          <a:off x="1190625" y="4828223"/>
          <a:ext cx="10163174" cy="1494790"/>
        </p:xfrm>
        <a:graphic>
          <a:graphicData uri="http://schemas.openxmlformats.org/drawingml/2006/table">
            <a:tbl>
              <a:tblPr/>
              <a:tblGrid>
                <a:gridCol w="3867150">
                  <a:extLst>
                    <a:ext uri="{9D8B030D-6E8A-4147-A177-3AD203B41FA5}">
                      <a16:colId xmlns:a16="http://schemas.microsoft.com/office/drawing/2014/main" val="1638306349"/>
                    </a:ext>
                  </a:extLst>
                </a:gridCol>
                <a:gridCol w="6296024">
                  <a:extLst>
                    <a:ext uri="{9D8B030D-6E8A-4147-A177-3AD203B41FA5}">
                      <a16:colId xmlns:a16="http://schemas.microsoft.com/office/drawing/2014/main" val="192548148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Protocol Name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Update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859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R-CODOX-M/R-IVAC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clarity re: IT dosing when given intraventricularly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1952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Acalabrutinib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Capsules to tablet change and PPI/antacid interaction removed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3279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Daratumumab, Bortezomib,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Dexmethasone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NICE TA update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44277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ABVD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capping requirement removed, renal and hepatic impairment section updated in line with current guidance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730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31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B1CFF-9F03-C695-B3EE-702136E8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Ongoing work – early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64B25-A452-F841-12B7-10D6B627B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Myeloma protocol updates</a:t>
            </a:r>
          </a:p>
          <a:p>
            <a:pPr lvl="1"/>
            <a:r>
              <a:rPr lang="en-GB" dirty="0"/>
              <a:t>Following protocols meeting in November</a:t>
            </a:r>
          </a:p>
          <a:p>
            <a:pPr lvl="1"/>
            <a:r>
              <a:rPr lang="en-GB" dirty="0"/>
              <a:t>Trialling new protocol format</a:t>
            </a:r>
          </a:p>
          <a:p>
            <a:r>
              <a:rPr lang="en-GB" dirty="0"/>
              <a:t>BEACOPP/</a:t>
            </a:r>
            <a:r>
              <a:rPr lang="en-GB" dirty="0" err="1"/>
              <a:t>BEACOPDac</a:t>
            </a:r>
            <a:r>
              <a:rPr lang="en-GB" dirty="0"/>
              <a:t> updates</a:t>
            </a:r>
          </a:p>
          <a:p>
            <a:pPr lvl="1"/>
            <a:r>
              <a:rPr lang="en-GB" dirty="0"/>
              <a:t>Renal/hepatic impairment updates in line with current practice</a:t>
            </a:r>
          </a:p>
          <a:p>
            <a:pPr lvl="1"/>
            <a:r>
              <a:rPr lang="en-GB" dirty="0"/>
              <a:t>Updates to allow for OP administration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New Protocol template – more later!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63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C625C-FE8A-5B15-F9B2-055223EBF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7937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Protocols outstanding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558F7A-B4E5-9B33-172B-863678E61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93857"/>
              </p:ext>
            </p:extLst>
          </p:nvPr>
        </p:nvGraphicFramePr>
        <p:xfrm>
          <a:off x="509587" y="1049380"/>
          <a:ext cx="11172825" cy="5529220"/>
        </p:xfrm>
        <a:graphic>
          <a:graphicData uri="http://schemas.openxmlformats.org/drawingml/2006/table">
            <a:tbl>
              <a:tblPr/>
              <a:tblGrid>
                <a:gridCol w="1942310">
                  <a:extLst>
                    <a:ext uri="{9D8B030D-6E8A-4147-A177-3AD203B41FA5}">
                      <a16:colId xmlns:a16="http://schemas.microsoft.com/office/drawing/2014/main" val="1995764660"/>
                    </a:ext>
                  </a:extLst>
                </a:gridCol>
                <a:gridCol w="6515890">
                  <a:extLst>
                    <a:ext uri="{9D8B030D-6E8A-4147-A177-3AD203B41FA5}">
                      <a16:colId xmlns:a16="http://schemas.microsoft.com/office/drawing/2014/main" val="126987390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1269975758"/>
                    </a:ext>
                  </a:extLst>
                </a:gridCol>
              </a:tblGrid>
              <a:tr h="22836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NICE TA/Indication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 Status/Plan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034067"/>
                  </a:ext>
                </a:extLst>
              </a:tr>
              <a:tr h="381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31st January 2024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TA947 -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Loncastuximab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tesirine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relapsed or refractory diffuse large B-cell lymphoma and high-grade B-cell lymphoma after 2 or more systemic treatments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- </a:t>
                      </a:r>
                      <a:r>
                        <a:rPr lang="en-GB" sz="14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volunteer to review?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125477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22nd November 2023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TA931 - Zanubrutinib is recommended as an option for treating untreated CLL if there is a 17p deletion or TP53 mutation or there is no 17p deletion or TP53 mutation but FCR or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bendamustine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rituximab are unsuitable or in relapsed or refractory CLL.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draft.  Haem CAG 2023 - Laura Percy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033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6th November 2023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NHSE CCP: Sorafenib maintenance for adults with FLT3-internal tandem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suplication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(FLT3-ITD) acute myeloid leukaemia (AML) undergoing allogeneic stem cell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trasnplantation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</a:t>
                      </a:r>
                      <a:r>
                        <a:rPr lang="en-GB" sz="14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- volunteer to review?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78777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17th October 2023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CDF -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Glofitamab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previously treated DLBCL who have received 2 or more therapies.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- </a:t>
                      </a:r>
                      <a:r>
                        <a:rPr lang="en-GB" sz="14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volunteer to review?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19038"/>
                  </a:ext>
                </a:extLst>
              </a:tr>
              <a:tr h="247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31st May 2023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TA891 - Ibrutinib plus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venetoclax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untreated chronic lymphocytic leukaemia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- </a:t>
                      </a:r>
                      <a:r>
                        <a:rPr lang="en-GB" sz="14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volunteer to review?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883180"/>
                  </a:ext>
                </a:extLst>
              </a:tr>
              <a:tr h="22836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19th October 2022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TA833 - Zanubrutinib for treating Waldenstrom's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macroglobulinaemia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- Haem CAG 2023 - Laura Percy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66200"/>
                  </a:ext>
                </a:extLst>
              </a:tr>
              <a:tr h="381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27th April 2022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TA787 - Venetoclax with low dose cytarabine for untreated acute myeloid leukaemia when intensive chemotherapy is unsuitable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draft. Haem CAG 2023 - P Mehta to allocate to SpR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76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16th December 2021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TA756 -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Fedratinib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disease-related splenomegaly or symptoms in myelofibrosis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 with MPN group from approval (Rebecca Frewin)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27286"/>
                  </a:ext>
                </a:extLst>
              </a:tr>
              <a:tr h="246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22nd September 2021</a:t>
                      </a:r>
                    </a:p>
                  </a:txBody>
                  <a:tcPr marL="5944" marR="5944" marT="5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TA728 -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Midostaurin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advanced systemic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mastocytosis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draft. Haem CAG 2023 - MPN forum to write?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06360"/>
                  </a:ext>
                </a:extLst>
              </a:tr>
              <a:tr h="3329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28th April 2021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TA695 - Carfilzomib with dexamethasone and lenalidomide for previously treated multiple myeloma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draft.  Haem CAG 2023 - Becky Bagnall/Alastair Whiteway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313060"/>
                  </a:ext>
                </a:extLst>
              </a:tr>
              <a:tr h="46603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August 2020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TA641 – Brentuximab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vedotin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cyclophosphamide, doxorubicin and prednisolone (CHP) for untreated systemic anaplastic large cell lymphoma in adults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by KG, needs review.  Haem CAG 2023 - Nik Chavda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0105"/>
                  </a:ext>
                </a:extLst>
              </a:tr>
              <a:tr h="18836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24th April 2019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TA577 – Brentuximab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vedotin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CD30-positive cutaneous T-cell lymphoma after at least 1 systemic therapy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by KG to cover all BV indications, needs review.  Haem CAG 2023 - Nik Chavda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2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3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ECDFC-97D9-62A1-6F51-E0C006CC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6510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Reviews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6BE092-64DD-0391-30C4-3558D6FAC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111322"/>
              </p:ext>
            </p:extLst>
          </p:nvPr>
        </p:nvGraphicFramePr>
        <p:xfrm>
          <a:off x="838200" y="1349375"/>
          <a:ext cx="10515597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98570569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5961844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19755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Protocol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Total number of Protocols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Protocols overdue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4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84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AML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825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00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Hairy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3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914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CNS Lymphoma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5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22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NHL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19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Salvage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42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Myeloma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9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Stem cell mobilisation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Myeloproliferative disorders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8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63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DEB1-5794-83E9-68EE-DB365FBE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update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16C1-FDFF-3DD6-EEC6-66E76698C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4507"/>
          </a:xfrm>
        </p:spPr>
        <p:txBody>
          <a:bodyPr>
            <a:normAutofit/>
          </a:bodyPr>
          <a:lstStyle/>
          <a:p>
            <a:r>
              <a:rPr lang="en-GB" dirty="0"/>
              <a:t>Different approaches to protocol updates:</a:t>
            </a:r>
          </a:p>
          <a:p>
            <a:pPr lvl="1"/>
            <a:r>
              <a:rPr lang="en-GB" dirty="0"/>
              <a:t>Nominated individual to review all protocols in an area in meeting with Kate</a:t>
            </a:r>
          </a:p>
          <a:p>
            <a:pPr lvl="1"/>
            <a:r>
              <a:rPr lang="en-GB" dirty="0"/>
              <a:t>Protocols split out amongst different CAG members to review then brought back to a meeting so all recommended updates can be approved</a:t>
            </a:r>
          </a:p>
          <a:p>
            <a:pPr lvl="1"/>
            <a:r>
              <a:rPr lang="en-GB" dirty="0"/>
              <a:t>Group meeting to discuss protocols and suggested updates</a:t>
            </a:r>
          </a:p>
          <a:p>
            <a:pPr lvl="1"/>
            <a:r>
              <a:rPr lang="en-GB" dirty="0"/>
              <a:t>Specific protocols identified to have issues due to being out of date updated with authors/site-specific consultant</a:t>
            </a:r>
          </a:p>
          <a:p>
            <a:r>
              <a:rPr lang="en-GB" dirty="0"/>
              <a:t>What is needed?</a:t>
            </a:r>
          </a:p>
          <a:p>
            <a:pPr lvl="1"/>
            <a:r>
              <a:rPr lang="en-GB" dirty="0"/>
              <a:t>Are all the available protocols still required?  Can any be archived?</a:t>
            </a:r>
          </a:p>
          <a:p>
            <a:pPr lvl="1"/>
            <a:r>
              <a:rPr lang="en-GB" dirty="0"/>
              <a:t>Does a protocol actually reflect what is happening in practice?</a:t>
            </a:r>
          </a:p>
          <a:p>
            <a:pPr lvl="1"/>
            <a:r>
              <a:rPr lang="en-GB" dirty="0"/>
              <a:t>Are there any gaps for certain sites e.g. no DA protocols for AML currently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36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FC89-8CC1-A466-80A5-BF7D5E54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Template – 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21EB-1E94-6699-ED40-F30406FC3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Trialling new protocol template with the </a:t>
            </a:r>
            <a:r>
              <a:rPr lang="en-GB" dirty="0" err="1"/>
              <a:t>DRd</a:t>
            </a:r>
            <a:r>
              <a:rPr lang="en-GB" dirty="0"/>
              <a:t> protocol currently released to the website</a:t>
            </a:r>
          </a:p>
          <a:p>
            <a:r>
              <a:rPr lang="en-GB" dirty="0"/>
              <a:t>Change to ordering of protocol with hyperlinks to jump to different sections</a:t>
            </a:r>
          </a:p>
          <a:p>
            <a:r>
              <a:rPr lang="en-GB" dirty="0"/>
              <a:t>Additional information added:</a:t>
            </a:r>
          </a:p>
          <a:p>
            <a:pPr lvl="1"/>
            <a:r>
              <a:rPr lang="en-GB" dirty="0"/>
              <a:t>Response rates from trial</a:t>
            </a:r>
          </a:p>
          <a:p>
            <a:pPr lvl="1"/>
            <a:r>
              <a:rPr lang="en-GB" dirty="0"/>
              <a:t>Additional information re: investigations required</a:t>
            </a:r>
          </a:p>
          <a:p>
            <a:pPr lvl="1"/>
            <a:r>
              <a:rPr lang="en-GB" dirty="0"/>
              <a:t>Toxicity/side effect profile more detailed</a:t>
            </a:r>
          </a:p>
          <a:p>
            <a:pPr lvl="1"/>
            <a:r>
              <a:rPr lang="en-GB" dirty="0"/>
              <a:t>Additional information on management of drug specific toxicities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69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7C784-CADE-757C-CB06-70C6B904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2679D4-95E6-51C7-969E-F4F761021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8805" y="715484"/>
            <a:ext cx="5169159" cy="5879280"/>
          </a:xfr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378F42-3B07-0ABE-56DE-F7969D680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36" y="2401033"/>
            <a:ext cx="6164892" cy="250818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0469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883</Words>
  <Application>Microsoft Office PowerPoint</Application>
  <PresentationFormat>Widescreen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Haem CAG Protocol Update</vt:lpstr>
      <vt:lpstr>The SWAG SACT Protocols Team</vt:lpstr>
      <vt:lpstr>Protocols Progress Feb 23 - Feb 24</vt:lpstr>
      <vt:lpstr>Ongoing work – early 2024</vt:lpstr>
      <vt:lpstr>Protocols outstanding</vt:lpstr>
      <vt:lpstr>Protocol Reviews</vt:lpstr>
      <vt:lpstr>Protocol update work</vt:lpstr>
      <vt:lpstr>Protocol Template – what’s new?</vt:lpstr>
      <vt:lpstr>New Protocol Template</vt:lpstr>
      <vt:lpstr>New Protocol Template</vt:lpstr>
      <vt:lpstr>New Protocol Template</vt:lpstr>
      <vt:lpstr>New Protocol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 CAG Protocol Update</dc:title>
  <dc:creator>Kate Gregory</dc:creator>
  <cp:lastModifiedBy>Helen Dunderdale</cp:lastModifiedBy>
  <cp:revision>2</cp:revision>
  <dcterms:created xsi:type="dcterms:W3CDTF">2024-02-01T10:09:25Z</dcterms:created>
  <dcterms:modified xsi:type="dcterms:W3CDTF">2024-02-05T16:58:44Z</dcterms:modified>
</cp:coreProperties>
</file>