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9" r:id="rId2"/>
    <p:sldId id="2147480370" r:id="rId3"/>
    <p:sldId id="2147473705" r:id="rId4"/>
    <p:sldId id="2147481343" r:id="rId5"/>
    <p:sldId id="2147481345" r:id="rId6"/>
    <p:sldId id="2147481346" r:id="rId7"/>
    <p:sldId id="2147481347" r:id="rId8"/>
    <p:sldId id="2147481348" r:id="rId9"/>
    <p:sldId id="2147481350" r:id="rId10"/>
    <p:sldId id="2147480373" r:id="rId11"/>
    <p:sldId id="2147480374" r:id="rId12"/>
    <p:sldId id="2147481325" r:id="rId13"/>
    <p:sldId id="2147481322" r:id="rId14"/>
    <p:sldId id="2147481326" r:id="rId15"/>
    <p:sldId id="2147481327" r:id="rId16"/>
    <p:sldId id="2147481328" r:id="rId17"/>
    <p:sldId id="2147481340" r:id="rId18"/>
    <p:sldId id="2147481323" r:id="rId19"/>
    <p:sldId id="2147481341" r:id="rId20"/>
    <p:sldId id="2147481342" r:id="rId21"/>
    <p:sldId id="2147481344" r:id="rId22"/>
    <p:sldId id="2147481329" r:id="rId23"/>
    <p:sldId id="2147481333" r:id="rId24"/>
    <p:sldId id="2147481334" r:id="rId25"/>
    <p:sldId id="2147481336" r:id="rId26"/>
    <p:sldId id="2147481337" r:id="rId27"/>
    <p:sldId id="2147481338" r:id="rId28"/>
    <p:sldId id="2147480375" r:id="rId29"/>
    <p:sldId id="2147481349" r:id="rId30"/>
    <p:sldId id="2147480368" r:id="rId31"/>
    <p:sldId id="2147480364" r:id="rId32"/>
    <p:sldId id="50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3"/>
    <p:restoredTop sz="96197"/>
  </p:normalViewPr>
  <p:slideViewPr>
    <p:cSldViewPr snapToGrid="0">
      <p:cViewPr varScale="1">
        <p:scale>
          <a:sx n="67" d="100"/>
          <a:sy n="67" d="100"/>
        </p:scale>
        <p:origin x="6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7DB9C-6C06-4C62-86C1-3373067B1BD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0A3354-66EF-4BE3-8FB2-AA056B314D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Open 269 sites</a:t>
          </a:r>
        </a:p>
      </dgm:t>
    </dgm:pt>
    <dgm:pt modelId="{FC855813-DD9C-4E28-96FD-F412E25669D5}" type="parTrans" cxnId="{5CA69581-2778-4AF2-8834-E5EAFC8A880F}">
      <dgm:prSet/>
      <dgm:spPr/>
      <dgm:t>
        <a:bodyPr/>
        <a:lstStyle/>
        <a:p>
          <a:endParaRPr lang="en-US"/>
        </a:p>
      </dgm:t>
    </dgm:pt>
    <dgm:pt modelId="{BD09DAA1-1AA6-4E8F-BAC4-7CD96772F156}" type="sibTrans" cxnId="{5CA69581-2778-4AF2-8834-E5EAFC8A880F}">
      <dgm:prSet/>
      <dgm:spPr/>
      <dgm:t>
        <a:bodyPr/>
        <a:lstStyle/>
        <a:p>
          <a:endParaRPr lang="en-US"/>
        </a:p>
      </dgm:t>
    </dgm:pt>
    <dgm:pt modelId="{AAF39249-6AFC-4442-855F-B0329FD5E1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Leverage UK structural advantages to bring patients to our 14 sites</a:t>
          </a:r>
        </a:p>
      </dgm:t>
    </dgm:pt>
    <dgm:pt modelId="{DFA60011-B972-4B6D-99DE-5CAC0DB0CEB4}" type="parTrans" cxnId="{28B8A848-99F7-4FF1-83AA-E036B4E3C0A8}">
      <dgm:prSet/>
      <dgm:spPr/>
      <dgm:t>
        <a:bodyPr/>
        <a:lstStyle/>
        <a:p>
          <a:endParaRPr lang="en-US"/>
        </a:p>
      </dgm:t>
    </dgm:pt>
    <dgm:pt modelId="{A6700EA4-C3FD-4440-9A06-AC30B8845B62}" type="sibTrans" cxnId="{28B8A848-99F7-4FF1-83AA-E036B4E3C0A8}">
      <dgm:prSet/>
      <dgm:spPr/>
      <dgm:t>
        <a:bodyPr/>
        <a:lstStyle/>
        <a:p>
          <a:endParaRPr lang="en-US"/>
        </a:p>
      </dgm:t>
    </dgm:pt>
    <dgm:pt modelId="{9FF798AB-15CF-417C-9DBE-3F13000EE3D7}" type="pres">
      <dgm:prSet presAssocID="{AB37DB9C-6C06-4C62-86C1-3373067B1BD2}" presName="root" presStyleCnt="0">
        <dgm:presLayoutVars>
          <dgm:dir/>
          <dgm:resizeHandles val="exact"/>
        </dgm:presLayoutVars>
      </dgm:prSet>
      <dgm:spPr/>
    </dgm:pt>
    <dgm:pt modelId="{CD726827-3928-44A4-A995-4331D7F34FFD}" type="pres">
      <dgm:prSet presAssocID="{3D0A3354-66EF-4BE3-8FB2-AA056B314D65}" presName="compNode" presStyleCnt="0"/>
      <dgm:spPr/>
    </dgm:pt>
    <dgm:pt modelId="{8CD34815-319D-49DF-A7D5-14C79184C6AF}" type="pres">
      <dgm:prSet presAssocID="{3D0A3354-66EF-4BE3-8FB2-AA056B314D6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D230757-D235-4E81-BAA1-EC78DC1FEC2E}" type="pres">
      <dgm:prSet presAssocID="{3D0A3354-66EF-4BE3-8FB2-AA056B314D65}" presName="spaceRect" presStyleCnt="0"/>
      <dgm:spPr/>
    </dgm:pt>
    <dgm:pt modelId="{F7DAFA2C-C71F-4E91-99CD-E307CEECDF3E}" type="pres">
      <dgm:prSet presAssocID="{3D0A3354-66EF-4BE3-8FB2-AA056B314D65}" presName="textRect" presStyleLbl="revTx" presStyleIdx="0" presStyleCnt="2">
        <dgm:presLayoutVars>
          <dgm:chMax val="1"/>
          <dgm:chPref val="1"/>
        </dgm:presLayoutVars>
      </dgm:prSet>
      <dgm:spPr/>
    </dgm:pt>
    <dgm:pt modelId="{279477C3-BDFF-45CA-B429-7AAA161D4343}" type="pres">
      <dgm:prSet presAssocID="{BD09DAA1-1AA6-4E8F-BAC4-7CD96772F156}" presName="sibTrans" presStyleCnt="0"/>
      <dgm:spPr/>
    </dgm:pt>
    <dgm:pt modelId="{4E8299B2-7D93-4710-9C14-9AFF58DC26B3}" type="pres">
      <dgm:prSet presAssocID="{AAF39249-6AFC-4442-855F-B0329FD5E1C2}" presName="compNode" presStyleCnt="0"/>
      <dgm:spPr/>
    </dgm:pt>
    <dgm:pt modelId="{A14166CF-9F49-4218-A17F-BFEE5DF0F2F9}" type="pres">
      <dgm:prSet presAssocID="{AAF39249-6AFC-4442-855F-B0329FD5E1C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6D9E75AE-806C-40C7-B7C5-08FDAD32DAB4}" type="pres">
      <dgm:prSet presAssocID="{AAF39249-6AFC-4442-855F-B0329FD5E1C2}" presName="spaceRect" presStyleCnt="0"/>
      <dgm:spPr/>
    </dgm:pt>
    <dgm:pt modelId="{98F40494-C7BB-47B4-A1B6-087F27B227F7}" type="pres">
      <dgm:prSet presAssocID="{AAF39249-6AFC-4442-855F-B0329FD5E1C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582E105-0D2B-4B86-8170-8986FF0DA28C}" type="presOf" srcId="{AAF39249-6AFC-4442-855F-B0329FD5E1C2}" destId="{98F40494-C7BB-47B4-A1B6-087F27B227F7}" srcOrd="0" destOrd="0" presId="urn:microsoft.com/office/officeart/2018/2/layout/IconLabelList"/>
    <dgm:cxn modelId="{28B8A848-99F7-4FF1-83AA-E036B4E3C0A8}" srcId="{AB37DB9C-6C06-4C62-86C1-3373067B1BD2}" destId="{AAF39249-6AFC-4442-855F-B0329FD5E1C2}" srcOrd="1" destOrd="0" parTransId="{DFA60011-B972-4B6D-99DE-5CAC0DB0CEB4}" sibTransId="{A6700EA4-C3FD-4440-9A06-AC30B8845B62}"/>
    <dgm:cxn modelId="{5CA69581-2778-4AF2-8834-E5EAFC8A880F}" srcId="{AB37DB9C-6C06-4C62-86C1-3373067B1BD2}" destId="{3D0A3354-66EF-4BE3-8FB2-AA056B314D65}" srcOrd="0" destOrd="0" parTransId="{FC855813-DD9C-4E28-96FD-F412E25669D5}" sibTransId="{BD09DAA1-1AA6-4E8F-BAC4-7CD96772F156}"/>
    <dgm:cxn modelId="{EAEFFBF5-AACA-40B0-930B-DB022054F3DD}" type="presOf" srcId="{AB37DB9C-6C06-4C62-86C1-3373067B1BD2}" destId="{9FF798AB-15CF-417C-9DBE-3F13000EE3D7}" srcOrd="0" destOrd="0" presId="urn:microsoft.com/office/officeart/2018/2/layout/IconLabelList"/>
    <dgm:cxn modelId="{CBC0F6F6-52EB-4B4F-B849-C385F2A7E84F}" type="presOf" srcId="{3D0A3354-66EF-4BE3-8FB2-AA056B314D65}" destId="{F7DAFA2C-C71F-4E91-99CD-E307CEECDF3E}" srcOrd="0" destOrd="0" presId="urn:microsoft.com/office/officeart/2018/2/layout/IconLabelList"/>
    <dgm:cxn modelId="{F2051DA5-0520-4548-9ADE-7968284C3A7D}" type="presParOf" srcId="{9FF798AB-15CF-417C-9DBE-3F13000EE3D7}" destId="{CD726827-3928-44A4-A995-4331D7F34FFD}" srcOrd="0" destOrd="0" presId="urn:microsoft.com/office/officeart/2018/2/layout/IconLabelList"/>
    <dgm:cxn modelId="{274E0F8B-55E8-479A-A8D7-BB7D16C02A34}" type="presParOf" srcId="{CD726827-3928-44A4-A995-4331D7F34FFD}" destId="{8CD34815-319D-49DF-A7D5-14C79184C6AF}" srcOrd="0" destOrd="0" presId="urn:microsoft.com/office/officeart/2018/2/layout/IconLabelList"/>
    <dgm:cxn modelId="{EE2D2C73-A8B2-4A4E-8F5C-D41278EE777E}" type="presParOf" srcId="{CD726827-3928-44A4-A995-4331D7F34FFD}" destId="{7D230757-D235-4E81-BAA1-EC78DC1FEC2E}" srcOrd="1" destOrd="0" presId="urn:microsoft.com/office/officeart/2018/2/layout/IconLabelList"/>
    <dgm:cxn modelId="{0B642026-AA1E-4D15-A96D-F98D23AF41E1}" type="presParOf" srcId="{CD726827-3928-44A4-A995-4331D7F34FFD}" destId="{F7DAFA2C-C71F-4E91-99CD-E307CEECDF3E}" srcOrd="2" destOrd="0" presId="urn:microsoft.com/office/officeart/2018/2/layout/IconLabelList"/>
    <dgm:cxn modelId="{C369D7E2-DA6B-48FB-8258-FC333CC496FB}" type="presParOf" srcId="{9FF798AB-15CF-417C-9DBE-3F13000EE3D7}" destId="{279477C3-BDFF-45CA-B429-7AAA161D4343}" srcOrd="1" destOrd="0" presId="urn:microsoft.com/office/officeart/2018/2/layout/IconLabelList"/>
    <dgm:cxn modelId="{FF03ACA3-2661-4E98-B5B8-211598F318E8}" type="presParOf" srcId="{9FF798AB-15CF-417C-9DBE-3F13000EE3D7}" destId="{4E8299B2-7D93-4710-9C14-9AFF58DC26B3}" srcOrd="2" destOrd="0" presId="urn:microsoft.com/office/officeart/2018/2/layout/IconLabelList"/>
    <dgm:cxn modelId="{4666523F-6151-4C87-A57C-0C3C982C1E44}" type="presParOf" srcId="{4E8299B2-7D93-4710-9C14-9AFF58DC26B3}" destId="{A14166CF-9F49-4218-A17F-BFEE5DF0F2F9}" srcOrd="0" destOrd="0" presId="urn:microsoft.com/office/officeart/2018/2/layout/IconLabelList"/>
    <dgm:cxn modelId="{646554CF-09F0-4C5B-A50B-C51139B97FB9}" type="presParOf" srcId="{4E8299B2-7D93-4710-9C14-9AFF58DC26B3}" destId="{6D9E75AE-806C-40C7-B7C5-08FDAD32DAB4}" srcOrd="1" destOrd="0" presId="urn:microsoft.com/office/officeart/2018/2/layout/IconLabelList"/>
    <dgm:cxn modelId="{8FB17158-CF30-4992-B0BC-F89AC7A44DAA}" type="presParOf" srcId="{4E8299B2-7D93-4710-9C14-9AFF58DC26B3}" destId="{98F40494-C7BB-47B4-A1B6-087F27B227F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34815-319D-49DF-A7D5-14C79184C6AF}">
      <dsp:nvSpPr>
        <dsp:cNvPr id="0" name=""/>
        <dsp:cNvSpPr/>
      </dsp:nvSpPr>
      <dsp:spPr>
        <a:xfrm>
          <a:off x="1989893" y="62888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AFA2C-C71F-4E91-99CD-E307CEECDF3E}">
      <dsp:nvSpPr>
        <dsp:cNvPr id="0" name=""/>
        <dsp:cNvSpPr/>
      </dsp:nvSpPr>
      <dsp:spPr>
        <a:xfrm>
          <a:off x="801893" y="304304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Open 269 sites</a:t>
          </a:r>
        </a:p>
      </dsp:txBody>
      <dsp:txXfrm>
        <a:off x="801893" y="3043044"/>
        <a:ext cx="4320000" cy="720000"/>
      </dsp:txXfrm>
    </dsp:sp>
    <dsp:sp modelId="{A14166CF-9F49-4218-A17F-BFEE5DF0F2F9}">
      <dsp:nvSpPr>
        <dsp:cNvPr id="0" name=""/>
        <dsp:cNvSpPr/>
      </dsp:nvSpPr>
      <dsp:spPr>
        <a:xfrm>
          <a:off x="7065893" y="62888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40494-C7BB-47B4-A1B6-087F27B227F7}">
      <dsp:nvSpPr>
        <dsp:cNvPr id="0" name=""/>
        <dsp:cNvSpPr/>
      </dsp:nvSpPr>
      <dsp:spPr>
        <a:xfrm>
          <a:off x="5877893" y="304304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Leverage UK structural advantages to bring patients to our 14 sites</a:t>
          </a:r>
        </a:p>
      </dsp:txBody>
      <dsp:txXfrm>
        <a:off x="5877893" y="3043044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6D483-E900-5C4E-BCE0-C7C321C1F57D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A4E87-9599-CD4A-8B6C-B29BF77B2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7ED7-BE05-2746-896D-5104B495F5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3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410C5-47E1-01E9-47D4-D2196FEF4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AC3EA-D7C6-9C4F-56FB-05FC0C82C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38FEB-9764-5701-14EE-F6A0780E9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2B988-37F2-33D1-AFE8-33EEDDF20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ACDAA-046F-424D-9EE4-D4700949971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03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BED6E-1198-324D-839C-0CF1B13B57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3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AD02-EC34-F53D-E2CB-9D80FC37B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E1A81-737D-C7A6-66CC-D2603A6DD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B36CF-B545-B300-C835-727832E98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0A795-0352-110F-034B-F2C628537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D06F5-22E2-5622-0535-55796462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A037-4762-885E-31EB-2B78D42A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5403B-BACE-917B-FABC-0F3497222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AB33F-756B-CFFE-ABC2-D4BB8300D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E3D2A-177A-585C-B977-C037B70D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EFD51-144C-7898-5B5D-90E16B8E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7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4480C5-9B6C-ABCE-472F-A3012A2E3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2696D-93CF-B542-3458-B8700C789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610F9-61D9-CC82-AD6D-1F52BAAE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14476-241D-D376-3246-D0D915FFF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F503-DB8C-B834-EDAF-F93DA781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9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F5F65CC-AF6B-235B-C65C-3D2688F5F3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503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F5F65CC-AF6B-235B-C65C-3D2688F5F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5A4D08F-A95E-65AE-8F48-F1E5A5D9B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title style</a:t>
            </a:r>
            <a:br>
              <a:rPr lang="en-US"/>
            </a:br>
            <a:r>
              <a:rPr lang="en-US"/>
              <a:t>two lines, Arial 20 pt.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8DF96-4335-75D0-8219-98C52353860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Topic section, Arial 14 pt.</a:t>
            </a:r>
          </a:p>
          <a:p>
            <a:pPr lvl="1"/>
            <a:r>
              <a:rPr lang="en-US"/>
              <a:t>Copy standard, Arial 12 pt.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FB3C9-2FDE-F95B-686E-E6BEA183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12MAY2023       CRN West Midlands Cancer Management Team Meeting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EF65C-54B6-8F20-62DA-D2341CC3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BioNTech-Template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A9EA1E-AF43-8336-4BAC-1394EC73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0AF2-78ED-4B1E-B8C2-1E1D13111D37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2853974F-1C2E-DCCD-3E2E-AAC228CBD7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313" y="6167142"/>
            <a:ext cx="10999787" cy="2769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600" dirty="0" smtClean="0">
                <a:solidFill>
                  <a:schemeClr val="accent4"/>
                </a:solidFill>
              </a:defRPr>
            </a:lvl1pPr>
          </a:lstStyle>
          <a:p>
            <a:pPr lvl="0">
              <a:spcAft>
                <a:spcPts val="0"/>
              </a:spcAft>
            </a:pPr>
            <a:r>
              <a:rPr lang="de-DE"/>
              <a:t>Source, Arial 6 pt. 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A9037845-3AC6-0257-AB04-F71A9CB2D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313" y="195962"/>
            <a:ext cx="10999787" cy="138499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de-DE" sz="900" b="0" smtClean="0">
                <a:solidFill>
                  <a:schemeClr val="accent1"/>
                </a:solidFill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buFont typeface="Arial" panose="020B0604020202020204" pitchFamily="34" charset="0"/>
            </a:pPr>
            <a:r>
              <a:rPr lang="de-DE"/>
              <a:t>Header, </a:t>
            </a:r>
            <a:r>
              <a:rPr lang="de-DE" err="1"/>
              <a:t>Jungle</a:t>
            </a:r>
            <a:r>
              <a:rPr lang="de-DE"/>
              <a:t> Green, 9pt.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E944D5-BCB8-13CF-3F58-A36E7A418C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313" y="1193800"/>
            <a:ext cx="10999787" cy="21544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9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F5F65CC-AF6B-235B-C65C-3D2688F5F3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503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F5F65CC-AF6B-235B-C65C-3D2688F5F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5A4D08F-A95E-65AE-8F48-F1E5A5D9B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title style</a:t>
            </a:r>
            <a:br>
              <a:rPr lang="en-US"/>
            </a:br>
            <a:r>
              <a:rPr lang="en-US"/>
              <a:t>two lines, Arial 20 pt.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DFB3C9-2FDE-F95B-686E-E6BEA183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12MAY2023       CRN West Midlands Cancer Management Team Meeting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EF65C-54B6-8F20-62DA-D2341CC3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BioNTech-Template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A9EA1E-AF43-8336-4BAC-1394EC73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0AF2-78ED-4B1E-B8C2-1E1D13111D37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2853974F-1C2E-DCCD-3E2E-AAC228CBD7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313" y="6167142"/>
            <a:ext cx="10999787" cy="2769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600" dirty="0" smtClean="0">
                <a:solidFill>
                  <a:schemeClr val="accent4"/>
                </a:solidFill>
              </a:defRPr>
            </a:lvl1pPr>
          </a:lstStyle>
          <a:p>
            <a:pPr lvl="0">
              <a:spcAft>
                <a:spcPts val="0"/>
              </a:spcAft>
            </a:pPr>
            <a:r>
              <a:rPr lang="de-DE"/>
              <a:t>Source, Arial 6 pt. 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A9037845-3AC6-0257-AB04-F71A9CB2D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313" y="195962"/>
            <a:ext cx="10999787" cy="138499"/>
          </a:xfrm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de-DE" sz="900" b="0" smtClean="0">
                <a:solidFill>
                  <a:schemeClr val="accent1"/>
                </a:solidFill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buFont typeface="Arial" panose="020B0604020202020204" pitchFamily="34" charset="0"/>
            </a:pPr>
            <a:r>
              <a:rPr lang="de-DE"/>
              <a:t>Header, </a:t>
            </a:r>
            <a:r>
              <a:rPr lang="de-DE" err="1"/>
              <a:t>Jungle</a:t>
            </a:r>
            <a:r>
              <a:rPr lang="de-DE"/>
              <a:t> Green, 9pt.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E944D5-BCB8-13CF-3F58-A36E7A418C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313" y="1193800"/>
            <a:ext cx="10999787" cy="215444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8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71D6E47-2B31-42BE-9F67-902FD3B10D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88516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71D6E47-2B31-42BE-9F67-902FD3B10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9177" y="220132"/>
            <a:ext cx="6254496" cy="893571"/>
          </a:xfrm>
          <a:prstGeom prst="rect">
            <a:avLst/>
          </a:prstGeom>
        </p:spPr>
        <p:txBody>
          <a:bodyPr vert="horz" wrap="square" lIns="0" tIns="45720" rIns="0" bIns="4572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2400" b="1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540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2023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10" name="Immagine 4" descr="logo.eps">
            <a:extLst>
              <a:ext uri="{FF2B5EF4-FFF2-40B4-BE49-F238E27FC236}">
                <a16:creationId xmlns:a16="http://schemas.microsoft.com/office/drawing/2014/main" id="{8AF4A0D0-D95E-4909-86E7-8CE52C0730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6399872"/>
            <a:ext cx="1375832" cy="1533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D9F43B-EE36-4C2D-846F-F1CF9DE83FD0}"/>
              </a:ext>
            </a:extLst>
          </p:cNvPr>
          <p:cNvSpPr txBox="1"/>
          <p:nvPr userDrawn="1"/>
        </p:nvSpPr>
        <p:spPr>
          <a:xfrm>
            <a:off x="519545" y="6358468"/>
            <a:ext cx="394855" cy="2768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800" b="0" i="0" u="none" kern="1200" spc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  <a:sym typeface="+mn-l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 u="none" kern="1200" spc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4" name="Rechteck 3">
            <a:extLst>
              <a:ext uri="{FF2B5EF4-FFF2-40B4-BE49-F238E27FC236}">
                <a16:creationId xmlns:a16="http://schemas.microsoft.com/office/drawing/2014/main" id="{CA4347C4-2E8B-496D-BC95-C183D82E2ADB}"/>
              </a:ext>
            </a:extLst>
          </p:cNvPr>
          <p:cNvSpPr/>
          <p:nvPr userDrawn="1"/>
        </p:nvSpPr>
        <p:spPr>
          <a:xfrm>
            <a:off x="515938" y="1077956"/>
            <a:ext cx="850900" cy="101600"/>
          </a:xfrm>
          <a:prstGeom prst="rect">
            <a:avLst/>
          </a:prstGeom>
          <a:solidFill>
            <a:srgbClr val="3C9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382CB0-CB14-47E0-8850-BFD78CD9DF5B}"/>
              </a:ext>
            </a:extLst>
          </p:cNvPr>
          <p:cNvSpPr txBox="1"/>
          <p:nvPr userDrawn="1"/>
        </p:nvSpPr>
        <p:spPr>
          <a:xfrm>
            <a:off x="910165" y="6358468"/>
            <a:ext cx="1092200" cy="2794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0" i="1" u="none" kern="1200" spc="0">
                <a:solidFill>
                  <a:schemeClr val="bg1"/>
                </a:solidFill>
                <a:latin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6610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B78F0-A45C-E98F-A61C-9351A539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5203A-3AE4-1111-3056-73A807878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C3B87-00F8-139F-4B1C-93595994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05644-D0CB-7DAE-7D6B-8582578D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A8B58-4D17-F348-B186-82C26EB04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8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B62F-C10E-721E-EE89-BBE227AF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BE372-787F-5D2D-3F69-E9B2A2898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1C66-6C20-01F1-57AE-C0ECA57B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ED4D1-13C3-21C1-6C7B-5E70C8F4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3E78B-004C-DB60-2CE0-393550DB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C21A-F464-80E2-52A6-971A075D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CB4CA-7561-EF22-C9F9-E4CD2596F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FBCD8-F5A0-1C76-E5C2-E2B69BED1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64696-5881-1E53-37D5-B73D93E4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639B7-ABB8-E9C0-766B-C67B0161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99749-B713-BF10-89E6-5B6E9F5E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3C1F-D1F0-2280-2ACE-7EC69941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2AA24-D38B-3ECA-4217-37CB3F6F4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FE9D6-AA56-4583-EBB0-BAC4052D0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4644E-39CC-4C79-BE7A-AD91C3518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C3B90-BF43-8D79-EEE4-2C9935600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6F2B2D-DC7A-5382-28E8-3F9B2E0E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5700E0-AEB4-A55A-2CB1-A31D20E1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A6C04-7930-CFA8-65B1-6FBAB9E8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8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F919-CBB8-DA83-C06D-9692C64D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5DD4BC-06E7-63B8-A75E-C71E6016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95E5C-AB59-7195-E5C1-212994FF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EB326-C3DB-6AC8-B4D0-A3F0902A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4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0104AC-C185-EF26-04E3-AE94D1F5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38AB53-D8FA-6B48-3E49-083A0CA4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41541-3DE3-B96D-707D-9157B493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6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BA78-3F05-3642-6347-694B37AA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16C3C-D8C2-34D7-6304-0952388E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1432E-72FC-626B-ED8E-49FC89553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181BD-6489-144F-0738-19B3B355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42D53-5BFC-24E1-0A0D-39ACF0CA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17D35-0C69-B098-7566-74424AA7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9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FF28-38A8-C232-9388-13614FEE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9768B-672C-DABE-C92E-5E48E3D20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DBC41-D859-060E-A247-8870A5026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D8393-A04A-4B10-F0C9-8B90CEDAF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3E8A4-42C7-3DC0-4E6F-706CC633C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1FB1D-73CB-4E7E-114B-EC2DDFEA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5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710132-DB62-BF17-0828-74FF808F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4115B-DC84-D197-707C-32FE5E00D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30C5C-2DBB-4CD1-9795-1B15F4756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26E03-7C08-D447-8088-29A0E72A555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6D9C2-6383-292C-AF51-44B80892C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01F68-887B-1C4B-DC4B-CCD96ED1B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8069-37E3-ED4E-A203-67995E82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bjones@liv.ac.uk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.emf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image" Target="../media/image59.jpg"/><Relationship Id="rId10" Type="http://schemas.openxmlformats.org/officeDocument/2006/relationships/image" Target="../media/image8.png"/><Relationship Id="rId4" Type="http://schemas.openxmlformats.org/officeDocument/2006/relationships/image" Target="../media/image58.jpg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0692-071C-6647-A28A-A2A0CF88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809" y="1571805"/>
            <a:ext cx="10714382" cy="2387600"/>
          </a:xfrm>
        </p:spPr>
        <p:txBody>
          <a:bodyPr>
            <a:normAutofit/>
          </a:bodyPr>
          <a:lstStyle/>
          <a:p>
            <a:r>
              <a:rPr lang="en-US" sz="4000" dirty="0" err="1"/>
              <a:t>Personalised</a:t>
            </a:r>
            <a:r>
              <a:rPr lang="en-US" sz="4000" dirty="0"/>
              <a:t> Cancer Vaccines</a:t>
            </a:r>
            <a:br>
              <a:rPr lang="en-US" sz="4000" dirty="0"/>
            </a:br>
            <a:endParaRPr lang="en-US" sz="4000" i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896A09-E1CE-7049-B2C7-42C764CC3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4373"/>
            <a:ext cx="9144000" cy="644285"/>
          </a:xfrm>
        </p:spPr>
        <p:txBody>
          <a:bodyPr>
            <a:noAutofit/>
          </a:bodyPr>
          <a:lstStyle/>
          <a:p>
            <a:r>
              <a:rPr lang="en-US" sz="2500" dirty="0">
                <a:latin typeface="+mj-lt"/>
              </a:rPr>
              <a:t>Rob Jones</a:t>
            </a:r>
          </a:p>
          <a:p>
            <a:r>
              <a:rPr lang="en-US" sz="1800" dirty="0">
                <a:latin typeface="+mj-lt"/>
              </a:rPr>
              <a:t>Consultant Liver Surgeon &amp; Associate Professor of Surgery</a:t>
            </a:r>
          </a:p>
          <a:p>
            <a:r>
              <a:rPr lang="en-US" sz="1800" dirty="0">
                <a:latin typeface="+mj-lt"/>
              </a:rPr>
              <a:t>UK Chief Investigator, BNT122-01</a:t>
            </a:r>
          </a:p>
          <a:p>
            <a:endParaRPr lang="en-US" sz="2200" dirty="0">
              <a:latin typeface="+mj-lt"/>
            </a:endParaRPr>
          </a:p>
          <a:p>
            <a:r>
              <a:rPr lang="en-US" sz="1800" dirty="0">
                <a:latin typeface="+mj-lt"/>
                <a:hlinkClick r:id="rId3"/>
              </a:rPr>
              <a:t>robjones@liv.ac.uk</a:t>
            </a:r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@robjones1979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DDC4E1D-6755-0A4E-8DEF-254594E38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8" y="140943"/>
            <a:ext cx="2757057" cy="126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www.liv.ac.uk/intranet/media/intranet/corporateidentity/images/whiteout_logo_1847.png">
            <a:extLst>
              <a:ext uri="{FF2B5EF4-FFF2-40B4-BE49-F238E27FC236}">
                <a16:creationId xmlns:a16="http://schemas.microsoft.com/office/drawing/2014/main" id="{5E64733E-E07F-EA46-859E-42A34643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95" y="121065"/>
            <a:ext cx="3101488" cy="12653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40501-60CF-1E2C-DC4E-704463A26BC4}"/>
              </a:ext>
            </a:extLst>
          </p:cNvPr>
          <p:cNvSpPr txBox="1"/>
          <p:nvPr/>
        </p:nvSpPr>
        <p:spPr>
          <a:xfrm>
            <a:off x="3344449" y="1571805"/>
            <a:ext cx="51607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SWAG Pancreatic Cancer Meeting</a:t>
            </a:r>
          </a:p>
          <a:p>
            <a:pPr algn="ctr"/>
            <a:r>
              <a:rPr lang="en-US" dirty="0"/>
              <a:t>February 2024</a:t>
            </a:r>
          </a:p>
        </p:txBody>
      </p:sp>
      <p:pic>
        <p:nvPicPr>
          <p:cNvPr id="7" name="Picture 2" descr="BioNTech">
            <a:extLst>
              <a:ext uri="{FF2B5EF4-FFF2-40B4-BE49-F238E27FC236}">
                <a16:creationId xmlns:a16="http://schemas.microsoft.com/office/drawing/2014/main" id="{EA5989CA-23AB-10C3-5AFE-CC18FEE43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1"/>
          <a:stretch/>
        </p:blipFill>
        <p:spPr bwMode="auto">
          <a:xfrm>
            <a:off x="204928" y="4993626"/>
            <a:ext cx="2457843" cy="172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nentech">
            <a:extLst>
              <a:ext uri="{FF2B5EF4-FFF2-40B4-BE49-F238E27FC236}">
                <a16:creationId xmlns:a16="http://schemas.microsoft.com/office/drawing/2014/main" id="{CE262A11-35FA-5BF8-E043-9CDA776B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58" y="5718214"/>
            <a:ext cx="3210725" cy="83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1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C98FE7D-0318-8456-3D47-DB10D4BC935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C98FE7D-0318-8456-3D47-DB10D4BC93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E35181F6-9974-4ADD-5F9E-7CFEB0D4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54" y="223424"/>
            <a:ext cx="10230852" cy="1325563"/>
          </a:xfrm>
        </p:spPr>
        <p:txBody>
          <a:bodyPr vert="horz">
            <a:normAutofit/>
          </a:bodyPr>
          <a:lstStyle/>
          <a:p>
            <a:r>
              <a:rPr lang="en-US" sz="2450" b="1" dirty="0"/>
              <a:t>Q - Can we improve DFS for ctDNA positive CRC patients by adding vaccine to standard </a:t>
            </a:r>
            <a:r>
              <a:rPr lang="en-US" sz="2400" b="1" dirty="0"/>
              <a:t>chemotherapy</a:t>
            </a:r>
            <a:r>
              <a:rPr lang="en-US" sz="2450" b="1" dirty="0"/>
              <a:t>? </a:t>
            </a:r>
            <a:br>
              <a:rPr lang="en-US" sz="2450" b="1" dirty="0"/>
            </a:br>
            <a:endParaRPr lang="en-US" sz="2450" b="1" dirty="0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8B64F80A-42D0-9B9C-8093-AF6FE2AF55A7}"/>
              </a:ext>
            </a:extLst>
          </p:cNvPr>
          <p:cNvSpPr txBox="1">
            <a:spLocks/>
          </p:cNvSpPr>
          <p:nvPr/>
        </p:nvSpPr>
        <p:spPr>
          <a:xfrm>
            <a:off x="2305579" y="385732"/>
            <a:ext cx="10999787" cy="61555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C4447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9030F-6294-70A1-836C-8C3A3DF48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507" y="1705648"/>
            <a:ext cx="6452535" cy="459452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CC7B09E-685F-8099-30A2-3F049772744B}"/>
              </a:ext>
            </a:extLst>
          </p:cNvPr>
          <p:cNvSpPr/>
          <p:nvPr/>
        </p:nvSpPr>
        <p:spPr>
          <a:xfrm>
            <a:off x="7025407" y="3969327"/>
            <a:ext cx="2057400" cy="140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5346A0-DD5A-E47A-CDA4-BDA7EF687EE8}"/>
              </a:ext>
            </a:extLst>
          </p:cNvPr>
          <p:cNvSpPr/>
          <p:nvPr/>
        </p:nvSpPr>
        <p:spPr>
          <a:xfrm>
            <a:off x="2432214" y="3969326"/>
            <a:ext cx="2057400" cy="140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D128EA-E4D3-1CF4-0E9A-22D56AA80768}"/>
              </a:ext>
            </a:extLst>
          </p:cNvPr>
          <p:cNvSpPr/>
          <p:nvPr/>
        </p:nvSpPr>
        <p:spPr>
          <a:xfrm>
            <a:off x="6630552" y="4002912"/>
            <a:ext cx="509154" cy="558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DE4062-9982-F273-09CA-10F83E37D6DE}"/>
              </a:ext>
            </a:extLst>
          </p:cNvPr>
          <p:cNvSpPr/>
          <p:nvPr/>
        </p:nvSpPr>
        <p:spPr>
          <a:xfrm>
            <a:off x="4110536" y="4457793"/>
            <a:ext cx="1636789" cy="186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67D22C-9E25-89C8-67EC-347B5ADF55F2}"/>
              </a:ext>
            </a:extLst>
          </p:cNvPr>
          <p:cNvSpPr/>
          <p:nvPr/>
        </p:nvSpPr>
        <p:spPr>
          <a:xfrm>
            <a:off x="6630552" y="2374736"/>
            <a:ext cx="1423555" cy="944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7C8190-C597-18B8-02E4-67134A6EB833}"/>
              </a:ext>
            </a:extLst>
          </p:cNvPr>
          <p:cNvSpPr/>
          <p:nvPr/>
        </p:nvSpPr>
        <p:spPr>
          <a:xfrm>
            <a:off x="5806980" y="2471352"/>
            <a:ext cx="1618673" cy="116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F4EDE4-4AA5-5428-E2E2-7FF639E1E9CC}"/>
              </a:ext>
            </a:extLst>
          </p:cNvPr>
          <p:cNvSpPr/>
          <p:nvPr/>
        </p:nvSpPr>
        <p:spPr>
          <a:xfrm>
            <a:off x="5790049" y="3114816"/>
            <a:ext cx="1618673" cy="116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C4C8DE-12D3-050D-0C52-C3B87AB3F5ED}"/>
              </a:ext>
            </a:extLst>
          </p:cNvPr>
          <p:cNvGrpSpPr/>
          <p:nvPr/>
        </p:nvGrpSpPr>
        <p:grpSpPr>
          <a:xfrm>
            <a:off x="6794016" y="1845734"/>
            <a:ext cx="2486628" cy="2799005"/>
            <a:chOff x="5016018" y="1845734"/>
            <a:chExt cx="2056440" cy="2799005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0036897B-3F50-7C1A-1CD4-075328946463}"/>
                </a:ext>
              </a:extLst>
            </p:cNvPr>
            <p:cNvSpPr/>
            <p:nvPr/>
          </p:nvSpPr>
          <p:spPr>
            <a:xfrm rot="5400000">
              <a:off x="4644735" y="2217017"/>
              <a:ext cx="2799005" cy="2056440"/>
            </a:xfrm>
            <a:prstGeom prst="stripedRightArrow">
              <a:avLst>
                <a:gd name="adj1" fmla="val 71409"/>
                <a:gd name="adj2" fmla="val 23436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609E84-B7DC-3287-6070-FC9EB28DE618}"/>
                </a:ext>
              </a:extLst>
            </p:cNvPr>
            <p:cNvSpPr txBox="1"/>
            <p:nvPr/>
          </p:nvSpPr>
          <p:spPr>
            <a:xfrm>
              <a:off x="5310909" y="2810932"/>
              <a:ext cx="14235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Screen to </a:t>
              </a:r>
              <a:r>
                <a:rPr lang="en-US" sz="1600" dirty="0" err="1">
                  <a:solidFill>
                    <a:schemeClr val="bg1"/>
                  </a:solidFill>
                </a:rPr>
                <a:t>randomisation</a:t>
              </a:r>
              <a:r>
                <a:rPr lang="en-US" sz="1600" dirty="0">
                  <a:solidFill>
                    <a:schemeClr val="bg1"/>
                  </a:solidFill>
                </a:rPr>
                <a:t>  6%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0BFACF5-EF8D-E92D-4C27-B31E33502E66}"/>
              </a:ext>
            </a:extLst>
          </p:cNvPr>
          <p:cNvSpPr txBox="1"/>
          <p:nvPr/>
        </p:nvSpPr>
        <p:spPr>
          <a:xfrm>
            <a:off x="4906282" y="4768454"/>
            <a:ext cx="1636789" cy="492443"/>
          </a:xfrm>
          <a:prstGeom prst="rect">
            <a:avLst/>
          </a:prstGeom>
          <a:solidFill>
            <a:srgbClr val="17A14D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1:1 </a:t>
            </a:r>
            <a:r>
              <a:rPr lang="en-US" sz="1300" dirty="0" err="1"/>
              <a:t>randomisation</a:t>
            </a:r>
            <a:endParaRPr lang="en-US" sz="1300" dirty="0"/>
          </a:p>
          <a:p>
            <a:pPr algn="ctr"/>
            <a:r>
              <a:rPr lang="en-US" sz="1300" dirty="0"/>
              <a:t>n=164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ACDBB-7D88-A1AA-B6C2-7D0B8B442C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62"/>
          <a:stretch/>
        </p:blipFill>
        <p:spPr>
          <a:xfrm>
            <a:off x="20367" y="1655673"/>
            <a:ext cx="3461715" cy="3894689"/>
          </a:xfrm>
          <a:prstGeom prst="rect">
            <a:avLst/>
          </a:prstGeom>
        </p:spPr>
      </p:pic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0F5F3A8D-8B4F-FCF1-ABBB-CBFA99C2CC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55811" y="6215683"/>
            <a:ext cx="10999787" cy="276999"/>
          </a:xfrm>
        </p:spPr>
        <p:txBody>
          <a:bodyPr/>
          <a:lstStyle/>
          <a:p>
            <a:r>
              <a:rPr lang="en-US" dirty="0"/>
              <a:t>Source: GALAXY study, Kotani et al. Nature Medicine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F5C71-4332-E3A4-C18D-663BF6CD6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568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HS England » Cancer Alliances – improving care locally">
            <a:extLst>
              <a:ext uri="{FF2B5EF4-FFF2-40B4-BE49-F238E27FC236}">
                <a16:creationId xmlns:a16="http://schemas.microsoft.com/office/drawing/2014/main" id="{9A0A6AF1-1AA7-DB00-B143-DDC1C7F2B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/>
          <a:stretch/>
        </p:blipFill>
        <p:spPr bwMode="auto">
          <a:xfrm>
            <a:off x="829343" y="543696"/>
            <a:ext cx="4552365" cy="57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AA089A7-885E-28DE-E5CC-81B4CF69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117" y="8580"/>
            <a:ext cx="587316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dirty="0"/>
              <a:t>Where are the patients?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D7BB8A8-6A06-1465-C807-E9458DDD1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477579"/>
            <a:ext cx="5598888" cy="349687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/>
            <a:endParaRPr lang="en-US" sz="2000" dirty="0"/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US" sz="2000" dirty="0"/>
              <a:t>16, 000 CRC resections a year</a:t>
            </a:r>
          </a:p>
          <a:p>
            <a:pPr marL="806450" lvl="2" indent="-342900"/>
            <a:r>
              <a:rPr lang="en-US" sz="1800" dirty="0"/>
              <a:t>8000 get adjuvant chemotherapy</a:t>
            </a:r>
          </a:p>
          <a:p>
            <a:pPr marL="806450" lvl="2" indent="-342900"/>
            <a:r>
              <a:rPr lang="en-US" sz="1800" dirty="0"/>
              <a:t>15% ctDNA +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</a:p>
          <a:p>
            <a:pPr marL="806450" lvl="2" indent="-342900"/>
            <a:endParaRPr lang="en-US" sz="2000" dirty="0"/>
          </a:p>
          <a:p>
            <a:pPr marL="806450" lvl="2" indent="-342900"/>
            <a:r>
              <a:rPr lang="en-US" sz="2000" dirty="0"/>
              <a:t>= 1,200 eligible patients in UK each year</a:t>
            </a:r>
          </a:p>
          <a:p>
            <a:pPr marL="285750"/>
            <a:endParaRPr lang="en-US" sz="2000" dirty="0"/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US" sz="2000" dirty="0"/>
              <a:t>269 hospitals in the UK</a:t>
            </a:r>
          </a:p>
          <a:p>
            <a:endParaRPr lang="en-US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1200/269 = 5 patients </a:t>
            </a:r>
            <a:r>
              <a:rPr lang="en-US" sz="2100" b="1" i="1" dirty="0"/>
              <a:t>per year per hospital</a:t>
            </a:r>
            <a:endParaRPr lang="en-US" sz="2100" dirty="0"/>
          </a:p>
        </p:txBody>
      </p:sp>
      <p:pic>
        <p:nvPicPr>
          <p:cNvPr id="5122" name="Picture 2" descr="NBOCA (@NBOCA_CEU) / X">
            <a:extLst>
              <a:ext uri="{FF2B5EF4-FFF2-40B4-BE49-F238E27FC236}">
                <a16:creationId xmlns:a16="http://schemas.microsoft.com/office/drawing/2014/main" id="{225033DF-A30E-E803-4FB1-DA198D96A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41000" r="8818" b="38136"/>
          <a:stretch/>
        </p:blipFill>
        <p:spPr bwMode="auto">
          <a:xfrm>
            <a:off x="6781805" y="1523500"/>
            <a:ext cx="3616037" cy="8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BCE469-10B2-473C-C30D-4DEF03A97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1810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6F11-F9F3-1B12-FF90-94E199E5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55" y="291833"/>
            <a:ext cx="10999787" cy="615553"/>
          </a:xfrm>
        </p:spPr>
        <p:txBody>
          <a:bodyPr anchor="b">
            <a:normAutofit/>
          </a:bodyPr>
          <a:lstStyle/>
          <a:p>
            <a:pPr algn="ctr"/>
            <a:r>
              <a:rPr lang="en-US" sz="2400" dirty="0"/>
              <a:t>How can we recruit the patients we know are out there?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8DA7E55-DB76-A72E-1814-096627C0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622062"/>
            <a:ext cx="7286625" cy="138499"/>
          </a:xfrm>
        </p:spPr>
        <p:txBody>
          <a:bodyPr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r>
              <a:rPr lang="de-DE"/>
              <a:t>BioNTech-Template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B6799-F0D5-742A-2743-B04CFC70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5313" y="6622062"/>
            <a:ext cx="243126" cy="138499"/>
          </a:xfrm>
        </p:spPr>
        <p:txBody>
          <a:bodyPr anchor="ctr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fld id="{98358069-37E3-ED4E-A203-67995E824B8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382936A-94F4-F504-11BB-73A2A9B22E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5313" y="1636713"/>
          <a:ext cx="10999787" cy="439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8F1DDD8-1720-F4B4-8493-6B560D1C54F1}"/>
              </a:ext>
            </a:extLst>
          </p:cNvPr>
          <p:cNvSpPr txBox="1"/>
          <p:nvPr/>
        </p:nvSpPr>
        <p:spPr>
          <a:xfrm>
            <a:off x="5572897" y="3095366"/>
            <a:ext cx="52310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500" i="1" dirty="0"/>
              <a:t>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BBFA96-A84D-4696-1A75-CBC647421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6146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39DCD-CE01-C329-9FC8-20BFD0208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7F333-344E-6CCC-4C89-1A1C25B8D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207300"/>
            <a:ext cx="6781800" cy="1338696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Optimising</a:t>
            </a:r>
            <a:r>
              <a:rPr lang="en-US" sz="2800" dirty="0">
                <a:solidFill>
                  <a:schemeClr val="tx1"/>
                </a:solidFill>
              </a:rPr>
              <a:t> models for recruitment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F2EC5-83C6-20BC-8BA4-B2F2A2F3C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36" r="31155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7A4A3-A0B8-32D3-9BC2-FABDC8041376}"/>
              </a:ext>
            </a:extLst>
          </p:cNvPr>
          <p:cNvSpPr txBox="1"/>
          <p:nvPr/>
        </p:nvSpPr>
        <p:spPr>
          <a:xfrm>
            <a:off x="4572001" y="2201958"/>
            <a:ext cx="6781800" cy="39007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Hub &amp; Spoke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PIC-plus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NHSE Cancer Vaccine Launchpad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Mobile capacity</a:t>
            </a:r>
          </a:p>
        </p:txBody>
      </p:sp>
    </p:spTree>
    <p:extLst>
      <p:ext uri="{BB962C8B-B14F-4D97-AF65-F5344CB8AC3E}">
        <p14:creationId xmlns:p14="http://schemas.microsoft.com/office/powerpoint/2010/main" val="2674420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0D3821-083B-27F6-AAE8-28168184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6" y="-125701"/>
            <a:ext cx="10515600" cy="1325563"/>
          </a:xfrm>
        </p:spPr>
        <p:txBody>
          <a:bodyPr/>
          <a:lstStyle/>
          <a:p>
            <a:pPr algn="ctr"/>
            <a:r>
              <a:rPr lang="en-US" sz="2400" b="1" dirty="0"/>
              <a:t>Model 1: Hub &amp; Spoke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B9BD2-0A20-2598-431E-D6D7E8A5BA1E}"/>
              </a:ext>
            </a:extLst>
          </p:cNvPr>
          <p:cNvGrpSpPr/>
          <p:nvPr/>
        </p:nvGrpSpPr>
        <p:grpSpPr>
          <a:xfrm>
            <a:off x="-17533" y="1314143"/>
            <a:ext cx="5863580" cy="4789624"/>
            <a:chOff x="364422" y="985607"/>
            <a:chExt cx="4397685" cy="3592218"/>
          </a:xfrm>
        </p:grpSpPr>
        <p:pic>
          <p:nvPicPr>
            <p:cNvPr id="2" name="Picture 2" descr="dilii ">
              <a:extLst>
                <a:ext uri="{FF2B5EF4-FFF2-40B4-BE49-F238E27FC236}">
                  <a16:creationId xmlns:a16="http://schemas.microsoft.com/office/drawing/2014/main" id="{F0AC869B-8DE6-EA09-48FD-61B4435C63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08"/>
            <a:stretch/>
          </p:blipFill>
          <p:spPr bwMode="auto">
            <a:xfrm>
              <a:off x="364422" y="985608"/>
              <a:ext cx="4375629" cy="359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2E4BF-31BF-00E2-7F17-9E3154CDF110}"/>
                </a:ext>
              </a:extLst>
            </p:cNvPr>
            <p:cNvSpPr/>
            <p:nvPr/>
          </p:nvSpPr>
          <p:spPr>
            <a:xfrm>
              <a:off x="3360811" y="985607"/>
              <a:ext cx="1401296" cy="405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2C81A-40D2-2977-B8C1-5E6512C1492E}"/>
                </a:ext>
              </a:extLst>
            </p:cNvPr>
            <p:cNvSpPr txBox="1"/>
            <p:nvPr/>
          </p:nvSpPr>
          <p:spPr>
            <a:xfrm>
              <a:off x="3886300" y="1043573"/>
              <a:ext cx="555681" cy="300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90000"/>
                      <a:lumOff val="10000"/>
                    </a:schemeClr>
                  </a:solidFill>
                </a:rPr>
                <a:t>SOC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478EFB3-97F1-0E07-0872-1B43B9316098}"/>
                </a:ext>
              </a:extLst>
            </p:cNvPr>
            <p:cNvSpPr/>
            <p:nvPr/>
          </p:nvSpPr>
          <p:spPr>
            <a:xfrm>
              <a:off x="3600900" y="1438578"/>
              <a:ext cx="1097280" cy="187241"/>
            </a:xfrm>
            <a:prstGeom prst="roundRect">
              <a:avLst/>
            </a:prstGeom>
            <a:solidFill>
              <a:schemeClr val="accent2">
                <a:lumMod val="90000"/>
                <a:lumOff val="10000"/>
              </a:schemeClr>
            </a:solidFill>
            <a:ln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1" b="1">
                  <a:latin typeface="+mj-lt"/>
                </a:rPr>
                <a:t>Resection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5F35581-71FC-D98E-DAD6-E74A79CD178E}"/>
                </a:ext>
              </a:extLst>
            </p:cNvPr>
            <p:cNvSpPr/>
            <p:nvPr/>
          </p:nvSpPr>
          <p:spPr>
            <a:xfrm>
              <a:off x="3596447" y="2162917"/>
              <a:ext cx="1097280" cy="1108139"/>
            </a:xfrm>
            <a:prstGeom prst="roundRect">
              <a:avLst/>
            </a:prstGeom>
            <a:solidFill>
              <a:schemeClr val="accent2">
                <a:lumMod val="90000"/>
                <a:lumOff val="10000"/>
              </a:schemeClr>
            </a:solidFill>
            <a:ln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1" b="1">
                  <a:latin typeface="+mj-lt"/>
                </a:rPr>
                <a:t>ACT</a:t>
              </a:r>
            </a:p>
            <a:p>
              <a:pPr algn="ctr"/>
              <a:endParaRPr lang="en-US" sz="1051" b="1">
                <a:latin typeface="+mj-lt"/>
              </a:endParaRPr>
            </a:p>
            <a:p>
              <a:pPr algn="ctr"/>
              <a:r>
                <a:rPr lang="en-US" sz="900">
                  <a:latin typeface="+mj-lt"/>
                </a:rPr>
                <a:t>(start ≤8 weeks</a:t>
              </a:r>
            </a:p>
            <a:p>
              <a:pPr algn="ctr"/>
              <a:r>
                <a:rPr lang="en-US" sz="900">
                  <a:latin typeface="+mj-lt"/>
                </a:rPr>
                <a:t>post surgery)</a:t>
              </a:r>
            </a:p>
            <a:p>
              <a:pPr algn="ctr"/>
              <a:endParaRPr lang="en-US" sz="900">
                <a:latin typeface="+mj-lt"/>
              </a:endParaRPr>
            </a:p>
            <a:p>
              <a:pPr algn="ctr"/>
              <a:endParaRPr lang="en-US" sz="900">
                <a:latin typeface="+mj-lt"/>
              </a:endParaRPr>
            </a:p>
            <a:p>
              <a:pPr algn="ctr"/>
              <a:endParaRPr lang="en-US" sz="900">
                <a:latin typeface="+mj-lt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EFAED3-3095-506A-CE08-3AD35283911F}"/>
                </a:ext>
              </a:extLst>
            </p:cNvPr>
            <p:cNvSpPr/>
            <p:nvPr/>
          </p:nvSpPr>
          <p:spPr>
            <a:xfrm>
              <a:off x="3596447" y="1664087"/>
              <a:ext cx="1097280" cy="453966"/>
            </a:xfrm>
            <a:prstGeom prst="roundRect">
              <a:avLst/>
            </a:prstGeom>
            <a:solidFill>
              <a:schemeClr val="accent2">
                <a:lumMod val="75000"/>
                <a:lumOff val="25000"/>
              </a:schemeClr>
            </a:solidFill>
            <a:ln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1" b="1">
                  <a:latin typeface="+mj-lt"/>
                </a:rPr>
                <a:t>Recovery from surgery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31BEF13-6C93-63D5-70CC-E5AFCD8779C6}"/>
                </a:ext>
              </a:extLst>
            </p:cNvPr>
            <p:cNvSpPr/>
            <p:nvPr/>
          </p:nvSpPr>
          <p:spPr>
            <a:xfrm>
              <a:off x="3596447" y="3310973"/>
              <a:ext cx="1097280" cy="678425"/>
            </a:xfrm>
            <a:prstGeom prst="roundRect">
              <a:avLst/>
            </a:prstGeom>
            <a:solidFill>
              <a:schemeClr val="accent2">
                <a:lumMod val="75000"/>
                <a:lumOff val="25000"/>
              </a:schemeClr>
            </a:solidFill>
            <a:ln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1" b="1" dirty="0">
                  <a:latin typeface="+mj-lt"/>
                </a:rPr>
                <a:t>Recovery from ACT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C5EEDF6-5D64-D1A1-6913-1937EEFE16FE}"/>
                </a:ext>
              </a:extLst>
            </p:cNvPr>
            <p:cNvSpPr/>
            <p:nvPr/>
          </p:nvSpPr>
          <p:spPr>
            <a:xfrm>
              <a:off x="400690" y="4165944"/>
              <a:ext cx="3042119" cy="394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A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rgbClr val="000000"/>
                  </a:solidFill>
                </a:rPr>
                <a:t>Randomization</a:t>
              </a:r>
            </a:p>
            <a:p>
              <a:pPr algn="ctr"/>
              <a:r>
                <a:rPr lang="en-US" sz="1000">
                  <a:solidFill>
                    <a:srgbClr val="000000"/>
                  </a:solidFill>
                </a:rPr>
                <a:t>2-7 weeks after final ACT dose, and 7 days prior to planned first dose of RO7198457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399342F-81F2-9F45-1112-953BA265E5B6}"/>
                </a:ext>
              </a:extLst>
            </p:cNvPr>
            <p:cNvSpPr/>
            <p:nvPr/>
          </p:nvSpPr>
          <p:spPr>
            <a:xfrm>
              <a:off x="400689" y="1610910"/>
              <a:ext cx="3042119" cy="8460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A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</a:rPr>
                <a:t>Screening 1 (ctDNA post-surgery)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Limited eligibility review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ctDNA blood sample collection 4-8 weeks after surgery, but within 7 days prior first dose of ACT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Tumor tissue collection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Only ctDNA+ patients enter screening 2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4A05B1-76C4-A001-5026-525A7E5CB85A}"/>
                </a:ext>
              </a:extLst>
            </p:cNvPr>
            <p:cNvSpPr/>
            <p:nvPr/>
          </p:nvSpPr>
          <p:spPr>
            <a:xfrm>
              <a:off x="400689" y="2676749"/>
              <a:ext cx="3042119" cy="6784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A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rgbClr val="000000"/>
                  </a:solidFill>
                </a:rPr>
                <a:t>Screening 2 (neoantigen selection)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Tumor + blood sample for vaccine manufacture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Screening beings latest 14 days prior to final ACT dose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A4960E9-D110-9226-FE21-3FCB34A20E02}"/>
                </a:ext>
              </a:extLst>
            </p:cNvPr>
            <p:cNvSpPr/>
            <p:nvPr/>
          </p:nvSpPr>
          <p:spPr>
            <a:xfrm>
              <a:off x="400689" y="3465711"/>
              <a:ext cx="3042119" cy="53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5A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rgbClr val="000000"/>
                  </a:solidFill>
                </a:rPr>
                <a:t>Screening 3 (Eligibility confirmation)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Begins 14 days after final ACT dose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Eligibility incl. CT scan</a:t>
              </a:r>
            </a:p>
            <a:p>
              <a:pPr marL="171446" indent="-171446" algn="ctr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Safety labs</a:t>
              </a:r>
            </a:p>
          </p:txBody>
        </p:sp>
      </p:grpSp>
      <p:sp>
        <p:nvSpPr>
          <p:cNvPr id="10" name="Foliennummernplatzhalter 2">
            <a:extLst>
              <a:ext uri="{FF2B5EF4-FFF2-40B4-BE49-F238E27FC236}">
                <a16:creationId xmlns:a16="http://schemas.microsoft.com/office/drawing/2014/main" id="{6366BB58-6D32-19EB-6BA4-A929C3E5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358069-37E3-ED4E-A203-67995E824B8A}" type="slidenum">
              <a:rPr lang="en-US" smtClean="0"/>
              <a:pPr/>
              <a:t>14</a:t>
            </a:fld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454287-15F7-B4F6-516D-86C335202862}"/>
              </a:ext>
            </a:extLst>
          </p:cNvPr>
          <p:cNvSpPr txBox="1"/>
          <p:nvPr/>
        </p:nvSpPr>
        <p:spPr>
          <a:xfrm>
            <a:off x="1315962" y="1399404"/>
            <a:ext cx="14253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90000"/>
                    <a:lumOff val="10000"/>
                  </a:schemeClr>
                </a:solidFill>
              </a:rPr>
              <a:t>Screening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C8F036-29A9-C74F-5C3A-25A9FD780800}"/>
              </a:ext>
            </a:extLst>
          </p:cNvPr>
          <p:cNvGrpSpPr/>
          <p:nvPr/>
        </p:nvGrpSpPr>
        <p:grpSpPr>
          <a:xfrm>
            <a:off x="5864995" y="1070615"/>
            <a:ext cx="6245055" cy="5468297"/>
            <a:chOff x="5863503" y="1314144"/>
            <a:chExt cx="6245055" cy="546829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61808E-7B46-4FF3-375D-F9ED0C0357E9}"/>
                </a:ext>
              </a:extLst>
            </p:cNvPr>
            <p:cNvSpPr/>
            <p:nvPr/>
          </p:nvSpPr>
          <p:spPr>
            <a:xfrm>
              <a:off x="5863503" y="1314144"/>
              <a:ext cx="6245055" cy="5468297"/>
            </a:xfrm>
            <a:prstGeom prst="rect">
              <a:avLst/>
            </a:prstGeom>
            <a:solidFill>
              <a:srgbClr val="3C9673">
                <a:alpha val="18824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 anchorCtr="0"/>
            <a:lstStyle/>
            <a:p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FD6A59-260B-C7C7-211C-F711BC62D52B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6586637" y="4995275"/>
              <a:ext cx="8488" cy="701893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18BAA48-92EB-418F-B58C-1943D766D2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4914" y="1771791"/>
              <a:ext cx="1" cy="28491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CA60D8-08F6-D472-9F51-B899C6BE0C59}"/>
                </a:ext>
              </a:extLst>
            </p:cNvPr>
            <p:cNvSpPr txBox="1"/>
            <p:nvPr/>
          </p:nvSpPr>
          <p:spPr>
            <a:xfrm>
              <a:off x="5940703" y="1371681"/>
              <a:ext cx="1349404" cy="292388"/>
            </a:xfrm>
            <a:prstGeom prst="rect">
              <a:avLst/>
            </a:prstGeom>
            <a:solidFill>
              <a:srgbClr val="FF9D9D"/>
            </a:solidFill>
            <a:ln>
              <a:solidFill>
                <a:srgbClr val="FF9D9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/>
                <a:t>DGH (Level 1)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37E433-803D-4AB7-9758-E0C262A146F3}"/>
                </a:ext>
              </a:extLst>
            </p:cNvPr>
            <p:cNvSpPr txBox="1"/>
            <p:nvPr/>
          </p:nvSpPr>
          <p:spPr>
            <a:xfrm>
              <a:off x="7331654" y="1371682"/>
              <a:ext cx="1920621" cy="292388"/>
            </a:xfrm>
            <a:prstGeom prst="rect">
              <a:avLst/>
            </a:prstGeom>
            <a:solidFill>
              <a:srgbClr val="C8AFDA"/>
            </a:solidFill>
            <a:ln>
              <a:solidFill>
                <a:srgbClr val="C8AFD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/>
                <a:t>Trial Unit (Level 2)</a:t>
              </a:r>
            </a:p>
          </p:txBody>
        </p:sp>
        <p:sp>
          <p:nvSpPr>
            <p:cNvPr id="9" name="Rounded Rectangle 30">
              <a:extLst>
                <a:ext uri="{FF2B5EF4-FFF2-40B4-BE49-F238E27FC236}">
                  <a16:creationId xmlns:a16="http://schemas.microsoft.com/office/drawing/2014/main" id="{B089C0D8-7982-7A66-A4E6-BFB467C66BE7}"/>
                </a:ext>
              </a:extLst>
            </p:cNvPr>
            <p:cNvSpPr/>
            <p:nvPr/>
          </p:nvSpPr>
          <p:spPr>
            <a:xfrm>
              <a:off x="6281837" y="1862728"/>
              <a:ext cx="609600" cy="28515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33"/>
                <a:t>ICF-1</a:t>
              </a:r>
            </a:p>
          </p:txBody>
        </p:sp>
        <p:sp>
          <p:nvSpPr>
            <p:cNvPr id="11" name="Rounded Rectangle 30">
              <a:extLst>
                <a:ext uri="{FF2B5EF4-FFF2-40B4-BE49-F238E27FC236}">
                  <a16:creationId xmlns:a16="http://schemas.microsoft.com/office/drawing/2014/main" id="{11EB4DA1-0998-9017-58A1-04FE893E5F0F}"/>
                </a:ext>
              </a:extLst>
            </p:cNvPr>
            <p:cNvSpPr/>
            <p:nvPr/>
          </p:nvSpPr>
          <p:spPr>
            <a:xfrm>
              <a:off x="6281837" y="2254682"/>
              <a:ext cx="609600" cy="28515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SCR-1</a:t>
              </a:r>
            </a:p>
          </p:txBody>
        </p:sp>
        <p:sp>
          <p:nvSpPr>
            <p:cNvPr id="16" name="Rounded Rectangle 30">
              <a:extLst>
                <a:ext uri="{FF2B5EF4-FFF2-40B4-BE49-F238E27FC236}">
                  <a16:creationId xmlns:a16="http://schemas.microsoft.com/office/drawing/2014/main" id="{E1B69A58-EF5D-E110-8C65-CE5DA8BB24AD}"/>
                </a:ext>
              </a:extLst>
            </p:cNvPr>
            <p:cNvSpPr/>
            <p:nvPr/>
          </p:nvSpPr>
          <p:spPr>
            <a:xfrm>
              <a:off x="6281837" y="3275928"/>
              <a:ext cx="609600" cy="28515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33"/>
                <a:t>ICF-2</a:t>
              </a:r>
            </a:p>
          </p:txBody>
        </p:sp>
        <p:sp>
          <p:nvSpPr>
            <p:cNvPr id="23" name="Rounded Rectangle 30">
              <a:extLst>
                <a:ext uri="{FF2B5EF4-FFF2-40B4-BE49-F238E27FC236}">
                  <a16:creationId xmlns:a16="http://schemas.microsoft.com/office/drawing/2014/main" id="{F9D4C67A-ABAF-4DFB-79B8-D4655F6D1EAE}"/>
                </a:ext>
              </a:extLst>
            </p:cNvPr>
            <p:cNvSpPr/>
            <p:nvPr/>
          </p:nvSpPr>
          <p:spPr>
            <a:xfrm>
              <a:off x="6281837" y="3672062"/>
              <a:ext cx="609600" cy="28515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SCR-2</a:t>
              </a:r>
            </a:p>
          </p:txBody>
        </p:sp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AC79BE08-7230-D749-A424-AE55889D4F7E}"/>
                </a:ext>
              </a:extLst>
            </p:cNvPr>
            <p:cNvSpPr/>
            <p:nvPr/>
          </p:nvSpPr>
          <p:spPr>
            <a:xfrm>
              <a:off x="6281837" y="4710122"/>
              <a:ext cx="609600" cy="28515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SCR-3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627A489-CA21-E033-E4FD-27C98AA00B1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341630" y="4909655"/>
              <a:ext cx="1" cy="155448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FEFBB15-0D53-210D-8190-59D59EFB6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21366" y="5693273"/>
              <a:ext cx="1" cy="3657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56332F-07B8-D8BF-59CA-00B9093EE61F}"/>
                </a:ext>
              </a:extLst>
            </p:cNvPr>
            <p:cNvSpPr txBox="1"/>
            <p:nvPr/>
          </p:nvSpPr>
          <p:spPr>
            <a:xfrm>
              <a:off x="7378393" y="1800088"/>
              <a:ext cx="1480956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i="1" dirty="0"/>
                <a:t>Level 2 site functions solely as IMP focused site for patients randomized to IMP</a:t>
              </a:r>
            </a:p>
          </p:txBody>
        </p:sp>
        <p:sp>
          <p:nvSpPr>
            <p:cNvPr id="40" name="Rounded Rectangle 30">
              <a:extLst>
                <a:ext uri="{FF2B5EF4-FFF2-40B4-BE49-F238E27FC236}">
                  <a16:creationId xmlns:a16="http://schemas.microsoft.com/office/drawing/2014/main" id="{4B495463-F8F9-4F50-28D0-FC0784A47E0F}"/>
                </a:ext>
              </a:extLst>
            </p:cNvPr>
            <p:cNvSpPr/>
            <p:nvPr/>
          </p:nvSpPr>
          <p:spPr>
            <a:xfrm>
              <a:off x="7491582" y="6102192"/>
              <a:ext cx="1219200" cy="28515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7"/>
                <a:t>Intervention</a:t>
              </a:r>
            </a:p>
          </p:txBody>
        </p:sp>
        <p:sp>
          <p:nvSpPr>
            <p:cNvPr id="41" name="Rounded Rectangle 30">
              <a:extLst>
                <a:ext uri="{FF2B5EF4-FFF2-40B4-BE49-F238E27FC236}">
                  <a16:creationId xmlns:a16="http://schemas.microsoft.com/office/drawing/2014/main" id="{06A17351-BED9-ABA4-FF5A-A4B0F8D8C7C7}"/>
                </a:ext>
              </a:extLst>
            </p:cNvPr>
            <p:cNvSpPr/>
            <p:nvPr/>
          </p:nvSpPr>
          <p:spPr>
            <a:xfrm>
              <a:off x="6005804" y="6131665"/>
              <a:ext cx="1219200" cy="28515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7"/>
                <a:t>Observation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2DDB725-AFEF-1B07-5D5D-6FDD7F44AF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6637" y="5721757"/>
              <a:ext cx="1" cy="3657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ounded Rectangle 30">
              <a:extLst>
                <a:ext uri="{FF2B5EF4-FFF2-40B4-BE49-F238E27FC236}">
                  <a16:creationId xmlns:a16="http://schemas.microsoft.com/office/drawing/2014/main" id="{321969B4-A2EA-F95B-1812-E2EF1D970F79}"/>
                </a:ext>
              </a:extLst>
            </p:cNvPr>
            <p:cNvSpPr/>
            <p:nvPr/>
          </p:nvSpPr>
          <p:spPr>
            <a:xfrm>
              <a:off x="6281837" y="5589032"/>
              <a:ext cx="609600" cy="28515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R (1:1)</a:t>
              </a:r>
            </a:p>
          </p:txBody>
        </p:sp>
        <p:pic>
          <p:nvPicPr>
            <p:cNvPr id="7" name="Picture 6" descr="Graphical user interface, application, Word, PowerPoint&#10;&#10;Description automatically generated">
              <a:extLst>
                <a:ext uri="{FF2B5EF4-FFF2-40B4-BE49-F238E27FC236}">
                  <a16:creationId xmlns:a16="http://schemas.microsoft.com/office/drawing/2014/main" id="{7FEE77AB-92F7-C572-A464-D621D94B2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3" t="40720" r="5323" b="17023"/>
            <a:stretch/>
          </p:blipFill>
          <p:spPr>
            <a:xfrm>
              <a:off x="8059255" y="2693160"/>
              <a:ext cx="3745558" cy="27651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7C4E73-E8FD-58DD-CC7E-BA5AC0BD5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5" y="96003"/>
            <a:ext cx="1248173" cy="116072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B9FE5A-44C1-5CA7-8994-C2B48BDD2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8" y="95029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119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41B94A-0438-2983-BD96-95B7CC4B4C64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648171" y="2686832"/>
            <a:ext cx="3259122" cy="55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AA9211-32E8-AA76-C3C6-A71DA858964F}"/>
              </a:ext>
            </a:extLst>
          </p:cNvPr>
          <p:cNvSpPr/>
          <p:nvPr/>
        </p:nvSpPr>
        <p:spPr>
          <a:xfrm>
            <a:off x="1109715" y="2289568"/>
            <a:ext cx="1408765" cy="829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Colorectal surgery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0C0937E-3F4E-8965-C059-95127BFA0B7E}"/>
              </a:ext>
            </a:extLst>
          </p:cNvPr>
          <p:cNvSpPr/>
          <p:nvPr/>
        </p:nvSpPr>
        <p:spPr>
          <a:xfrm>
            <a:off x="2769937" y="2288677"/>
            <a:ext cx="1280695" cy="829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Colorectal</a:t>
            </a:r>
          </a:p>
          <a:p>
            <a:pPr algn="ctr"/>
            <a:r>
              <a:rPr lang="en-US" sz="1500" dirty="0"/>
              <a:t>OPD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BDCAF6-D57E-9534-29FF-E2E39082E63A}"/>
              </a:ext>
            </a:extLst>
          </p:cNvPr>
          <p:cNvSpPr/>
          <p:nvPr/>
        </p:nvSpPr>
        <p:spPr>
          <a:xfrm>
            <a:off x="6591967" y="2288677"/>
            <a:ext cx="1280695" cy="829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Oncology</a:t>
            </a:r>
          </a:p>
          <a:p>
            <a:pPr algn="ctr"/>
            <a:r>
              <a:rPr lang="en-US" sz="1500" dirty="0"/>
              <a:t>OPD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DFD5F3-389F-0F16-0C86-8A91D6E19794}"/>
              </a:ext>
            </a:extLst>
          </p:cNvPr>
          <p:cNvSpPr/>
          <p:nvPr/>
        </p:nvSpPr>
        <p:spPr>
          <a:xfrm rot="16200000">
            <a:off x="7716813" y="2449209"/>
            <a:ext cx="840875" cy="4975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PIS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7895E1-05E7-44F0-5CB0-223D85F7C192}"/>
              </a:ext>
            </a:extLst>
          </p:cNvPr>
          <p:cNvSpPr/>
          <p:nvPr/>
        </p:nvSpPr>
        <p:spPr>
          <a:xfrm>
            <a:off x="10907293" y="2277536"/>
            <a:ext cx="1280695" cy="829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Adjuvant chemo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B1FB41C-DA48-3AF6-1847-2A92773C4C8E}"/>
              </a:ext>
            </a:extLst>
          </p:cNvPr>
          <p:cNvSpPr/>
          <p:nvPr/>
        </p:nvSpPr>
        <p:spPr>
          <a:xfrm rot="16200000">
            <a:off x="8479151" y="2453382"/>
            <a:ext cx="952941" cy="4975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Contact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BA29DE-C972-3070-287F-29214B5DF6CB}"/>
              </a:ext>
            </a:extLst>
          </p:cNvPr>
          <p:cNvSpPr/>
          <p:nvPr/>
        </p:nvSpPr>
        <p:spPr>
          <a:xfrm rot="16200000">
            <a:off x="9220768" y="2446597"/>
            <a:ext cx="964085" cy="4975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Consent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1183BE4-A6FE-9B04-F5D3-04E3C5106636}"/>
              </a:ext>
            </a:extLst>
          </p:cNvPr>
          <p:cNvSpPr/>
          <p:nvPr/>
        </p:nvSpPr>
        <p:spPr>
          <a:xfrm rot="16200000">
            <a:off x="9780798" y="2471492"/>
            <a:ext cx="840875" cy="4975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ctDNA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62586A-4156-8AF9-032D-012A093CECE5}"/>
              </a:ext>
            </a:extLst>
          </p:cNvPr>
          <p:cNvCxnSpPr>
            <a:stCxn id="4" idx="3"/>
            <a:endCxn id="7" idx="1"/>
          </p:cNvCxnSpPr>
          <p:nvPr/>
        </p:nvCxnSpPr>
        <p:spPr>
          <a:xfrm flipV="1">
            <a:off x="2518480" y="2703544"/>
            <a:ext cx="251457" cy="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A5E14B-8E46-5DB5-10E8-F8E4185E0BC4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050632" y="2703544"/>
            <a:ext cx="25413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1B43E4-BF1F-BD18-41BE-E448A4E42C75}"/>
              </a:ext>
            </a:extLst>
          </p:cNvPr>
          <p:cNvCxnSpPr>
            <a:cxnSpLocks/>
          </p:cNvCxnSpPr>
          <p:nvPr/>
        </p:nvCxnSpPr>
        <p:spPr>
          <a:xfrm>
            <a:off x="4752474" y="1251287"/>
            <a:ext cx="0" cy="560671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B603B64-1148-5FE8-9097-E88C8BAA82A0}"/>
              </a:ext>
            </a:extLst>
          </p:cNvPr>
          <p:cNvSpPr txBox="1"/>
          <p:nvPr/>
        </p:nvSpPr>
        <p:spPr>
          <a:xfrm>
            <a:off x="1453147" y="1251287"/>
            <a:ext cx="2324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Referring Site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EF2E31-DCE7-5804-75BB-3F378064B00A}"/>
              </a:ext>
            </a:extLst>
          </p:cNvPr>
          <p:cNvSpPr txBox="1"/>
          <p:nvPr/>
        </p:nvSpPr>
        <p:spPr>
          <a:xfrm>
            <a:off x="7544473" y="1207879"/>
            <a:ext cx="2324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Site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9761F7-DC29-D052-EC29-4CFAC857BA7B}"/>
              </a:ext>
            </a:extLst>
          </p:cNvPr>
          <p:cNvSpPr/>
          <p:nvPr/>
        </p:nvSpPr>
        <p:spPr>
          <a:xfrm>
            <a:off x="6555871" y="2165687"/>
            <a:ext cx="1890296" cy="1118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D8806C4-B89A-8C91-64BE-7F7115A8EB24}"/>
              </a:ext>
            </a:extLst>
          </p:cNvPr>
          <p:cNvSpPr/>
          <p:nvPr/>
        </p:nvSpPr>
        <p:spPr>
          <a:xfrm>
            <a:off x="9397999" y="2144966"/>
            <a:ext cx="1117598" cy="1118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920C6251-4868-F51E-94AE-59E9F7672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29" y="-998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Model 2 –</a:t>
            </a:r>
            <a:r>
              <a:rPr lang="en-US" sz="2400" b="1" i="1" dirty="0"/>
              <a:t>PIC Plus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7E16E5-1F0E-031A-2040-BD9F00D7DD1F}"/>
              </a:ext>
            </a:extLst>
          </p:cNvPr>
          <p:cNvSpPr txBox="1"/>
          <p:nvPr/>
        </p:nvSpPr>
        <p:spPr>
          <a:xfrm rot="16200000">
            <a:off x="-307854" y="2305398"/>
            <a:ext cx="118591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Standard PIC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CAB58A-2BEE-D7C4-9511-F8B4D4DBD557}"/>
              </a:ext>
            </a:extLst>
          </p:cNvPr>
          <p:cNvGrpSpPr/>
          <p:nvPr/>
        </p:nvGrpSpPr>
        <p:grpSpPr>
          <a:xfrm>
            <a:off x="110912" y="4261509"/>
            <a:ext cx="12081088" cy="1222219"/>
            <a:chOff x="110912" y="4261509"/>
            <a:chExt cx="12081088" cy="1222219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4CD8EB4-24D4-07C6-AB21-05B54B793622}"/>
                </a:ext>
              </a:extLst>
            </p:cNvPr>
            <p:cNvCxnSpPr>
              <a:cxnSpLocks/>
              <a:stCxn id="27" idx="0"/>
              <a:endCxn id="26" idx="1"/>
            </p:cNvCxnSpPr>
            <p:nvPr/>
          </p:nvCxnSpPr>
          <p:spPr>
            <a:xfrm flipV="1">
              <a:off x="4062091" y="4877250"/>
              <a:ext cx="2551366" cy="167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6EEF235-25C1-AB37-4560-EE42FF452410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7652183" y="4860538"/>
              <a:ext cx="3259122" cy="55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3D90EBE-D2F4-B881-5054-4F1385389A79}"/>
                </a:ext>
              </a:extLst>
            </p:cNvPr>
            <p:cNvSpPr/>
            <p:nvPr/>
          </p:nvSpPr>
          <p:spPr>
            <a:xfrm>
              <a:off x="1130883" y="4463274"/>
              <a:ext cx="1408764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Colorectal surgery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DADFC0-85CA-4268-C8D6-17F822CE59B6}"/>
                </a:ext>
              </a:extLst>
            </p:cNvPr>
            <p:cNvSpPr/>
            <p:nvPr/>
          </p:nvSpPr>
          <p:spPr>
            <a:xfrm>
              <a:off x="2674591" y="4462383"/>
              <a:ext cx="1376041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Colorectal</a:t>
              </a:r>
            </a:p>
            <a:p>
              <a:pPr algn="ctr"/>
              <a:r>
                <a:rPr lang="en-US" dirty="0"/>
                <a:t>OPD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B80B74A-2B8B-9093-E4FD-EA818C05C71E}"/>
                </a:ext>
              </a:extLst>
            </p:cNvPr>
            <p:cNvSpPr/>
            <p:nvPr/>
          </p:nvSpPr>
          <p:spPr>
            <a:xfrm>
              <a:off x="6613457" y="4462383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Oncology</a:t>
              </a:r>
            </a:p>
            <a:p>
              <a:pPr algn="ctr"/>
              <a:r>
                <a:rPr lang="en-US" dirty="0"/>
                <a:t>OPD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93881607-C90F-76CC-9653-4992A766767D}"/>
                </a:ext>
              </a:extLst>
            </p:cNvPr>
            <p:cNvSpPr/>
            <p:nvPr/>
          </p:nvSpPr>
          <p:spPr>
            <a:xfrm>
              <a:off x="10911305" y="4451242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Adjuvant chemo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77048AD-544E-9D9A-B7EF-63719A620DD4}"/>
                </a:ext>
              </a:extLst>
            </p:cNvPr>
            <p:cNvSpPr/>
            <p:nvPr/>
          </p:nvSpPr>
          <p:spPr>
            <a:xfrm rot="16200000">
              <a:off x="4627622" y="4661105"/>
              <a:ext cx="971547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Contact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217991E-5950-CD35-91CC-634920F21EDF}"/>
                </a:ext>
              </a:extLst>
            </p:cNvPr>
            <p:cNvSpPr/>
            <p:nvPr/>
          </p:nvSpPr>
          <p:spPr>
            <a:xfrm rot="16200000">
              <a:off x="5932797" y="4632276"/>
              <a:ext cx="840875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ctDNA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0DD3B08-A64D-F2F6-8559-7786542EA49C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 flipV="1">
              <a:off x="2539647" y="4877250"/>
              <a:ext cx="134944" cy="8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CD8A003-11B1-1A95-FCA6-6C1028064D2C}"/>
                </a:ext>
              </a:extLst>
            </p:cNvPr>
            <p:cNvSpPr/>
            <p:nvPr/>
          </p:nvSpPr>
          <p:spPr>
            <a:xfrm rot="16200000">
              <a:off x="3890417" y="4645198"/>
              <a:ext cx="840875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PIS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8408DF0-7CA8-43AC-CA79-1AE567649294}"/>
                </a:ext>
              </a:extLst>
            </p:cNvPr>
            <p:cNvSpPr/>
            <p:nvPr/>
          </p:nvSpPr>
          <p:spPr>
            <a:xfrm rot="16200000">
              <a:off x="5372433" y="4640259"/>
              <a:ext cx="949608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Consent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D5DCCA2-55C8-71D5-0350-E477E3A41766}"/>
                </a:ext>
              </a:extLst>
            </p:cNvPr>
            <p:cNvSpPr/>
            <p:nvPr/>
          </p:nvSpPr>
          <p:spPr>
            <a:xfrm>
              <a:off x="5534175" y="4364791"/>
              <a:ext cx="2454791" cy="1118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1FE96B0-EB09-3DE2-02D3-53EA7C004A92}"/>
                </a:ext>
              </a:extLst>
            </p:cNvPr>
            <p:cNvSpPr/>
            <p:nvPr/>
          </p:nvSpPr>
          <p:spPr>
            <a:xfrm>
              <a:off x="2675922" y="4326136"/>
              <a:ext cx="1964395" cy="1118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479E5BB-24AC-9C17-B928-6E4BAEF826E1}"/>
                </a:ext>
              </a:extLst>
            </p:cNvPr>
            <p:cNvSpPr/>
            <p:nvPr/>
          </p:nvSpPr>
          <p:spPr>
            <a:xfrm rot="16200000">
              <a:off x="496097" y="4631884"/>
              <a:ext cx="814252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Advert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24C3C03-A48A-89BE-7D97-42D5FC507363}"/>
                </a:ext>
              </a:extLst>
            </p:cNvPr>
            <p:cNvSpPr txBox="1"/>
            <p:nvPr/>
          </p:nvSpPr>
          <p:spPr>
            <a:xfrm rot="16200000">
              <a:off x="-297381" y="4669802"/>
              <a:ext cx="118591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PIC Plus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08671B-BDAC-3F0F-3EA6-D04CD1DAE58D}"/>
              </a:ext>
            </a:extLst>
          </p:cNvPr>
          <p:cNvSpPr/>
          <p:nvPr/>
        </p:nvSpPr>
        <p:spPr>
          <a:xfrm rot="16200000">
            <a:off x="3856266" y="2465268"/>
            <a:ext cx="992871" cy="4975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Mention trial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FA944-6388-0A05-0FF8-4C7BD3AF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49" y="108036"/>
            <a:ext cx="1229388" cy="114325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EFBF8-07D3-E89C-F624-1D3C5C3C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5" y="95029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C7DCD9F-3FF0-A9FB-BB90-4DC635E17581}"/>
              </a:ext>
            </a:extLst>
          </p:cNvPr>
          <p:cNvSpPr/>
          <p:nvPr/>
        </p:nvSpPr>
        <p:spPr>
          <a:xfrm>
            <a:off x="3939419" y="1989439"/>
            <a:ext cx="814000" cy="1501346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A3D613-76AC-550B-1802-60B1FBA081A3}"/>
              </a:ext>
            </a:extLst>
          </p:cNvPr>
          <p:cNvSpPr/>
          <p:nvPr/>
        </p:nvSpPr>
        <p:spPr>
          <a:xfrm>
            <a:off x="430420" y="4109865"/>
            <a:ext cx="814000" cy="1501346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8AB7D5-FB16-BA41-C52A-6DC45DEC7A29}"/>
              </a:ext>
            </a:extLst>
          </p:cNvPr>
          <p:cNvSpPr/>
          <p:nvPr/>
        </p:nvSpPr>
        <p:spPr>
          <a:xfrm>
            <a:off x="3843660" y="4109865"/>
            <a:ext cx="814000" cy="1501346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8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C86F39C-BD33-01E7-D4AC-9CC974D67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80" t="62727" r="1599" b="23264"/>
          <a:stretch/>
        </p:blipFill>
        <p:spPr>
          <a:xfrm>
            <a:off x="1405466" y="3327401"/>
            <a:ext cx="8331200" cy="1032934"/>
          </a:xfrm>
        </p:spPr>
      </p:pic>
      <p:pic>
        <p:nvPicPr>
          <p:cNvPr id="6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1E2E4AC-AAE0-EA02-C10C-B17C08833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0" t="62727" r="34100" b="23264"/>
          <a:stretch/>
        </p:blipFill>
        <p:spPr>
          <a:xfrm rot="1845607">
            <a:off x="3499133" y="2321842"/>
            <a:ext cx="2397338" cy="629722"/>
          </a:xfrm>
          <a:prstGeom prst="rect">
            <a:avLst/>
          </a:prstGeom>
        </p:spPr>
      </p:pic>
      <p:pic>
        <p:nvPicPr>
          <p:cNvPr id="7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A757A9-BF93-BC24-4B56-936C89072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0" t="62727" r="34100" b="23264"/>
          <a:stretch/>
        </p:blipFill>
        <p:spPr>
          <a:xfrm rot="5400000">
            <a:off x="5265053" y="2168117"/>
            <a:ext cx="1931232" cy="590534"/>
          </a:xfrm>
          <a:prstGeom prst="rect">
            <a:avLst/>
          </a:prstGeom>
        </p:spPr>
      </p:pic>
      <p:pic>
        <p:nvPicPr>
          <p:cNvPr id="8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C1121A1-08EB-0F21-9CF0-54950C70B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0" t="62727" r="34100" b="23264"/>
          <a:stretch/>
        </p:blipFill>
        <p:spPr>
          <a:xfrm rot="16200000">
            <a:off x="5170360" y="5132348"/>
            <a:ext cx="2030941" cy="690113"/>
          </a:xfrm>
          <a:prstGeom prst="rect">
            <a:avLst/>
          </a:prstGeom>
        </p:spPr>
      </p:pic>
      <p:pic>
        <p:nvPicPr>
          <p:cNvPr id="9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86A83E4-C232-B5DE-A7D5-5E473AD8F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0" t="62727" r="34100" b="23264"/>
          <a:stretch/>
        </p:blipFill>
        <p:spPr>
          <a:xfrm rot="19571325">
            <a:off x="3490660" y="4807353"/>
            <a:ext cx="2526997" cy="663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2B8D1E-4B26-9A53-06E8-7C3C7D35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9" y="132100"/>
            <a:ext cx="1158465" cy="1077298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11" name="Title 46">
            <a:extLst>
              <a:ext uri="{FF2B5EF4-FFF2-40B4-BE49-F238E27FC236}">
                <a16:creationId xmlns:a16="http://schemas.microsoft.com/office/drawing/2014/main" id="{0B7AE1C4-DC0A-4752-29F1-30DBCCDA88DD}"/>
              </a:ext>
            </a:extLst>
          </p:cNvPr>
          <p:cNvSpPr txBox="1">
            <a:spLocks/>
          </p:cNvSpPr>
          <p:nvPr/>
        </p:nvSpPr>
        <p:spPr>
          <a:xfrm>
            <a:off x="1094437" y="-53818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Model 2 – </a:t>
            </a:r>
            <a:r>
              <a:rPr lang="en-US" sz="2400" b="1" i="1" dirty="0"/>
              <a:t>PIC Plus</a:t>
            </a:r>
          </a:p>
          <a:p>
            <a:pPr algn="ctr"/>
            <a:r>
              <a:rPr lang="en-US" sz="2400" b="1" i="1" dirty="0"/>
              <a:t>Multiple sites across cancer network feed into trial site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D8A2AD-E245-9FC2-4D19-4192467C6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2592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AA1C9-6C57-01FF-6ED3-80249F90A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8CFDF-6DEC-DC54-0A1A-A90DD0DC6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49" y="132100"/>
            <a:ext cx="1158465" cy="1077298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11" name="Title 46">
            <a:extLst>
              <a:ext uri="{FF2B5EF4-FFF2-40B4-BE49-F238E27FC236}">
                <a16:creationId xmlns:a16="http://schemas.microsoft.com/office/drawing/2014/main" id="{D13EEF59-84DD-5045-42A2-43AA6CA8ACBD}"/>
              </a:ext>
            </a:extLst>
          </p:cNvPr>
          <p:cNvSpPr txBox="1">
            <a:spLocks/>
          </p:cNvSpPr>
          <p:nvPr/>
        </p:nvSpPr>
        <p:spPr>
          <a:xfrm>
            <a:off x="1094437" y="-214458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Model 3 – NHSE Cancer Vaccine Launchpad (CVLP)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5851F74-9A6C-130D-8326-3C82803E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2" y="1647985"/>
            <a:ext cx="10646049" cy="358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A98917-C629-C219-60A4-4C66F538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51941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30925-2BF9-F98C-D3E9-1E349EFCF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2CA5141-BBB0-660F-3CBA-D221246D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Model 4 – Mobile Capacity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1E23E-4592-6C33-2842-1A3E3A5687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1463"/>
            <a:ext cx="242888" cy="139700"/>
          </a:xfrm>
        </p:spPr>
        <p:txBody>
          <a:bodyPr/>
          <a:lstStyle/>
          <a:p>
            <a:fld id="{73FB0AF2-78ED-4B1E-B8C2-1E1D13111D37}" type="slidenum">
              <a:rPr lang="de-DE" smtClean="0"/>
              <a:t>18</a:t>
            </a:fld>
            <a:endParaRPr lang="de-DE"/>
          </a:p>
        </p:txBody>
      </p:sp>
      <p:pic>
        <p:nvPicPr>
          <p:cNvPr id="13" name="Picture 12" descr="A map of the world&#10;&#10;Description automatically generated">
            <a:extLst>
              <a:ext uri="{FF2B5EF4-FFF2-40B4-BE49-F238E27FC236}">
                <a16:creationId xmlns:a16="http://schemas.microsoft.com/office/drawing/2014/main" id="{BEC12843-6BB3-7814-A258-D45F5CBB1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3" t="15545" r="2543" b="9274"/>
          <a:stretch/>
        </p:blipFill>
        <p:spPr>
          <a:xfrm>
            <a:off x="2187146" y="1556952"/>
            <a:ext cx="7286624" cy="47274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45ABD6-82A1-62D2-F544-489C256ED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rgbClr val="FAFAFA"/>
          </a:solidFill>
        </p:spPr>
      </p:pic>
    </p:spTree>
    <p:extLst>
      <p:ext uri="{BB962C8B-B14F-4D97-AF65-F5344CB8AC3E}">
        <p14:creationId xmlns:p14="http://schemas.microsoft.com/office/powerpoint/2010/main" val="266313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4527E-8352-7CBD-1EED-752DAA99D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7AC97D5-DE9F-5A35-6107-8F7A9B2D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Model 4 – Mobile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67472-6773-B38B-C01C-21C87060F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2205126"/>
            <a:ext cx="3556557" cy="43919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Allows a trial site to move activity from the hospital to the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Van functions as a mobile part of the main trial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Contracts &amp; governance unchanged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Improves access to underserved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9A846-D523-D12B-DF7C-CFC19A1C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0AF2-78ED-4B1E-B8C2-1E1D13111D37}" type="slidenum">
              <a:rPr lang="de-DE" smtClean="0"/>
              <a:t>19</a:t>
            </a:fld>
            <a:endParaRPr lang="de-DE"/>
          </a:p>
        </p:txBody>
      </p:sp>
      <p:pic>
        <p:nvPicPr>
          <p:cNvPr id="7" name="Picture 6" descr="A van parked on the street&#10;&#10;Description automatically generated">
            <a:extLst>
              <a:ext uri="{FF2B5EF4-FFF2-40B4-BE49-F238E27FC236}">
                <a16:creationId xmlns:a16="http://schemas.microsoft.com/office/drawing/2014/main" id="{40F1D4C7-EFB3-46A7-FB96-6CC42992C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573" y="1558678"/>
            <a:ext cx="7323438" cy="484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ECEFE2-0C8F-DD33-EFC8-6E84F287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9347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8" name="Rectangle 410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1D89B-7418-5347-CA7F-F20B0A08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Declaration</a:t>
            </a:r>
          </a:p>
        </p:txBody>
      </p:sp>
      <p:pic>
        <p:nvPicPr>
          <p:cNvPr id="4098" name="Picture 2" descr="Oasis’ Wonderwall: The Meaning, The Story, and The Legacy of a Britpop Classic">
            <a:extLst>
              <a:ext uri="{FF2B5EF4-FFF2-40B4-BE49-F238E27FC236}">
                <a16:creationId xmlns:a16="http://schemas.microsoft.com/office/drawing/2014/main" id="{26B889EA-1731-B373-7A99-034516173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2"/>
          <a:stretch/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06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C9D60-DDB7-38C5-6DAF-CBAEC526B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E6BFFAC-F5DE-ADBC-D519-0219DAB1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Model 4 – Mobile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B779A-8421-3ECA-6B52-7F8274E2A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1636713"/>
            <a:ext cx="3556557" cy="4391930"/>
          </a:xfrm>
        </p:spPr>
        <p:txBody>
          <a:bodyPr/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Staff are research nurses with honorary contract at trial site &amp; on study delegation 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Unit travels to remote location and patients visit the unit, consent and have ctDNA 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A09F8-6831-2C97-41BE-8BA93425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0AF2-78ED-4B1E-B8C2-1E1D13111D37}" type="slidenum">
              <a:rPr lang="de-DE" smtClean="0"/>
              <a:t>20</a:t>
            </a:fld>
            <a:endParaRPr lang="de-DE"/>
          </a:p>
        </p:txBody>
      </p:sp>
      <p:pic>
        <p:nvPicPr>
          <p:cNvPr id="6" name="Picture 5" descr="A person and person wearing face masks&#10;&#10;Description automatically generated">
            <a:extLst>
              <a:ext uri="{FF2B5EF4-FFF2-40B4-BE49-F238E27FC236}">
                <a16:creationId xmlns:a16="http://schemas.microsoft.com/office/drawing/2014/main" id="{18FF561B-0903-C745-C56D-176E461F4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465" y="1353236"/>
            <a:ext cx="6258838" cy="4675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EF9703-51E9-5341-1B35-85E0D2703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92314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og running on a beach&#10;&#10;Description automatically generated">
            <a:extLst>
              <a:ext uri="{FF2B5EF4-FFF2-40B4-BE49-F238E27FC236}">
                <a16:creationId xmlns:a16="http://schemas.microsoft.com/office/drawing/2014/main" id="{2179E9AF-D050-B528-7CAA-0F5014BB8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34" r="-2" b="41884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Picture 4" descr="A child standing on a beach&#10;&#10;Description automatically generated">
            <a:extLst>
              <a:ext uri="{FF2B5EF4-FFF2-40B4-BE49-F238E27FC236}">
                <a16:creationId xmlns:a16="http://schemas.microsoft.com/office/drawing/2014/main" id="{BD3C16A3-D694-B60C-1413-0D725FBDE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" r="-1" b="35149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9" name="Picture 8" descr="A sandy beach with footprints in the sand&#10;&#10;Description automatically generated">
            <a:extLst>
              <a:ext uri="{FF2B5EF4-FFF2-40B4-BE49-F238E27FC236}">
                <a16:creationId xmlns:a16="http://schemas.microsoft.com/office/drawing/2014/main" id="{DE17159B-1948-4CD9-B5FC-F2DDC6BC9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89" r="-1" b="30541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B6B3C-44F1-BD3F-0375-6C001B1F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Increasing efficiency in screen heavy trials</a:t>
            </a:r>
          </a:p>
        </p:txBody>
      </p:sp>
    </p:spTree>
    <p:extLst>
      <p:ext uri="{BB962C8B-B14F-4D97-AF65-F5344CB8AC3E}">
        <p14:creationId xmlns:p14="http://schemas.microsoft.com/office/powerpoint/2010/main" val="1244393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01E6-C9DD-A219-F3E6-28E767AB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 i="1" dirty="0"/>
              <a:t>All </a:t>
            </a:r>
            <a:r>
              <a:rPr lang="en-US" sz="2400" dirty="0"/>
              <a:t>the burden on the local PI = single point of failure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80107-6E65-7368-54B0-8DC24712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A0F7CBF-3DBF-2455-5546-42D549751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7" t="41830" r="23370" b="26232"/>
          <a:stretch/>
        </p:blipFill>
        <p:spPr>
          <a:xfrm>
            <a:off x="1149362" y="2106440"/>
            <a:ext cx="9416498" cy="341046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E32E7F3-CBDC-5D06-4B05-DE8836526F1D}"/>
              </a:ext>
            </a:extLst>
          </p:cNvPr>
          <p:cNvSpPr/>
          <p:nvPr/>
        </p:nvSpPr>
        <p:spPr>
          <a:xfrm>
            <a:off x="1322173" y="2106440"/>
            <a:ext cx="9341708" cy="204543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4DF8A-619C-0524-3E9D-03470A0FE7DA}"/>
              </a:ext>
            </a:extLst>
          </p:cNvPr>
          <p:cNvSpPr txBox="1"/>
          <p:nvPr/>
        </p:nvSpPr>
        <p:spPr>
          <a:xfrm>
            <a:off x="4979773" y="1556951"/>
            <a:ext cx="19029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PI activity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0AC976-8689-AD0C-D340-BE2A2D57A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rgbClr val="FAFAFA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AF0E0F-CAA1-E971-5552-C84FDAB8CA3A}"/>
              </a:ext>
            </a:extLst>
          </p:cNvPr>
          <p:cNvSpPr txBox="1"/>
          <p:nvPr/>
        </p:nvSpPr>
        <p:spPr>
          <a:xfrm>
            <a:off x="4843852" y="5546383"/>
            <a:ext cx="727401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Effort ∝ reward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100 patient conversations &amp; consents = 6 </a:t>
            </a:r>
            <a:r>
              <a:rPr lang="en-US" sz="2000" dirty="0" err="1"/>
              <a:t>randomisations</a:t>
            </a:r>
            <a:endParaRPr lang="en-US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5785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64F5E-08AC-B73F-5FAF-7B0F9886A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82AB-34EE-80D2-3262-C3970E74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Focus PI activity on PI skillsets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DA0D1-98CA-E59E-4CAC-A83BDE82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0998B15-F5ED-BDCB-EE5B-5ACC1AF4E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7" t="41830" r="23370" b="26232"/>
          <a:stretch/>
        </p:blipFill>
        <p:spPr>
          <a:xfrm>
            <a:off x="753946" y="2135917"/>
            <a:ext cx="9416498" cy="341046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D21F8FE-6B53-4A95-0E0F-89E919846837}"/>
              </a:ext>
            </a:extLst>
          </p:cNvPr>
          <p:cNvSpPr/>
          <p:nvPr/>
        </p:nvSpPr>
        <p:spPr>
          <a:xfrm>
            <a:off x="3385748" y="2106440"/>
            <a:ext cx="6870357" cy="204543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433C84-CC14-9405-1F18-998C59930341}"/>
              </a:ext>
            </a:extLst>
          </p:cNvPr>
          <p:cNvSpPr txBox="1"/>
          <p:nvPr/>
        </p:nvSpPr>
        <p:spPr>
          <a:xfrm>
            <a:off x="5462195" y="1672083"/>
            <a:ext cx="19029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PI activity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AECC81C-F47D-3EAE-A2D0-EBF4F2270476}"/>
              </a:ext>
            </a:extLst>
          </p:cNvPr>
          <p:cNvSpPr/>
          <p:nvPr/>
        </p:nvSpPr>
        <p:spPr>
          <a:xfrm>
            <a:off x="677798" y="2098199"/>
            <a:ext cx="2621453" cy="2045430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237F6-FE1B-CB1D-CEBA-B24A2BBC3DFE}"/>
              </a:ext>
            </a:extLst>
          </p:cNvPr>
          <p:cNvSpPr txBox="1"/>
          <p:nvPr/>
        </p:nvSpPr>
        <p:spPr>
          <a:xfrm>
            <a:off x="1037053" y="1701560"/>
            <a:ext cx="19029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Devolved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34C170-DFA3-7B1F-34A6-6BFBF554D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rgbClr val="FAFAFA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47A462-54C3-6EB5-57AD-0FC81D0E57EB}"/>
              </a:ext>
            </a:extLst>
          </p:cNvPr>
          <p:cNvSpPr txBox="1"/>
          <p:nvPr/>
        </p:nvSpPr>
        <p:spPr>
          <a:xfrm>
            <a:off x="4831492" y="5546383"/>
            <a:ext cx="713808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Effort ∝ reward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15 patient conversations &amp; consents = 6 </a:t>
            </a:r>
            <a:r>
              <a:rPr lang="en-US" sz="2000" dirty="0" err="1"/>
              <a:t>randomisations</a:t>
            </a:r>
            <a:endParaRPr lang="en-US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1090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348F0-0B86-0209-F623-B9294C50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32" y="121219"/>
            <a:ext cx="9445024" cy="615553"/>
          </a:xfrm>
        </p:spPr>
        <p:txBody>
          <a:bodyPr/>
          <a:lstStyle/>
          <a:p>
            <a:pPr algn="ctr"/>
            <a:r>
              <a:rPr lang="en-US" sz="2400" dirty="0"/>
              <a:t>Devolved activity - use surgeons to identify patients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310FD-B175-894F-2E9B-238867F3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8069-37E3-ED4E-A203-67995E824B8A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C131D13-3A86-5E17-7DD1-4695A388D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7" t="41830" r="23370" b="26232"/>
          <a:stretch/>
        </p:blipFill>
        <p:spPr>
          <a:xfrm>
            <a:off x="4223269" y="2447478"/>
            <a:ext cx="7193870" cy="2605475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0E6F3AEC-0205-94DF-09C7-600B2290D3EB}"/>
              </a:ext>
            </a:extLst>
          </p:cNvPr>
          <p:cNvSpPr/>
          <p:nvPr/>
        </p:nvSpPr>
        <p:spPr>
          <a:xfrm rot="16200000">
            <a:off x="2249650" y="2362523"/>
            <a:ext cx="804477" cy="2898301"/>
          </a:xfrm>
          <a:prstGeom prst="downArrow">
            <a:avLst/>
          </a:prstGeom>
          <a:solidFill>
            <a:srgbClr val="FFA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144000" tIns="144000" rIns="144000" bIns="14400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Surgical team C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24F592F2-3A07-6E9B-6EF7-CE41CCB14841}"/>
              </a:ext>
            </a:extLst>
          </p:cNvPr>
          <p:cNvSpPr/>
          <p:nvPr/>
        </p:nvSpPr>
        <p:spPr>
          <a:xfrm rot="17577143">
            <a:off x="2072629" y="1379195"/>
            <a:ext cx="804477" cy="2898301"/>
          </a:xfrm>
          <a:prstGeom prst="downArrow">
            <a:avLst/>
          </a:prstGeom>
          <a:solidFill>
            <a:srgbClr val="FFA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144000" tIns="144000" rIns="144000" bIns="14400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Surgical team B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244D949-DD86-DE79-6C5D-1484B6275ACE}"/>
              </a:ext>
            </a:extLst>
          </p:cNvPr>
          <p:cNvSpPr/>
          <p:nvPr/>
        </p:nvSpPr>
        <p:spPr>
          <a:xfrm rot="18600382">
            <a:off x="2793336" y="861411"/>
            <a:ext cx="804477" cy="2898301"/>
          </a:xfrm>
          <a:prstGeom prst="downArrow">
            <a:avLst/>
          </a:prstGeom>
          <a:solidFill>
            <a:srgbClr val="FFA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144000" tIns="144000" rIns="144000" bIns="14400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Surgical team A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DB705F9-9A4E-CAEB-8868-FA95B382E1A1}"/>
              </a:ext>
            </a:extLst>
          </p:cNvPr>
          <p:cNvSpPr/>
          <p:nvPr/>
        </p:nvSpPr>
        <p:spPr>
          <a:xfrm rot="14697896">
            <a:off x="2055835" y="3408860"/>
            <a:ext cx="804477" cy="2818117"/>
          </a:xfrm>
          <a:prstGeom prst="downArrow">
            <a:avLst/>
          </a:prstGeom>
          <a:solidFill>
            <a:srgbClr val="FFA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144000" tIns="144000" rIns="144000" bIns="14400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Surgical team D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CB1F10B5-CDAE-5746-6443-3F4A49D0355A}"/>
              </a:ext>
            </a:extLst>
          </p:cNvPr>
          <p:cNvSpPr/>
          <p:nvPr/>
        </p:nvSpPr>
        <p:spPr>
          <a:xfrm rot="13587195">
            <a:off x="2838974" y="3838027"/>
            <a:ext cx="804477" cy="2952995"/>
          </a:xfrm>
          <a:prstGeom prst="downArrow">
            <a:avLst/>
          </a:prstGeom>
          <a:solidFill>
            <a:srgbClr val="FFA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144000" tIns="144000" rIns="144000" bIns="14400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Surgical team 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1423C-56B2-BA6B-E4EA-258B5117D3BA}"/>
              </a:ext>
            </a:extLst>
          </p:cNvPr>
          <p:cNvSpPr txBox="1"/>
          <p:nvPr/>
        </p:nvSpPr>
        <p:spPr>
          <a:xfrm>
            <a:off x="4044735" y="5673438"/>
            <a:ext cx="3274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Awareness in local MDT discussions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Record in MDT outcomes</a:t>
            </a:r>
          </a:p>
        </p:txBody>
      </p:sp>
      <p:pic>
        <p:nvPicPr>
          <p:cNvPr id="1026" name="Picture 2" descr="The Association of Coloproctology of Great Britain and Ireland - Bowel  Research UK :Bowel Research UK">
            <a:extLst>
              <a:ext uri="{FF2B5EF4-FFF2-40B4-BE49-F238E27FC236}">
                <a16:creationId xmlns:a16="http://schemas.microsoft.com/office/drawing/2014/main" id="{23645588-0842-E46F-17E5-7200D533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203" y="1170972"/>
            <a:ext cx="2589641" cy="1106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s and Branding Guidelines | Secure Section | Supporters | ASGBI -  Association of Surgeons of GB">
            <a:extLst>
              <a:ext uri="{FF2B5EF4-FFF2-40B4-BE49-F238E27FC236}">
                <a16:creationId xmlns:a16="http://schemas.microsoft.com/office/drawing/2014/main" id="{01B3A5D1-6DF5-F055-56A1-879C3C3E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54" y="1170972"/>
            <a:ext cx="2694609" cy="1106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7B9A9986-8EC9-7BA2-4ABE-5318471D20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5" t="12193" r="4611" b="31094"/>
          <a:stretch/>
        </p:blipFill>
        <p:spPr>
          <a:xfrm>
            <a:off x="7584026" y="4464476"/>
            <a:ext cx="4258948" cy="17000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59DDB4-06D6-C898-CDA5-DBAA31EF8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49" y="132100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rgbClr val="FAFAFA"/>
          </a:solidFill>
        </p:spPr>
      </p:pic>
    </p:spTree>
    <p:extLst>
      <p:ext uri="{BB962C8B-B14F-4D97-AF65-F5344CB8AC3E}">
        <p14:creationId xmlns:p14="http://schemas.microsoft.com/office/powerpoint/2010/main" val="2498590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24774-4848-3950-BEAE-EE7B8C580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5EF5119-FA7D-AF71-EC97-22400A7A805B}"/>
              </a:ext>
            </a:extLst>
          </p:cNvPr>
          <p:cNvCxnSpPr>
            <a:cxnSpLocks/>
          </p:cNvCxnSpPr>
          <p:nvPr/>
        </p:nvCxnSpPr>
        <p:spPr>
          <a:xfrm>
            <a:off x="4653920" y="2619632"/>
            <a:ext cx="0" cy="26319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77F5B41-FB62-1F48-3688-16C43076038B}"/>
              </a:ext>
            </a:extLst>
          </p:cNvPr>
          <p:cNvSpPr txBox="1"/>
          <p:nvPr/>
        </p:nvSpPr>
        <p:spPr>
          <a:xfrm>
            <a:off x="1136836" y="2187228"/>
            <a:ext cx="28595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Referring Surgical Team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324E5E-820A-A355-41DC-080182855490}"/>
              </a:ext>
            </a:extLst>
          </p:cNvPr>
          <p:cNvSpPr txBox="1"/>
          <p:nvPr/>
        </p:nvSpPr>
        <p:spPr>
          <a:xfrm>
            <a:off x="7167607" y="2187228"/>
            <a:ext cx="2324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Team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A9DBB06C-A3CF-73A1-F608-7B228EA7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81" y="-448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Devolved activity - use surgeons to introduce trial</a:t>
            </a:r>
            <a:endParaRPr lang="en-US" sz="24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34B30A-1ABB-0A86-2136-2EA06B12BB6A}"/>
              </a:ext>
            </a:extLst>
          </p:cNvPr>
          <p:cNvGrpSpPr/>
          <p:nvPr/>
        </p:nvGrpSpPr>
        <p:grpSpPr>
          <a:xfrm>
            <a:off x="568263" y="3208549"/>
            <a:ext cx="11537540" cy="1290636"/>
            <a:chOff x="654460" y="4239637"/>
            <a:chExt cx="11537540" cy="1290636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97600A8-2BBC-4DFC-4877-34353774BDF4}"/>
                </a:ext>
              </a:extLst>
            </p:cNvPr>
            <p:cNvCxnSpPr>
              <a:cxnSpLocks/>
              <a:stCxn id="27" idx="0"/>
              <a:endCxn id="26" idx="1"/>
            </p:cNvCxnSpPr>
            <p:nvPr/>
          </p:nvCxnSpPr>
          <p:spPr>
            <a:xfrm flipV="1">
              <a:off x="4062091" y="4877250"/>
              <a:ext cx="2551366" cy="167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5535C77-284D-7B80-34B3-9F69E9D79A60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7652183" y="4860538"/>
              <a:ext cx="3259122" cy="55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4F0678A-3321-D9DB-BAB0-17A908100432}"/>
                </a:ext>
              </a:extLst>
            </p:cNvPr>
            <p:cNvSpPr/>
            <p:nvPr/>
          </p:nvSpPr>
          <p:spPr>
            <a:xfrm>
              <a:off x="1221880" y="4463274"/>
              <a:ext cx="1354242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Colorectal surgery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3CAAA4D-961C-BB70-D184-D66276C9EF1C}"/>
                </a:ext>
              </a:extLst>
            </p:cNvPr>
            <p:cNvSpPr/>
            <p:nvPr/>
          </p:nvSpPr>
          <p:spPr>
            <a:xfrm>
              <a:off x="2769937" y="4462383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Surgical</a:t>
              </a:r>
            </a:p>
            <a:p>
              <a:pPr algn="ctr"/>
              <a:r>
                <a:rPr lang="en-US" dirty="0"/>
                <a:t>OPD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C2BFF9E-CC13-7F56-3840-6289A5821F22}"/>
                </a:ext>
              </a:extLst>
            </p:cNvPr>
            <p:cNvSpPr/>
            <p:nvPr/>
          </p:nvSpPr>
          <p:spPr>
            <a:xfrm>
              <a:off x="6613457" y="4462383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Oncology</a:t>
              </a:r>
            </a:p>
            <a:p>
              <a:pPr algn="ctr"/>
              <a:r>
                <a:rPr lang="en-US" dirty="0"/>
                <a:t>OPD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CAE9799-0144-6B05-A528-7B7CBA3DF60A}"/>
                </a:ext>
              </a:extLst>
            </p:cNvPr>
            <p:cNvSpPr/>
            <p:nvPr/>
          </p:nvSpPr>
          <p:spPr>
            <a:xfrm>
              <a:off x="10911305" y="4451242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Adjuvant chemo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F0B399B-78DE-CF04-6ACE-2A22E9B46B9B}"/>
                </a:ext>
              </a:extLst>
            </p:cNvPr>
            <p:cNvSpPr/>
            <p:nvPr/>
          </p:nvSpPr>
          <p:spPr>
            <a:xfrm rot="16200000">
              <a:off x="4667271" y="4631867"/>
              <a:ext cx="892249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Contact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0A7E306-786E-D051-C9FD-09550B757B22}"/>
                </a:ext>
              </a:extLst>
            </p:cNvPr>
            <p:cNvSpPr/>
            <p:nvPr/>
          </p:nvSpPr>
          <p:spPr>
            <a:xfrm rot="16200000">
              <a:off x="5932797" y="4632276"/>
              <a:ext cx="840875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ctDNA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7E37CD5-65EB-4953-D278-664332C68CC2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 flipV="1">
              <a:off x="2576122" y="4877250"/>
              <a:ext cx="193815" cy="8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9F4E4AC-0511-10C5-A8B2-587717029995}"/>
                </a:ext>
              </a:extLst>
            </p:cNvPr>
            <p:cNvSpPr/>
            <p:nvPr/>
          </p:nvSpPr>
          <p:spPr>
            <a:xfrm rot="16200000">
              <a:off x="3890417" y="4645198"/>
              <a:ext cx="840875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PIS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20F8ADF-93B8-B593-93A9-7EA07116D7A7}"/>
                </a:ext>
              </a:extLst>
            </p:cNvPr>
            <p:cNvSpPr/>
            <p:nvPr/>
          </p:nvSpPr>
          <p:spPr>
            <a:xfrm rot="16200000">
              <a:off x="5401112" y="4631867"/>
              <a:ext cx="892249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Consent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BFC3F-69C3-AB21-5A07-D72B9D4AF0A8}"/>
                </a:ext>
              </a:extLst>
            </p:cNvPr>
            <p:cNvSpPr/>
            <p:nvPr/>
          </p:nvSpPr>
          <p:spPr>
            <a:xfrm>
              <a:off x="5534175" y="4364791"/>
              <a:ext cx="2454791" cy="1118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5F0266D-E92C-58C6-D740-718DB945A38C}"/>
                </a:ext>
              </a:extLst>
            </p:cNvPr>
            <p:cNvSpPr/>
            <p:nvPr/>
          </p:nvSpPr>
          <p:spPr>
            <a:xfrm>
              <a:off x="2675922" y="4326136"/>
              <a:ext cx="1964395" cy="1118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00A378E5-1A48-DF5B-51ED-8E2DA9C10E19}"/>
                </a:ext>
              </a:extLst>
            </p:cNvPr>
            <p:cNvSpPr/>
            <p:nvPr/>
          </p:nvSpPr>
          <p:spPr>
            <a:xfrm rot="16200000">
              <a:off x="257906" y="4636191"/>
              <a:ext cx="1290636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Discussion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BD443E9-1ACD-50AF-7909-0A419DC3A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" y="40780"/>
            <a:ext cx="1229388" cy="114325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AF0102-4A9C-3D35-759D-56C238964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4" y="57958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rgbClr val="FAFAFA"/>
          </a:solidFill>
        </p:spPr>
      </p:pic>
    </p:spTree>
    <p:extLst>
      <p:ext uri="{BB962C8B-B14F-4D97-AF65-F5344CB8AC3E}">
        <p14:creationId xmlns:p14="http://schemas.microsoft.com/office/powerpoint/2010/main" val="906831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31F6-0D48-B0B3-6A04-3DEE9186D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D895FA-66F9-622D-EDBF-3316FCF44597}"/>
              </a:ext>
            </a:extLst>
          </p:cNvPr>
          <p:cNvCxnSpPr>
            <a:cxnSpLocks/>
          </p:cNvCxnSpPr>
          <p:nvPr/>
        </p:nvCxnSpPr>
        <p:spPr>
          <a:xfrm>
            <a:off x="4653920" y="2619632"/>
            <a:ext cx="0" cy="26319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BE00666-D421-70D5-BAFF-6A6431B4D92F}"/>
              </a:ext>
            </a:extLst>
          </p:cNvPr>
          <p:cNvSpPr txBox="1"/>
          <p:nvPr/>
        </p:nvSpPr>
        <p:spPr>
          <a:xfrm>
            <a:off x="7902769" y="1258451"/>
            <a:ext cx="2324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Team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1D98BD6F-33EC-0992-0597-01F4A2E5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9" y="-427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Focus PI Activity on PI Skillset</a:t>
            </a:r>
            <a:endParaRPr lang="en-US" sz="24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283A34-F3AA-14E6-744E-E93CB046755A}"/>
              </a:ext>
            </a:extLst>
          </p:cNvPr>
          <p:cNvGrpSpPr/>
          <p:nvPr/>
        </p:nvGrpSpPr>
        <p:grpSpPr>
          <a:xfrm>
            <a:off x="568263" y="3208549"/>
            <a:ext cx="11438684" cy="1290636"/>
            <a:chOff x="654460" y="4239637"/>
            <a:chExt cx="11438684" cy="1290636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B2022DF-FABF-BA9A-95CC-567C23E44B17}"/>
                </a:ext>
              </a:extLst>
            </p:cNvPr>
            <p:cNvCxnSpPr>
              <a:cxnSpLocks/>
              <a:stCxn id="27" idx="0"/>
              <a:endCxn id="26" idx="1"/>
            </p:cNvCxnSpPr>
            <p:nvPr/>
          </p:nvCxnSpPr>
          <p:spPr>
            <a:xfrm flipV="1">
              <a:off x="4062091" y="4877250"/>
              <a:ext cx="2551366" cy="167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28F0C64-3F84-3622-4225-DEEFFFED4575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7553327" y="4860538"/>
              <a:ext cx="3259122" cy="55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AE4DFA1-8AA3-3E99-04A8-2EAEC9EA6801}"/>
                </a:ext>
              </a:extLst>
            </p:cNvPr>
            <p:cNvSpPr/>
            <p:nvPr/>
          </p:nvSpPr>
          <p:spPr>
            <a:xfrm>
              <a:off x="1221880" y="4463274"/>
              <a:ext cx="1354242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Colorectal surgery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23F4F50-4BDC-C7E1-8237-470EFD06A7CF}"/>
                </a:ext>
              </a:extLst>
            </p:cNvPr>
            <p:cNvSpPr/>
            <p:nvPr/>
          </p:nvSpPr>
          <p:spPr>
            <a:xfrm>
              <a:off x="2769937" y="4462383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Surgical</a:t>
              </a:r>
            </a:p>
            <a:p>
              <a:pPr algn="ctr"/>
              <a:r>
                <a:rPr lang="en-US" dirty="0"/>
                <a:t>OPD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32D68EE-9D94-5901-F811-B9D5C08F16F2}"/>
                </a:ext>
              </a:extLst>
            </p:cNvPr>
            <p:cNvSpPr/>
            <p:nvPr/>
          </p:nvSpPr>
          <p:spPr>
            <a:xfrm>
              <a:off x="6613457" y="4462383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Oncology</a:t>
              </a:r>
            </a:p>
            <a:p>
              <a:pPr algn="ctr"/>
              <a:r>
                <a:rPr lang="en-US" dirty="0"/>
                <a:t>OPD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CA50A43-7F26-220F-5ACA-904DADE294AE}"/>
                </a:ext>
              </a:extLst>
            </p:cNvPr>
            <p:cNvSpPr/>
            <p:nvPr/>
          </p:nvSpPr>
          <p:spPr>
            <a:xfrm>
              <a:off x="10812449" y="4451242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Adjuvant chemo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0864A0A-7386-6FD5-15A7-2F18D33A8A3D}"/>
                </a:ext>
              </a:extLst>
            </p:cNvPr>
            <p:cNvSpPr/>
            <p:nvPr/>
          </p:nvSpPr>
          <p:spPr>
            <a:xfrm rot="16200000">
              <a:off x="4667271" y="4631867"/>
              <a:ext cx="892249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Contact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EA28F97-6831-4399-2D1A-90346273F3C4}"/>
                </a:ext>
              </a:extLst>
            </p:cNvPr>
            <p:cNvSpPr/>
            <p:nvPr/>
          </p:nvSpPr>
          <p:spPr>
            <a:xfrm rot="16200000">
              <a:off x="5932797" y="4632276"/>
              <a:ext cx="840875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ctDNA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49D58F3-3ED8-8D3E-59B9-02A3B482C829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 flipV="1">
              <a:off x="2576122" y="4877250"/>
              <a:ext cx="193815" cy="8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F296CD0-9B14-5DAC-DBA4-27210B314C26}"/>
                </a:ext>
              </a:extLst>
            </p:cNvPr>
            <p:cNvSpPr/>
            <p:nvPr/>
          </p:nvSpPr>
          <p:spPr>
            <a:xfrm rot="16200000">
              <a:off x="3890417" y="4645198"/>
              <a:ext cx="840875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PIS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C901C96-9A7F-9D1E-8A9F-323FFC0A2BAD}"/>
                </a:ext>
              </a:extLst>
            </p:cNvPr>
            <p:cNvSpPr/>
            <p:nvPr/>
          </p:nvSpPr>
          <p:spPr>
            <a:xfrm rot="16200000">
              <a:off x="5401112" y="4631867"/>
              <a:ext cx="892249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Consent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31A710D-8A7F-370D-B6CF-BD6B66AA5888}"/>
                </a:ext>
              </a:extLst>
            </p:cNvPr>
            <p:cNvSpPr/>
            <p:nvPr/>
          </p:nvSpPr>
          <p:spPr>
            <a:xfrm rot="16200000">
              <a:off x="257906" y="4636191"/>
              <a:ext cx="1290636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Discussion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E247A9-D192-EBC4-A5D3-C4EE7BB0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" y="40780"/>
            <a:ext cx="1229388" cy="114325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00F67A4-5ED6-F66C-3420-0E887AAD4B89}"/>
              </a:ext>
            </a:extLst>
          </p:cNvPr>
          <p:cNvSpPr/>
          <p:nvPr/>
        </p:nvSpPr>
        <p:spPr>
          <a:xfrm>
            <a:off x="6515800" y="2806735"/>
            <a:ext cx="5581465" cy="204543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75ED0C-D64A-F58E-260B-A5D0BF0A1F19}"/>
              </a:ext>
            </a:extLst>
          </p:cNvPr>
          <p:cNvSpPr/>
          <p:nvPr/>
        </p:nvSpPr>
        <p:spPr>
          <a:xfrm>
            <a:off x="4726136" y="2806735"/>
            <a:ext cx="1760607" cy="2045430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0AEAC7-00B5-1C30-5AFE-50AD09359E69}"/>
              </a:ext>
            </a:extLst>
          </p:cNvPr>
          <p:cNvSpPr txBox="1"/>
          <p:nvPr/>
        </p:nvSpPr>
        <p:spPr>
          <a:xfrm>
            <a:off x="4662693" y="1978979"/>
            <a:ext cx="190294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</a:rPr>
              <a:t>Associate PI</a:t>
            </a:r>
          </a:p>
          <a:p>
            <a:pPr algn="ctr"/>
            <a:r>
              <a:rPr lang="en-US" sz="1600" dirty="0">
                <a:solidFill>
                  <a:srgbClr val="00B0F0"/>
                </a:solidFill>
              </a:rPr>
              <a:t>&amp; </a:t>
            </a:r>
          </a:p>
          <a:p>
            <a:pPr algn="ctr"/>
            <a:r>
              <a:rPr lang="en-US" sz="1600" dirty="0">
                <a:solidFill>
                  <a:srgbClr val="00B0F0"/>
                </a:solidFill>
              </a:rPr>
              <a:t>Research Nurse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381A9-2267-A134-3811-65638BAEF4E1}"/>
              </a:ext>
            </a:extLst>
          </p:cNvPr>
          <p:cNvSpPr txBox="1"/>
          <p:nvPr/>
        </p:nvSpPr>
        <p:spPr>
          <a:xfrm>
            <a:off x="8402425" y="2253975"/>
            <a:ext cx="19029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PI Activity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E96C56-48A3-3088-CB0D-98A2A424350B}"/>
              </a:ext>
            </a:extLst>
          </p:cNvPr>
          <p:cNvSpPr/>
          <p:nvPr/>
        </p:nvSpPr>
        <p:spPr>
          <a:xfrm>
            <a:off x="390836" y="2806735"/>
            <a:ext cx="4190869" cy="2045430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EC48A-A453-660D-155C-F5CE0E45F070}"/>
              </a:ext>
            </a:extLst>
          </p:cNvPr>
          <p:cNvSpPr txBox="1"/>
          <p:nvPr/>
        </p:nvSpPr>
        <p:spPr>
          <a:xfrm>
            <a:off x="1408620" y="2210983"/>
            <a:ext cx="19029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Surgeons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CBC349-4419-7568-2C60-B0CED2837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3" y="33244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0E8BE2-6A7B-E4E6-01DD-78EE4B2A9921}"/>
              </a:ext>
            </a:extLst>
          </p:cNvPr>
          <p:cNvSpPr txBox="1"/>
          <p:nvPr/>
        </p:nvSpPr>
        <p:spPr>
          <a:xfrm>
            <a:off x="1136836" y="1272824"/>
            <a:ext cx="28595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Referring Surgical Team</a:t>
            </a:r>
          </a:p>
        </p:txBody>
      </p:sp>
    </p:spTree>
    <p:extLst>
      <p:ext uri="{BB962C8B-B14F-4D97-AF65-F5344CB8AC3E}">
        <p14:creationId xmlns:p14="http://schemas.microsoft.com/office/powerpoint/2010/main" val="315624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3E8FF-3771-143F-5EE1-9CEF1DC8E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635355C-8108-107D-6948-C0BE72A0414C}"/>
              </a:ext>
            </a:extLst>
          </p:cNvPr>
          <p:cNvCxnSpPr>
            <a:cxnSpLocks/>
          </p:cNvCxnSpPr>
          <p:nvPr/>
        </p:nvCxnSpPr>
        <p:spPr>
          <a:xfrm>
            <a:off x="4653920" y="2619632"/>
            <a:ext cx="0" cy="263199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39A38C3-A200-7C3B-8B4C-094B8CA32824}"/>
              </a:ext>
            </a:extLst>
          </p:cNvPr>
          <p:cNvSpPr txBox="1"/>
          <p:nvPr/>
        </p:nvSpPr>
        <p:spPr>
          <a:xfrm>
            <a:off x="1521355" y="1258451"/>
            <a:ext cx="2324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Referring Team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51E6FB-246E-000C-051E-4FFD2A840B31}"/>
              </a:ext>
            </a:extLst>
          </p:cNvPr>
          <p:cNvSpPr txBox="1"/>
          <p:nvPr/>
        </p:nvSpPr>
        <p:spPr>
          <a:xfrm>
            <a:off x="7902769" y="1258451"/>
            <a:ext cx="2324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Team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CD9131EE-18E2-6560-0087-96A9EC89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9" y="-427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e-PIS to drive screening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D680F6-C7B6-F245-FE9F-4EC3DA605332}"/>
              </a:ext>
            </a:extLst>
          </p:cNvPr>
          <p:cNvGrpSpPr/>
          <p:nvPr/>
        </p:nvGrpSpPr>
        <p:grpSpPr>
          <a:xfrm>
            <a:off x="568263" y="3208549"/>
            <a:ext cx="11438684" cy="1290636"/>
            <a:chOff x="654460" y="4239637"/>
            <a:chExt cx="11438684" cy="1290636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B840B3C-767F-023F-DBDB-C9F49A698015}"/>
                </a:ext>
              </a:extLst>
            </p:cNvPr>
            <p:cNvCxnSpPr>
              <a:cxnSpLocks/>
              <a:stCxn id="27" idx="0"/>
              <a:endCxn id="26" idx="1"/>
            </p:cNvCxnSpPr>
            <p:nvPr/>
          </p:nvCxnSpPr>
          <p:spPr>
            <a:xfrm flipV="1">
              <a:off x="4062091" y="4877250"/>
              <a:ext cx="2551366" cy="167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3911090-A3BA-90B4-A929-D94F3630DD45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7553327" y="4860538"/>
              <a:ext cx="3259122" cy="55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802A112-3921-54FF-3A8E-2491241D70B0}"/>
                </a:ext>
              </a:extLst>
            </p:cNvPr>
            <p:cNvSpPr/>
            <p:nvPr/>
          </p:nvSpPr>
          <p:spPr>
            <a:xfrm>
              <a:off x="1221880" y="4463274"/>
              <a:ext cx="1354242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Colorectal surgery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C52C144-769B-EE1F-96F4-9C05369189DD}"/>
                </a:ext>
              </a:extLst>
            </p:cNvPr>
            <p:cNvSpPr/>
            <p:nvPr/>
          </p:nvSpPr>
          <p:spPr>
            <a:xfrm>
              <a:off x="2769937" y="4462383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Surgical</a:t>
              </a:r>
            </a:p>
            <a:p>
              <a:pPr algn="ctr"/>
              <a:r>
                <a:rPr lang="en-US" dirty="0"/>
                <a:t>OPD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E9D75A7-7DED-DB5D-B83F-A8428307CA9F}"/>
                </a:ext>
              </a:extLst>
            </p:cNvPr>
            <p:cNvSpPr/>
            <p:nvPr/>
          </p:nvSpPr>
          <p:spPr>
            <a:xfrm>
              <a:off x="6613457" y="4462383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Oncology</a:t>
              </a:r>
            </a:p>
            <a:p>
              <a:pPr algn="ctr"/>
              <a:r>
                <a:rPr lang="en-US" dirty="0"/>
                <a:t>OPD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15EC378-7394-F3ED-6830-20E059FA2639}"/>
                </a:ext>
              </a:extLst>
            </p:cNvPr>
            <p:cNvSpPr/>
            <p:nvPr/>
          </p:nvSpPr>
          <p:spPr>
            <a:xfrm>
              <a:off x="10812449" y="4451242"/>
              <a:ext cx="1280695" cy="8297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Adjuvant chemo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D17BE9E-0BF7-7E66-F9D1-37DFBD280D7C}"/>
                </a:ext>
              </a:extLst>
            </p:cNvPr>
            <p:cNvSpPr/>
            <p:nvPr/>
          </p:nvSpPr>
          <p:spPr>
            <a:xfrm rot="16200000">
              <a:off x="4667271" y="4631867"/>
              <a:ext cx="892249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Contact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7C0F39B-BB48-986B-9194-9503D1F586C0}"/>
                </a:ext>
              </a:extLst>
            </p:cNvPr>
            <p:cNvSpPr/>
            <p:nvPr/>
          </p:nvSpPr>
          <p:spPr>
            <a:xfrm rot="16200000">
              <a:off x="5932797" y="4632276"/>
              <a:ext cx="840875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ctDNA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3B58B1C-EF83-0CCA-ACAA-3C02E296A985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 flipV="1">
              <a:off x="2576122" y="4877250"/>
              <a:ext cx="193815" cy="8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A37D9BF-1267-9288-3322-305A3C7E6D15}"/>
                </a:ext>
              </a:extLst>
            </p:cNvPr>
            <p:cNvSpPr/>
            <p:nvPr/>
          </p:nvSpPr>
          <p:spPr>
            <a:xfrm rot="16200000">
              <a:off x="3890417" y="4645198"/>
              <a:ext cx="840875" cy="497527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e-PIS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6275B5C0-9D49-CD2E-045E-E021763D0631}"/>
                </a:ext>
              </a:extLst>
            </p:cNvPr>
            <p:cNvSpPr/>
            <p:nvPr/>
          </p:nvSpPr>
          <p:spPr>
            <a:xfrm rot="16200000">
              <a:off x="5401112" y="4631867"/>
              <a:ext cx="892249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Consent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B4E03DE-0302-73AA-93D9-8C11C81C5976}"/>
                </a:ext>
              </a:extLst>
            </p:cNvPr>
            <p:cNvSpPr/>
            <p:nvPr/>
          </p:nvSpPr>
          <p:spPr>
            <a:xfrm>
              <a:off x="5534175" y="4364791"/>
              <a:ext cx="2454791" cy="1118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BA3823-ECD2-4BBF-692F-AE88261F0451}"/>
                </a:ext>
              </a:extLst>
            </p:cNvPr>
            <p:cNvSpPr/>
            <p:nvPr/>
          </p:nvSpPr>
          <p:spPr>
            <a:xfrm>
              <a:off x="2675922" y="4326136"/>
              <a:ext cx="1964395" cy="1118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3A6E0B28-E278-9917-6A71-9588E6EB3AC9}"/>
                </a:ext>
              </a:extLst>
            </p:cNvPr>
            <p:cNvSpPr/>
            <p:nvPr/>
          </p:nvSpPr>
          <p:spPr>
            <a:xfrm rot="16200000">
              <a:off x="257906" y="4636191"/>
              <a:ext cx="1290636" cy="4975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Discussion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E71339-4222-D7A5-71F5-35F7BD752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" y="40780"/>
            <a:ext cx="1229388" cy="114325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A3A5102-CFC6-AABA-EA15-CC53D069C502}"/>
              </a:ext>
            </a:extLst>
          </p:cNvPr>
          <p:cNvSpPr/>
          <p:nvPr/>
        </p:nvSpPr>
        <p:spPr>
          <a:xfrm>
            <a:off x="6515800" y="2806735"/>
            <a:ext cx="5590003" cy="204543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69D58F-C1D1-162D-20F1-65458E945135}"/>
              </a:ext>
            </a:extLst>
          </p:cNvPr>
          <p:cNvSpPr/>
          <p:nvPr/>
        </p:nvSpPr>
        <p:spPr>
          <a:xfrm>
            <a:off x="4726136" y="2806735"/>
            <a:ext cx="1760607" cy="2045430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683F3-B549-D930-7121-EBF5229AAFBC}"/>
              </a:ext>
            </a:extLst>
          </p:cNvPr>
          <p:cNvSpPr txBox="1"/>
          <p:nvPr/>
        </p:nvSpPr>
        <p:spPr>
          <a:xfrm>
            <a:off x="4662693" y="1978979"/>
            <a:ext cx="190294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</a:rPr>
              <a:t>Associate PI</a:t>
            </a:r>
          </a:p>
          <a:p>
            <a:pPr algn="ctr"/>
            <a:r>
              <a:rPr lang="en-US" sz="1600" dirty="0">
                <a:solidFill>
                  <a:srgbClr val="00B0F0"/>
                </a:solidFill>
              </a:rPr>
              <a:t>&amp; </a:t>
            </a:r>
          </a:p>
          <a:p>
            <a:pPr algn="ctr"/>
            <a:r>
              <a:rPr lang="en-US" sz="1600" dirty="0">
                <a:solidFill>
                  <a:srgbClr val="00B0F0"/>
                </a:solidFill>
              </a:rPr>
              <a:t>Research Nurse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6DFC7-63E5-3B50-E07A-E3FBD987379F}"/>
              </a:ext>
            </a:extLst>
          </p:cNvPr>
          <p:cNvSpPr txBox="1"/>
          <p:nvPr/>
        </p:nvSpPr>
        <p:spPr>
          <a:xfrm>
            <a:off x="8402425" y="2253975"/>
            <a:ext cx="19029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PI Activity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256124-DC63-E2FF-DB2C-B11C9B73DDB5}"/>
              </a:ext>
            </a:extLst>
          </p:cNvPr>
          <p:cNvSpPr/>
          <p:nvPr/>
        </p:nvSpPr>
        <p:spPr>
          <a:xfrm>
            <a:off x="390836" y="2806735"/>
            <a:ext cx="4190869" cy="2045430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6DD12-6246-506C-F584-DDC6DCA624FF}"/>
              </a:ext>
            </a:extLst>
          </p:cNvPr>
          <p:cNvSpPr txBox="1"/>
          <p:nvPr/>
        </p:nvSpPr>
        <p:spPr>
          <a:xfrm>
            <a:off x="1408620" y="2210983"/>
            <a:ext cx="19029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Surgeons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9AE6D9-2AA6-0C7F-179C-8370C4B32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" y="33287"/>
            <a:ext cx="1293025" cy="120243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solidFill>
            <a:srgbClr val="FAFAFA"/>
          </a:solidFill>
        </p:spPr>
      </p:pic>
    </p:spTree>
    <p:extLst>
      <p:ext uri="{BB962C8B-B14F-4D97-AF65-F5344CB8AC3E}">
        <p14:creationId xmlns:p14="http://schemas.microsoft.com/office/powerpoint/2010/main" val="2111978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175474D-D8B5-9CB5-36C6-F7916DB36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33" t="19561" r="51326" b="45006"/>
          <a:stretch/>
        </p:blipFill>
        <p:spPr>
          <a:xfrm>
            <a:off x="5511452" y="2250415"/>
            <a:ext cx="1916208" cy="3065932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F996B3A-8C9A-1F09-D542-698D3EB8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87" t="57024" r="51786" b="7543"/>
          <a:stretch/>
        </p:blipFill>
        <p:spPr>
          <a:xfrm>
            <a:off x="3411744" y="2258921"/>
            <a:ext cx="1900519" cy="3065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E72B2DC-F64E-2296-C382-5E1B6C1D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Devolving recruitment from the hub</a:t>
            </a:r>
          </a:p>
        </p:txBody>
      </p:sp>
    </p:spTree>
    <p:extLst>
      <p:ext uri="{BB962C8B-B14F-4D97-AF65-F5344CB8AC3E}">
        <p14:creationId xmlns:p14="http://schemas.microsoft.com/office/powerpoint/2010/main" val="3953656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nt122-01_study (1080p).mp4">
            <a:hlinkClick r:id="" action="ppaction://media"/>
            <a:extLst>
              <a:ext uri="{FF2B5EF4-FFF2-40B4-BE49-F238E27FC236}">
                <a16:creationId xmlns:a16="http://schemas.microsoft.com/office/drawing/2014/main" id="{62327843-CF37-C240-BCE4-18AA80A6FB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7" y="457200"/>
            <a:ext cx="105664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C98FE7D-0318-8456-3D47-DB10D4BC935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C98FE7D-0318-8456-3D47-DB10D4BC93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E35181F6-9974-4ADD-5F9E-7CFEB0D4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algn="ctr"/>
            <a:r>
              <a:rPr lang="en-US" sz="3000" dirty="0" err="1"/>
              <a:t>Autogene</a:t>
            </a:r>
            <a:r>
              <a:rPr lang="en-US" sz="3000" dirty="0"/>
              <a:t> </a:t>
            </a:r>
            <a:r>
              <a:rPr lang="en-US" sz="3000" dirty="0" err="1"/>
              <a:t>Cevuramen</a:t>
            </a:r>
            <a:r>
              <a:rPr lang="en-US" sz="3000" dirty="0"/>
              <a:t> - an individualized mRNA cancer vaccine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457A0F-B7C7-8550-675C-FAE2FA13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439" y="6622062"/>
            <a:ext cx="5257561" cy="13840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12MAY2023       CRN West Midlands Cancer Management Team Meeting</a:t>
            </a:r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E0471B-964C-436E-FD28-E054BCCA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B0AF2-78ED-4B1E-B8C2-1E1D13111D37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E7B8986C-07C7-8BC9-7B61-23B53B10500E}"/>
              </a:ext>
            </a:extLst>
          </p:cNvPr>
          <p:cNvSpPr txBox="1">
            <a:spLocks/>
          </p:cNvSpPr>
          <p:nvPr/>
        </p:nvSpPr>
        <p:spPr>
          <a:xfrm>
            <a:off x="519177" y="548854"/>
            <a:ext cx="11169643" cy="5648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C4447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EED667-0D30-C737-DB09-9918E302A69F}"/>
              </a:ext>
            </a:extLst>
          </p:cNvPr>
          <p:cNvGrpSpPr/>
          <p:nvPr/>
        </p:nvGrpSpPr>
        <p:grpSpPr>
          <a:xfrm>
            <a:off x="742325" y="1814161"/>
            <a:ext cx="10359100" cy="1922176"/>
            <a:chOff x="515938" y="2459079"/>
            <a:chExt cx="11307986" cy="2098246"/>
          </a:xfrm>
        </p:grpSpPr>
        <p:pic>
          <p:nvPicPr>
            <p:cNvPr id="17" name="Picture 3" descr="A picture containing text, person, hitting, screenshot&#10;&#10;Description automatically generated">
              <a:extLst>
                <a:ext uri="{FF2B5EF4-FFF2-40B4-BE49-F238E27FC236}">
                  <a16:creationId xmlns:a16="http://schemas.microsoft.com/office/drawing/2014/main" id="{CECCB465-3D3C-DCBB-46B3-4CCAAFBE3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38" y="2460547"/>
              <a:ext cx="11204667" cy="2096778"/>
            </a:xfrm>
            <a:prstGeom prst="rect">
              <a:avLst/>
            </a:prstGeom>
          </p:spPr>
        </p:pic>
        <p:sp>
          <p:nvSpPr>
            <p:cNvPr id="18" name="Ellipse 4">
              <a:extLst>
                <a:ext uri="{FF2B5EF4-FFF2-40B4-BE49-F238E27FC236}">
                  <a16:creationId xmlns:a16="http://schemas.microsoft.com/office/drawing/2014/main" id="{EEE2D8BE-1DF4-FE83-8ADD-D475A91B8865}"/>
                </a:ext>
              </a:extLst>
            </p:cNvPr>
            <p:cNvSpPr/>
            <p:nvPr/>
          </p:nvSpPr>
          <p:spPr>
            <a:xfrm>
              <a:off x="5636532" y="2506889"/>
              <a:ext cx="916214" cy="916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Ellipse 12">
              <a:extLst>
                <a:ext uri="{FF2B5EF4-FFF2-40B4-BE49-F238E27FC236}">
                  <a16:creationId xmlns:a16="http://schemas.microsoft.com/office/drawing/2014/main" id="{E1208667-36F3-9C19-6267-04342EB25446}"/>
                </a:ext>
              </a:extLst>
            </p:cNvPr>
            <p:cNvSpPr/>
            <p:nvPr/>
          </p:nvSpPr>
          <p:spPr>
            <a:xfrm>
              <a:off x="991960" y="2497817"/>
              <a:ext cx="916214" cy="916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Ellipse 13">
              <a:extLst>
                <a:ext uri="{FF2B5EF4-FFF2-40B4-BE49-F238E27FC236}">
                  <a16:creationId xmlns:a16="http://schemas.microsoft.com/office/drawing/2014/main" id="{4D8A2C41-9EAE-B6CB-CDD5-00230B0E7507}"/>
                </a:ext>
              </a:extLst>
            </p:cNvPr>
            <p:cNvSpPr/>
            <p:nvPr/>
          </p:nvSpPr>
          <p:spPr>
            <a:xfrm>
              <a:off x="7251246" y="2506888"/>
              <a:ext cx="916214" cy="916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Ellipse 14">
              <a:extLst>
                <a:ext uri="{FF2B5EF4-FFF2-40B4-BE49-F238E27FC236}">
                  <a16:creationId xmlns:a16="http://schemas.microsoft.com/office/drawing/2014/main" id="{3FA0E92C-6FD4-9B81-55CD-CE8B3D649848}"/>
                </a:ext>
              </a:extLst>
            </p:cNvPr>
            <p:cNvSpPr/>
            <p:nvPr/>
          </p:nvSpPr>
          <p:spPr>
            <a:xfrm>
              <a:off x="8856888" y="2506887"/>
              <a:ext cx="916214" cy="916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Ellipse 15">
              <a:extLst>
                <a:ext uri="{FF2B5EF4-FFF2-40B4-BE49-F238E27FC236}">
                  <a16:creationId xmlns:a16="http://schemas.microsoft.com/office/drawing/2014/main" id="{B265EF5A-532D-1705-8160-70BBCC77248E}"/>
                </a:ext>
              </a:extLst>
            </p:cNvPr>
            <p:cNvSpPr/>
            <p:nvPr/>
          </p:nvSpPr>
          <p:spPr>
            <a:xfrm>
              <a:off x="10326459" y="2506887"/>
              <a:ext cx="916214" cy="916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3" name="manufacturing / Herstellung">
              <a:extLst>
                <a:ext uri="{FF2B5EF4-FFF2-40B4-BE49-F238E27FC236}">
                  <a16:creationId xmlns:a16="http://schemas.microsoft.com/office/drawing/2014/main" id="{28E0EF08-A046-E4D9-FE51-FBCE307CE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5912" y="2459079"/>
              <a:ext cx="951572" cy="951572"/>
            </a:xfrm>
            <a:prstGeom prst="rect">
              <a:avLst/>
            </a:prstGeom>
          </p:spPr>
        </p:pic>
        <p:pic>
          <p:nvPicPr>
            <p:cNvPr id="24" name="Individualized treatment / Personalisierte Behandlung">
              <a:extLst>
                <a:ext uri="{FF2B5EF4-FFF2-40B4-BE49-F238E27FC236}">
                  <a16:creationId xmlns:a16="http://schemas.microsoft.com/office/drawing/2014/main" id="{DB2FF609-B9A3-E461-6A9B-F1E29A90A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50898" y="2476324"/>
              <a:ext cx="951572" cy="951572"/>
            </a:xfrm>
            <a:prstGeom prst="rect">
              <a:avLst/>
            </a:prstGeom>
          </p:spPr>
        </p:pic>
        <p:pic>
          <p:nvPicPr>
            <p:cNvPr id="25" name="vaccination / Impfung">
              <a:extLst>
                <a:ext uri="{FF2B5EF4-FFF2-40B4-BE49-F238E27FC236}">
                  <a16:creationId xmlns:a16="http://schemas.microsoft.com/office/drawing/2014/main" id="{2E2C9BDA-ACF0-816B-057F-AB61F697B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07246" y="2476063"/>
              <a:ext cx="951572" cy="951572"/>
            </a:xfrm>
            <a:prstGeom prst="rect">
              <a:avLst/>
            </a:prstGeom>
          </p:spPr>
        </p:pic>
        <p:pic>
          <p:nvPicPr>
            <p:cNvPr id="26" name="security / Sicherheit">
              <a:extLst>
                <a:ext uri="{FF2B5EF4-FFF2-40B4-BE49-F238E27FC236}">
                  <a16:creationId xmlns:a16="http://schemas.microsoft.com/office/drawing/2014/main" id="{8859FDD4-255E-EDD4-4849-3825F1F5B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38146" y="2485336"/>
              <a:ext cx="951572" cy="951572"/>
            </a:xfrm>
            <a:prstGeom prst="rect">
              <a:avLst/>
            </a:prstGeom>
          </p:spPr>
        </p:pic>
        <p:pic>
          <p:nvPicPr>
            <p:cNvPr id="27" name="individual patient sample / individuelle Patientenprobe">
              <a:extLst>
                <a:ext uri="{FF2B5EF4-FFF2-40B4-BE49-F238E27FC236}">
                  <a16:creationId xmlns:a16="http://schemas.microsoft.com/office/drawing/2014/main" id="{59595C58-9487-3663-01FC-1D43C9062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15396" y="2466269"/>
              <a:ext cx="951572" cy="95157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0C57772-C83E-10D1-9183-0DBBEDB7B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309574" y="2518336"/>
              <a:ext cx="514350" cy="9906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98CFA6-8638-FA49-0DEB-4BA5F03312D6}"/>
              </a:ext>
            </a:extLst>
          </p:cNvPr>
          <p:cNvGrpSpPr/>
          <p:nvPr/>
        </p:nvGrpSpPr>
        <p:grpSpPr>
          <a:xfrm>
            <a:off x="2308881" y="3918007"/>
            <a:ext cx="6822149" cy="2283011"/>
            <a:chOff x="540238" y="3918007"/>
            <a:chExt cx="6822149" cy="2283011"/>
          </a:xfrm>
        </p:grpSpPr>
        <p:sp>
          <p:nvSpPr>
            <p:cNvPr id="29" name="Google Shape;286;p31">
              <a:extLst>
                <a:ext uri="{FF2B5EF4-FFF2-40B4-BE49-F238E27FC236}">
                  <a16:creationId xmlns:a16="http://schemas.microsoft.com/office/drawing/2014/main" id="{F4FE47A1-AB73-0EB2-F8C0-FA49F245A14A}"/>
                </a:ext>
              </a:extLst>
            </p:cNvPr>
            <p:cNvSpPr txBox="1"/>
            <p:nvPr/>
          </p:nvSpPr>
          <p:spPr>
            <a:xfrm>
              <a:off x="1598069" y="3918007"/>
              <a:ext cx="5049161" cy="462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67" rIns="121900" bIns="60967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Individualized neoantigen mRNA </a:t>
              </a:r>
              <a:r>
                <a:rPr kumimoji="0" lang="en" sz="1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1,2,3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7F1D78B-DA5C-1158-AD69-C2DF3CDE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95313" y="4199944"/>
              <a:ext cx="6649323" cy="1134131"/>
            </a:xfrm>
            <a:prstGeom prst="rect">
              <a:avLst/>
            </a:prstGeom>
          </p:spPr>
        </p:pic>
        <p:cxnSp>
          <p:nvCxnSpPr>
            <p:cNvPr id="31" name="Gerade Verbindung mit Pfeil 50177">
              <a:extLst>
                <a:ext uri="{FF2B5EF4-FFF2-40B4-BE49-F238E27FC236}">
                  <a16:creationId xmlns:a16="http://schemas.microsoft.com/office/drawing/2014/main" id="{348D0BED-8025-5237-B769-9648BFDCE819}"/>
                </a:ext>
              </a:extLst>
            </p:cNvPr>
            <p:cNvCxnSpPr/>
            <p:nvPr/>
          </p:nvCxnSpPr>
          <p:spPr>
            <a:xfrm flipH="1">
              <a:off x="2543792" y="5044049"/>
              <a:ext cx="364862" cy="6045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oogle Shape;289;p31">
              <a:extLst>
                <a:ext uri="{FF2B5EF4-FFF2-40B4-BE49-F238E27FC236}">
                  <a16:creationId xmlns:a16="http://schemas.microsoft.com/office/drawing/2014/main" id="{0F1F2707-64FB-2831-6AB1-3EA033903601}"/>
                </a:ext>
              </a:extLst>
            </p:cNvPr>
            <p:cNvSpPr/>
            <p:nvPr/>
          </p:nvSpPr>
          <p:spPr>
            <a:xfrm>
              <a:off x="540238" y="5635418"/>
              <a:ext cx="3466125" cy="5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Innate Immune stimulation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Intrinsic TLR7/8 agonist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3" name="Gerade Verbindung mit Pfeil 128">
              <a:extLst>
                <a:ext uri="{FF2B5EF4-FFF2-40B4-BE49-F238E27FC236}">
                  <a16:creationId xmlns:a16="http://schemas.microsoft.com/office/drawing/2014/main" id="{4B69EB82-6E93-B7F0-9393-93B9A2874EA1}"/>
                </a:ext>
              </a:extLst>
            </p:cNvPr>
            <p:cNvCxnSpPr/>
            <p:nvPr/>
          </p:nvCxnSpPr>
          <p:spPr>
            <a:xfrm>
              <a:off x="4710885" y="5045117"/>
              <a:ext cx="365760" cy="603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oogle Shape;285;p31">
              <a:extLst>
                <a:ext uri="{FF2B5EF4-FFF2-40B4-BE49-F238E27FC236}">
                  <a16:creationId xmlns:a16="http://schemas.microsoft.com/office/drawing/2014/main" id="{F171AE83-66E1-4D8C-5720-7C58B2F2F62F}"/>
                </a:ext>
              </a:extLst>
            </p:cNvPr>
            <p:cNvSpPr txBox="1"/>
            <p:nvPr/>
          </p:nvSpPr>
          <p:spPr>
            <a:xfrm>
              <a:off x="4040049" y="5635418"/>
              <a:ext cx="3322338" cy="56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Antigen expression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Up to 20 neoantigens (2 decatopes)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550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CB01-6485-CCD6-8047-553E50CA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FAC7B69-654E-8B16-382B-82A60E09C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0650F9-05BB-60E7-3EFC-AC9FCB42F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77977"/>
              </p:ext>
            </p:extLst>
          </p:nvPr>
        </p:nvGraphicFramePr>
        <p:xfrm>
          <a:off x="4913245" y="1507573"/>
          <a:ext cx="6440555" cy="449564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537770">
                  <a:extLst>
                    <a:ext uri="{9D8B030D-6E8A-4147-A177-3AD203B41FA5}">
                      <a16:colId xmlns:a16="http://schemas.microsoft.com/office/drawing/2014/main" val="191954980"/>
                    </a:ext>
                  </a:extLst>
                </a:gridCol>
                <a:gridCol w="892002">
                  <a:extLst>
                    <a:ext uri="{9D8B030D-6E8A-4147-A177-3AD203B41FA5}">
                      <a16:colId xmlns:a16="http://schemas.microsoft.com/office/drawing/2014/main" val="4157404195"/>
                    </a:ext>
                  </a:extLst>
                </a:gridCol>
                <a:gridCol w="1028069">
                  <a:extLst>
                    <a:ext uri="{9D8B030D-6E8A-4147-A177-3AD203B41FA5}">
                      <a16:colId xmlns:a16="http://schemas.microsoft.com/office/drawing/2014/main" val="1769138914"/>
                    </a:ext>
                  </a:extLst>
                </a:gridCol>
                <a:gridCol w="982714">
                  <a:extLst>
                    <a:ext uri="{9D8B030D-6E8A-4147-A177-3AD203B41FA5}">
                      <a16:colId xmlns:a16="http://schemas.microsoft.com/office/drawing/2014/main" val="2577121430"/>
                    </a:ext>
                  </a:extLst>
                </a:gridCol>
              </a:tblGrid>
              <a:tr h="4034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</a:rPr>
                        <a:t>Site Name</a:t>
                      </a:r>
                      <a:endParaRPr lang="de-AT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19" marR="71619" marT="35809" marB="358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</a:rPr>
                        <a:t>City</a:t>
                      </a:r>
                      <a:endParaRPr lang="de-AT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19" marR="71619" marT="35809" marB="358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</a:rPr>
                        <a:t>Date </a:t>
                      </a:r>
                      <a:r>
                        <a:rPr lang="de-AT" sz="1000" b="1" dirty="0" err="1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000" b="1" dirty="0" err="1">
                          <a:solidFill>
                            <a:schemeClr val="tx1"/>
                          </a:solidFill>
                          <a:effectLst/>
                        </a:rPr>
                        <a:t>Activation</a:t>
                      </a:r>
                      <a:endParaRPr lang="de-AT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19" marR="71619" marT="35809" marB="358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</a:rPr>
                        <a:t># </a:t>
                      </a:r>
                      <a:r>
                        <a:rPr lang="de-AT" sz="1000" b="1" dirty="0" err="1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000" b="1" dirty="0" err="1">
                          <a:solidFill>
                            <a:schemeClr val="tx1"/>
                          </a:solidFill>
                          <a:effectLst/>
                        </a:rPr>
                        <a:t>Pts</a:t>
                      </a: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000" b="1" dirty="0" err="1">
                          <a:solidFill>
                            <a:schemeClr val="tx1"/>
                          </a:solidFill>
                          <a:effectLst/>
                        </a:rPr>
                        <a:t>Screened</a:t>
                      </a:r>
                      <a:endParaRPr lang="de-AT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19" marR="71619" marT="35809" marB="358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659280"/>
                  </a:ext>
                </a:extLst>
              </a:tr>
              <a:tr h="168659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Velindre NHS Trust, Velindre Cancer Centre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Cardiff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02MAY2023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949577"/>
                  </a:ext>
                </a:extLst>
              </a:tr>
              <a:tr h="331987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Queen Elizabeth Hospital Birmingham-University Hospitals Birmingham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Birmingham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31MAR2023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32613"/>
                  </a:ext>
                </a:extLst>
              </a:tr>
              <a:tr h="28836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The Clatterbridge Cancer Centre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Bebington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30MAY2023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633102"/>
                  </a:ext>
                </a:extLst>
              </a:tr>
              <a:tr h="23559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The Christie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Manchester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29JUN2023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063162"/>
                  </a:ext>
                </a:extLst>
              </a:tr>
              <a:tr h="288362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University College London Hospitals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London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19JUL2023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401053"/>
                  </a:ext>
                </a:extLst>
              </a:tr>
              <a:tr h="23559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The Royal Marsden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Sutton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29JUN2023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931795"/>
                  </a:ext>
                </a:extLst>
              </a:tr>
              <a:tr h="23559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Royal Marsden Hospital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London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30JUN2023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715924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Barts Health NHS Trust/Queen Mary University of London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London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24AUG2023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77793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Guy’s and St Thomas’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London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11SEP2023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83392"/>
                  </a:ext>
                </a:extLst>
              </a:tr>
              <a:tr h="331987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Torbay Hospital - South Devon Healthcare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Torquay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12OCT2023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15219"/>
                  </a:ext>
                </a:extLst>
              </a:tr>
              <a:tr h="331987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Royal Preston Hospital  - Lancashire Teaching Hospitals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Preston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30NOV2023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629814"/>
                  </a:ext>
                </a:extLst>
              </a:tr>
              <a:tr h="3319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Gartnavel Royal Hospital – NHS Greater Glasgow and Clyde (selected in May 2023)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Glasgow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30NOV2023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406700"/>
                  </a:ext>
                </a:extLst>
              </a:tr>
              <a:tr h="3319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The Royal Free Hospital - Royal Free London NHS Foundation Trust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London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31JAN2024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428457"/>
                  </a:ext>
                </a:extLst>
              </a:tr>
              <a:tr h="3319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The Newcastle upon Tyne Hospitals NHS Foundation Trust - Freeman Hospital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Newcastle upon Tyne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29JAN2024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74" marR="4974" marT="49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80891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8D6F9D98-19B0-6E64-231B-6F0D0952F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39864-8241-A74A-3177-DF72748B426C}"/>
              </a:ext>
            </a:extLst>
          </p:cNvPr>
          <p:cNvSpPr txBox="1"/>
          <p:nvPr/>
        </p:nvSpPr>
        <p:spPr>
          <a:xfrm>
            <a:off x="331304" y="1974574"/>
            <a:ext cx="40684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129 recruited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15 ctDNA +</a:t>
            </a:r>
            <a:r>
              <a:rPr lang="en-US" sz="3000" dirty="0" err="1"/>
              <a:t>ve</a:t>
            </a: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6 </a:t>
            </a:r>
            <a:r>
              <a:rPr lang="en-US" sz="3000" dirty="0" err="1"/>
              <a:t>randomised</a:t>
            </a: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&gt;80% since Oct 23</a:t>
            </a:r>
          </a:p>
        </p:txBody>
      </p:sp>
    </p:spTree>
    <p:extLst>
      <p:ext uri="{BB962C8B-B14F-4D97-AF65-F5344CB8AC3E}">
        <p14:creationId xmlns:p14="http://schemas.microsoft.com/office/powerpoint/2010/main" val="2364737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D86A5-C10F-E58D-FCE4-B3E43719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498C3-5231-7939-A6A8-4CD975C5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 fontScale="92500" lnSpcReduction="20000"/>
          </a:bodyPr>
          <a:lstStyle/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mRNA cancer vaccines are exciting – for many solid organ cancers!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BNT-122 first-in-class for mRNA vaccine studies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UK is a global leader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Adapting recruitment models to reflect standard of care brings huge benefits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Adapting trial design to leverage embedded skillsets reaps benefits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49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EB7D5-5792-2948-8B7F-19F28361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21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9D0C-18C4-814B-8A3A-A8D387226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robjones@liv.ac.uk</a:t>
            </a:r>
            <a:endParaRPr lang="en-US" dirty="0"/>
          </a:p>
        </p:txBody>
      </p:sp>
      <p:pic>
        <p:nvPicPr>
          <p:cNvPr id="4" name="Picture 3" descr="C:\Users\Giles\AppData\Local\Microsoft\Windows\Temporary Internet Files\Low\Content.IE5\9L5E5Q7B\AUGISlogo[1].jpg">
            <a:extLst>
              <a:ext uri="{FF2B5EF4-FFF2-40B4-BE49-F238E27FC236}">
                <a16:creationId xmlns:a16="http://schemas.microsoft.com/office/drawing/2014/main" id="{AFF94208-6725-164B-817C-41996C3FB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67" y="5837282"/>
            <a:ext cx="3281827" cy="8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unded_by">
            <a:extLst>
              <a:ext uri="{FF2B5EF4-FFF2-40B4-BE49-F238E27FC236}">
                <a16:creationId xmlns:a16="http://schemas.microsoft.com/office/drawing/2014/main" id="{36353AB2-8B17-F942-BB9E-32D01A9D38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22368" r="11702" b="21053"/>
          <a:stretch>
            <a:fillRect/>
          </a:stretch>
        </p:blipFill>
        <p:spPr bwMode="auto">
          <a:xfrm>
            <a:off x="10015539" y="5735637"/>
            <a:ext cx="2176462" cy="10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5DD5FEE-7F0B-E642-ABF9-658224215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" y="5216157"/>
            <a:ext cx="2771772" cy="1841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955F8-5DD3-5C46-87A2-D22ABEB7E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333" y="5562600"/>
            <a:ext cx="28575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AC11D-DE74-CC4F-81DB-366CFBE749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544" y="107492"/>
            <a:ext cx="2350958" cy="905118"/>
          </a:xfrm>
          <a:prstGeom prst="rect">
            <a:avLst/>
          </a:prstGeom>
        </p:spPr>
      </p:pic>
      <p:pic>
        <p:nvPicPr>
          <p:cNvPr id="9" name="Picture 2" descr="NWCR | Home">
            <a:extLst>
              <a:ext uri="{FF2B5EF4-FFF2-40B4-BE49-F238E27FC236}">
                <a16:creationId xmlns:a16="http://schemas.microsoft.com/office/drawing/2014/main" id="{E0DB6A84-994D-174D-8FC0-57D86D0DE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2" y="33269"/>
            <a:ext cx="2686193" cy="97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oNTech">
            <a:extLst>
              <a:ext uri="{FF2B5EF4-FFF2-40B4-BE49-F238E27FC236}">
                <a16:creationId xmlns:a16="http://schemas.microsoft.com/office/drawing/2014/main" id="{8853B504-820A-6C51-6457-9076F284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2" y="2053008"/>
            <a:ext cx="2457843" cy="245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CD332E-91C0-D54F-2BD8-7C2A955C76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8963" y="789498"/>
            <a:ext cx="5785633" cy="4339225"/>
          </a:xfrm>
          <a:prstGeom prst="rect">
            <a:avLst/>
          </a:prstGeom>
        </p:spPr>
      </p:pic>
      <p:pic>
        <p:nvPicPr>
          <p:cNvPr id="12" name="Picture 2" descr="Genentech">
            <a:extLst>
              <a:ext uri="{FF2B5EF4-FFF2-40B4-BE49-F238E27FC236}">
                <a16:creationId xmlns:a16="http://schemas.microsoft.com/office/drawing/2014/main" id="{9C145C3B-B01A-0A88-A940-474EFE6D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41" y="2975024"/>
            <a:ext cx="2729542" cy="71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64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 2">
            <a:extLst>
              <a:ext uri="{FF2B5EF4-FFF2-40B4-BE49-F238E27FC236}">
                <a16:creationId xmlns:a16="http://schemas.microsoft.com/office/drawing/2014/main" id="{BF9BBBAC-442C-4822-02F3-D7892512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11" y="1319085"/>
            <a:ext cx="6197337" cy="52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786CC40C-AC25-7149-A8AD-21E96A52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443"/>
            <a:ext cx="10756900" cy="1325563"/>
          </a:xfrm>
        </p:spPr>
        <p:txBody>
          <a:bodyPr vert="horz">
            <a:normAutofit/>
          </a:bodyPr>
          <a:lstStyle/>
          <a:p>
            <a:r>
              <a:rPr lang="en-US" sz="3600" dirty="0"/>
              <a:t>Innate Immune Stimulation and Neoantigen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2042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327E3CF-6011-8CE2-7B65-92695D054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9" t="30942" r="38222" b="33989"/>
          <a:stretch/>
        </p:blipFill>
        <p:spPr>
          <a:xfrm>
            <a:off x="1017474" y="2072565"/>
            <a:ext cx="9785043" cy="4184799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2F43E4D-3D91-9D3E-9E99-86F8A156C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26" t="26633" r="4268" b="58128"/>
          <a:stretch/>
        </p:blipFill>
        <p:spPr>
          <a:xfrm>
            <a:off x="1802296" y="462013"/>
            <a:ext cx="7483306" cy="82777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21E5599-AD3B-56E8-8581-E9957C292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86" t="29527" r="72549" b="67075"/>
          <a:stretch/>
        </p:blipFill>
        <p:spPr>
          <a:xfrm>
            <a:off x="8079574" y="462013"/>
            <a:ext cx="3019800" cy="545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87FF57-0C60-FD88-63A1-F1C32F74D0D3}"/>
              </a:ext>
            </a:extLst>
          </p:cNvPr>
          <p:cNvSpPr txBox="1"/>
          <p:nvPr/>
        </p:nvSpPr>
        <p:spPr>
          <a:xfrm>
            <a:off x="8136835" y="6414052"/>
            <a:ext cx="253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Rojas </a:t>
            </a:r>
            <a:r>
              <a:rPr lang="en-US" i="1" dirty="0"/>
              <a:t>et al, </a:t>
            </a:r>
            <a:r>
              <a:rPr lang="en-US" dirty="0"/>
              <a:t>Nature 2023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525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6F25A8-BE56-5805-FB11-36D4FE2E8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Vaccines trigger an immune response  in half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BE124F8-A1DB-2308-1AD0-48EAC1DC4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02" t="58653" r="41006" b="17340"/>
          <a:stretch/>
        </p:blipFill>
        <p:spPr>
          <a:xfrm>
            <a:off x="4777316" y="1597448"/>
            <a:ext cx="6780700" cy="3660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A1FAA3-A004-4B48-0A81-B3CB2DD3403B}"/>
              </a:ext>
            </a:extLst>
          </p:cNvPr>
          <p:cNvSpPr txBox="1"/>
          <p:nvPr/>
        </p:nvSpPr>
        <p:spPr>
          <a:xfrm>
            <a:off x="8136835" y="6414052"/>
            <a:ext cx="253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Rojas </a:t>
            </a:r>
            <a:r>
              <a:rPr lang="en-US" i="1" dirty="0"/>
              <a:t>et al, </a:t>
            </a:r>
            <a:r>
              <a:rPr lang="en-US" dirty="0"/>
              <a:t>Nature 2023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5987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2CF959D8-BF91-B991-CBB1-1AF85D911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48" t="21006" r="49702" b="14885"/>
          <a:stretch/>
        </p:blipFill>
        <p:spPr>
          <a:xfrm>
            <a:off x="3335481" y="76882"/>
            <a:ext cx="697471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35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6FA87BF-F800-8863-DF9C-B33BDC43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Impact of vaccine on </a:t>
            </a:r>
            <a:r>
              <a:rPr lang="en-US" sz="2600" dirty="0">
                <a:solidFill>
                  <a:srgbClr val="FFFFFF"/>
                </a:solidFill>
              </a:rPr>
              <a:t>survival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7FF7D7-D50D-AAC4-F1BC-ADA99D694D80}"/>
              </a:ext>
            </a:extLst>
          </p:cNvPr>
          <p:cNvSpPr txBox="1"/>
          <p:nvPr/>
        </p:nvSpPr>
        <p:spPr>
          <a:xfrm>
            <a:off x="9700593" y="6533320"/>
            <a:ext cx="2531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Rojas </a:t>
            </a:r>
            <a:r>
              <a:rPr lang="en-US" sz="1500" i="1" dirty="0"/>
              <a:t>et al, </a:t>
            </a:r>
            <a:r>
              <a:rPr lang="en-US" sz="1500" dirty="0"/>
              <a:t>Nature 2023</a:t>
            </a: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4258051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2C942-7E0F-CC12-3447-E64A1065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Vaccine clones &amp; micrometastases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5F7FB-5A1A-C9DC-013A-5785AA71E9DA}"/>
              </a:ext>
            </a:extLst>
          </p:cNvPr>
          <p:cNvSpPr txBox="1"/>
          <p:nvPr/>
        </p:nvSpPr>
        <p:spPr>
          <a:xfrm>
            <a:off x="9190382" y="6351848"/>
            <a:ext cx="253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Rojas </a:t>
            </a:r>
            <a:r>
              <a:rPr lang="en-US" i="1" dirty="0"/>
              <a:t>et al, </a:t>
            </a:r>
            <a:r>
              <a:rPr lang="en-US" dirty="0"/>
              <a:t>Nature 2023</a:t>
            </a:r>
            <a:endParaRPr lang="en-US" i="1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101DCCE-4B68-478B-1BC7-2396262CA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0" t="21148" r="20882" b="54903"/>
          <a:stretch/>
        </p:blipFill>
        <p:spPr>
          <a:xfrm>
            <a:off x="0" y="2067339"/>
            <a:ext cx="12203982" cy="311426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47AD43C-D165-345D-072E-530AA5C7B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0" t="45394" r="16966" b="12430"/>
          <a:stretch/>
        </p:blipFill>
        <p:spPr>
          <a:xfrm>
            <a:off x="795362" y="1875356"/>
            <a:ext cx="10601272" cy="44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4A02B7-247D-425E-8EC1-101C085D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7481" y="1201003"/>
            <a:ext cx="4417481" cy="41079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865066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48037</TotalTime>
  <Words>979</Words>
  <Application>Microsoft Office PowerPoint</Application>
  <PresentationFormat>Widescreen</PresentationFormat>
  <Paragraphs>307</Paragraphs>
  <Slides>32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think-cell Slide</vt:lpstr>
      <vt:lpstr>Personalised Cancer Vaccines </vt:lpstr>
      <vt:lpstr>Declaration</vt:lpstr>
      <vt:lpstr>Autogene Cevuramen - an individualized mRNA cancer vaccine</vt:lpstr>
      <vt:lpstr>Innate Immune Stimulation and Neoantigen Presentation </vt:lpstr>
      <vt:lpstr>PowerPoint Presentation</vt:lpstr>
      <vt:lpstr>Vaccines trigger an immune response  in half</vt:lpstr>
      <vt:lpstr>Impact of vaccine on survival</vt:lpstr>
      <vt:lpstr>Vaccine clones &amp; micrometastases</vt:lpstr>
      <vt:lpstr>PowerPoint Presentation</vt:lpstr>
      <vt:lpstr>Q - Can we improve DFS for ctDNA positive CRC patients by adding vaccine to standard chemotherapy?  </vt:lpstr>
      <vt:lpstr>Where are the patients?</vt:lpstr>
      <vt:lpstr>How can we recruit the patients we know are out there?</vt:lpstr>
      <vt:lpstr>  Optimising models for recruitment</vt:lpstr>
      <vt:lpstr>Model 1: Hub &amp; Spoke</vt:lpstr>
      <vt:lpstr>Model 2 –PIC Plus</vt:lpstr>
      <vt:lpstr>PowerPoint Presentation</vt:lpstr>
      <vt:lpstr>PowerPoint Presentation</vt:lpstr>
      <vt:lpstr>Model 4 – Mobile Capacity</vt:lpstr>
      <vt:lpstr>Model 4 – Mobile Capacity</vt:lpstr>
      <vt:lpstr>Model 4 – Mobile Capacity</vt:lpstr>
      <vt:lpstr>Increasing efficiency in screen heavy trials</vt:lpstr>
      <vt:lpstr>All the burden on the local PI = single point of failure</vt:lpstr>
      <vt:lpstr>Focus PI activity on PI skillsets</vt:lpstr>
      <vt:lpstr>Devolved activity - use surgeons to identify patients</vt:lpstr>
      <vt:lpstr>Devolved activity - use surgeons to introduce trial</vt:lpstr>
      <vt:lpstr>Focus PI Activity on PI Skillset</vt:lpstr>
      <vt:lpstr>e-PIS to drive screening</vt:lpstr>
      <vt:lpstr>Devolving recruitment from the hub</vt:lpstr>
      <vt:lpstr>PowerPoint Presentation</vt:lpstr>
      <vt:lpstr>Does it work?</vt:lpstr>
      <vt:lpstr>In summary</vt:lpstr>
      <vt:lpstr>Thankyou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BNT-122 Recruitment Funnel</dc:title>
  <dc:creator>Jones, Robert [robjones]</dc:creator>
  <cp:lastModifiedBy>Helen Dunderdale</cp:lastModifiedBy>
  <cp:revision>48</cp:revision>
  <dcterms:created xsi:type="dcterms:W3CDTF">2023-03-27T20:35:56Z</dcterms:created>
  <dcterms:modified xsi:type="dcterms:W3CDTF">2024-02-19T12:07:06Z</dcterms:modified>
</cp:coreProperties>
</file>