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1" r:id="rId5"/>
  </p:sldMasterIdLst>
  <p:notesMasterIdLst>
    <p:notesMasterId r:id="rId16"/>
  </p:notesMasterIdLst>
  <p:sldIdLst>
    <p:sldId id="256" r:id="rId6"/>
    <p:sldId id="319" r:id="rId7"/>
    <p:sldId id="323" r:id="rId8"/>
    <p:sldId id="286" r:id="rId9"/>
    <p:sldId id="324" r:id="rId10"/>
    <p:sldId id="325" r:id="rId11"/>
    <p:sldId id="322" r:id="rId12"/>
    <p:sldId id="327" r:id="rId13"/>
    <p:sldId id="326" r:id="rId14"/>
    <p:sldId id="32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3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8" autoAdjust="0"/>
    <p:restoredTop sz="59514" autoAdjust="0"/>
  </p:normalViewPr>
  <p:slideViewPr>
    <p:cSldViewPr snapToGrid="0" snapToObjects="1">
      <p:cViewPr varScale="1">
        <p:scale>
          <a:sx n="39" d="100"/>
          <a:sy n="39" d="100"/>
        </p:scale>
        <p:origin x="1756"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3:38:39.084"/>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0 747,'0'2713,"2"-2673,14 75,1 17,-15-111,0 1,2-1,1 0,0 0,1 0,10 19,-1 1,-1 1,-2 0,-2 1,-2 0,4 53,10 75,-5-50,-3-17,6 71,-18-125,0 12,10 66,-3-75,20 104,-21-117,-1 1,2 67,-9 83,-1-100,-2 2345,5-1298,2-1043,29 158,3 54,-31-259,2-1,1 0,25 76,-16-65,14 92,31 309,-55-406,-2-12,2 0,12 40,60 190,-61-195,12 126,-25 84,-2-30,1-208,1-1,3 1,18 61,-11-58,103 397,-47 25,-68-437,-2-11,2 0,10 41,-5-39,6 18,-2 0,11 92,-20 79,-4-140,15 146,-2-134,0 144,-10-188,13 74,1 3,-9-65,28 108,-14-78,-18-72,41 213,-10-20,-24-158,2-2,24 58,6 15,-28-76,1 0,26 50,17 20,60 168,-86-199,56 104,-80-174,-1 1,2-1,0-1,0 0,16 15,-20-22,1 0,0 0,0 0,1-1,-1 0,1-1,0 1,0-2,0 1,0 0,1-1,13 2,15-2,0-1,58-6,-16 0,-58 4,227-16,261-41,-260 21,-131 10,28-6,259-28,-82 31,-129 16,-146 10,12-1,74-16,-19-7,-24 5,0 4,112-9,-33 9,39-2,-32 23,76-4,-243 2,0-1,1-1,-1 1,0-2,0 1,12-6,-17 6,0 0,0 0,-1-1,1 1,0-1,-1 0,0 0,0 0,0 0,0 0,0-1,-1 1,1-1,-1 0,0 0,2-4,-1-2,0 0,-1 0,0 0,-1-1,0 1,0 0,-2-21,-15-74,8 60,-4-45,-1-105,15-92,0 106,-1-5906,-2 2949,-5 2928,-48-317,16 332,3 14,7-2,-24-129,-2 9,24 132,4 48,-10-68,-34-368,56 384,10 103,-2 0,-26-112,7 92,-28-115,43 158,2-1,-2-63,10 97,-1-33,-12-80,-23-94,22 110,-8-32,-73-396,55 293,19 131,10 44,4 22,-20-75,0 26,14 50,-1 0,-40-89,51 133,-1 0,0 0,-1 0,1 0,-1 1,0 0,0 0,-1 0,1 0,-1 1,0 0,0 0,-1 1,1-1,-1 1,0 1,0 0,0-1,-8 0,-12-1,0 1,0 2,-48 2,47 0,-1148 8,784-10,330 3,-73 14,0-1,-146 20,145 0,92-22,-1-1,-70 7,-10-2,-29 2,114-15,-48 10,-26 3,16-5,1 4,-135 42,143-38,-126 12,200-30,-64 5,-71 13,25-2,-1 0,85-9,1 2,-45 19,42-14,5-2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4:42:31.833"/>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4:43:00.168"/>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187 223,'996'0,"-633"-26,-254 14,10-3,52-4,-87 10,158-38,15-2,-191 40,393-28,301 39,-709 1,78 13,21 2,67-17,-127-3,169 18,-57 2,-122-12,52 10,34 2,78 0,-119-7,450-2,-348-11,1103 2,-1246 3,-1 3,117 23,-79-11,0-5,191-4,5170-13,-3101 5,-2358-1,42 0,123 14,-114-3,84 0,75-10,-122-2,-97 1,-1 0,1 1,0 1,-1 0,1 1,-1 1,0 0,0 0,0 1,-1 1,0 0,0 1,0 0,-1 1,0 0,0 1,-1 0,0 1,-1 0,0 0,0 1,8 14,-9-10,-1 1,-1-1,0 1,-1 0,-1 0,0 1,-1-1,1 19,-1 21,-6 61,1-54,1-37,-1 52,-14 94,4-83,0 99,12 90,2-108,-2-140,2-1,11 59,-3-28,6 118,-17 64,-2-95,4 739,1-829,13 72,2 25,-16-129,-1-6,1-1,0 0,2 0,0 0,1 0,7 20,17 27,-17-43,-1 1,0 0,-2 1,5 26,-4 1,6 26,5 88,-2 34,0-8,1-28,1 29,-19-82,-2-39,15 132,-1-108,-1 102,-12 98,-2-118,4-126,14 77,3 24,-19-140,2 40,12 65,-3-33,-4 1,-4 130,-4-149,4-30,0 1,3-1,1 0,13 38,-9-34,-2 0,9 78,14 156,1-115,-29-137,1 0,2 0,0 0,10 21,-12-33,0 0,0-1,1 0,1 0,-1 0,1-1,1 1,0-2,0 1,14 9,10 2,61 25,-69-34,-1 0,0 1,-1 2,0 0,39 32,72 79,-119-111,-1 0,-1 2,0-1,0 1,-2 1,0 0,10 23,44 86,-34-72,-3 2,29 83,0 5,-12-36,12 73,4-4,-24-80,-34-88,59 182,-52-154,-2 1,-1 1,2 46,-8 247,-2-137,2-183,0 1,-1-1,0 1,-1-1,-6 22,6-29,0 1,0-1,0 0,0 0,-1 0,0 0,0 0,0-1,0 1,0-1,-1 1,1-1,-1-1,0 1,0 0,0-1,-5 3,-55 16,6-2,-177 89,125-55,66-29,-2-3,-1-2,-56 16,-18-7,55-15,0 4,-68 27,68-21,0-3,-120 21,22-5,122-26,-43 15,55-14,-2-1,1-2,-55 6,20-9,-123 26,135-19,0-2,-1-2,-65 0,93-6,1 0,0 1,0 2,0 1,-36 13,28-9,0-2,-1-1,-58 3,-107-7,171-4,-19 4,0 1,0 3,-62 16,56-11,0-1,-61 2,-257-12,179-3,158 4,0 2,-41 8,-29 4,79-13,0 1,0 2,0 0,-41 17,32-12,-1-2,-47 6,-32 9,62-6,0 2,2 3,0 1,1 3,-72 53,99-62,1 0,-29 32,-11 11,40-43,1 2,1 0,1 2,0 0,-16 26,-63 116,77-126,3 1,-21 61,-69 187,97-260,1 1,1 0,2 0,1 1,1 0,-2 35,-9 90,2-24,-9 49,7-73,5-46,-32 101,25-99,-17 92,26-97,-3-1,-2-1,-29 74,12-52,-3 0,-3-3,-4-1,-55 75,74-119,-2-1,-2-1,-49 41,-98 60,139-104,15-10,-1-1,0 0,-1-2,-1 0,1-1,-2-1,-24 6,-85 21,75-18,-77 12,-112 3,148-18,-55 6,85-18,13-1,-61 11,-15 0,88-10,-82 16,90-10,-364 74,-96-40,-447-43,388-2,-4394 2,4906-2,-80-15,76 9,-60-3,53 6,-80-15,115 16,-38-9,2-3,-82-35,-14-4,-431-138,280 115,261 69,1-2,-1-1,-43-20,-108-62,-32-13,209 102,-1-1,1 0,1-1,-1-1,1 0,1-1,-1 0,-11-13,-10-12,-80-77,5-2,49 47,42 49,-1 0,-1 2,-32-19,29 20,1-1,-35-31,31 17,1-1,1-1,-20-38,5 11,-71-123,99 163,1 0,1-1,1 0,1-1,0 0,1 0,-3-27,4 25,-3-5,0 1,-15-30,-9-28,-12-82,-10-33,42 156,1 0,3-1,1 0,3 0,1-68,2 86,-1-1,-1 1,-10-42,-30-74,31 105,2-4,1-1,2 0,1-1,2-62,1 50,-31-201,19 169,-5-93,19-259,3 210,-2-10659,0 10849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5:05:57.72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5:06:23.77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3 0,'0'8,"0"0,1 0,0 0,3 16,-2-20,-1 0,1 0,0-1,0 1,0 0,1-1,-1 1,1-1,0 0,0 1,5 2,8 8,1-2,0 0,1 0,0-2,1 0,0-2,1 0,-1-1,1 0,1-2,-1-1,1 0,32 1,-30-3,0 2,1 0,-2 1,24 9,16 4,17 3,-24-5,1-3,0-2,58 3,6 1,-80-8,53 2,93-8,-181-1,0 0,1 1,-1 0,0 0,0 0,0 1,0 0,-1 0,9 4,-10-4,-1 0,1 0,-1 0,1 1,-1-1,0 1,0-1,0 1,0 0,0 0,-1 0,1 0,-1 0,0 0,0 0,1 4,1 9,0 1,-1-1,-1 1,-1 0,-2 23,-17 85,-1 14,19 34,1 0,-3-152,0-1,-1 0,-1 0,-10 24,7-20,1 1,-5 29,-22 169,19-146,8-42,-4 55,9 11,2-46,-10 78,-10 121,20 2,2-92,-2 3649,2-3783,1-1,1-1,2 1,14 42,4 21,-2 23,31 117,-46-205,-1 1,-2 0,2 33,-4-30,2 1,7 32,2-15,-2 1,-3 0,-1 0,-1 65,-7-41,1 15,-14 111,-24 105,31-243,4-30,-10 44,-12 25,4 1,5 1,-5 177,6-91,-1-20,15 475,3-308,-2 3075,0-3401,0 1,-1-1,0 1,-1-1,0 0,-7 19,7-23,-1 0,0 0,-1 0,1-1,-1 0,0 1,-1-1,1-1,-1 1,0-1,0 0,-7 5,-3-1,1 0,-2-1,1 0,-1-1,-31 7,8-5,-54 4,-205-8,155-7,133 3,0 0,0 0,0-2,0 1,0-1,-16-6,20 6,0-1,0 0,1-1,-1 1,1-1,0 0,0-1,0 1,1-1,0 0,-6-7,5 4,0 1,1-1,0-1,0 1,1 0,-4-17,-6-56,5 30,-2-35,3 0,8-134,1 87,-2 106,0 0,-1 0,-2 0,-1 0,-13-44,-2 2,3 0,-8-72,15 44,6-183,6 140,-3-4473,-3 4570,-10-66,-2-19,12-303,5 221,-2-2142,16 2157,0 15,-15-451,-2 299,2 244,-3-102,-1 167,-9-35,7 37,0 0,0-25,3-170,3 130,-2 69,-1 1,-1-1,0 1,-2 0,-10-29,7 23,1 0,-4-27,-17-153,19 84,7 75,-10-56,-25-116,27 119,6-192,6 150,-2 78,-2 27,2 0,1 0,1 0,2 0,9-34,2 18,15-96,-10 20,-14 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5:06:49.129"/>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71 1,'3'0,"0"1,0 0,0 0,0 0,1 0,-1 1,-1-1,1 1,5 3,6 4,26 8,1-1,0-1,1-3,60 10,-35-13,1-3,76-3,-126-3,-1-1,-1 1,0 0,0 1,18 4,-31-4,-1-1,1 1,-1-1,1 1,-1 0,1 0,-1 0,0 0,0 0,1 1,-1-1,0 1,0-1,0 1,0 0,-1 0,1-1,0 1,-1 1,1-1,-1 0,0 0,0 1,0-1,0 0,0 1,0-1,-1 1,1-1,-1 1,0-1,0 6,0-2,-2-1,1 1,-1-1,0 1,0-1,0 1,-1-1,0 0,0 0,0-1,0 1,-1 0,0-1,0 0,0 0,-6 4,-11 9,-1-1,-25 14,41-27,-20 12,-1-1,0-2,-1-1,0-1,0-1,-1-2,-31 4,-52 17,79-18,-1-2,-36 5,61-12,-67 9,67-9,0 1,0 1,0 0,0 0,-14 7,22-9,1-1,-1 1,0-1,1 1,-1-1,1 1,-1-1,1 1,-1 0,1-1,-1 1,1-1,0 1,-1 0,1 0,0-1,0 1,0 0,-1 0,1-1,0 1,0 0,0 0,0-1,0 1,0 0,0 0,1-1,-1 1,0 0,0 0,0-1,1 1,-1 0,0-1,1 1,-1 0,1-1,0 2,22 23,-22-23,20 15,0-1,0-1,2-1,36 17,31 20,-58-33,0 0,0-2,2-1,49 14,-59-21,46 22,-64-28,-1 1,1 0,-1 1,0-1,0 1,0 0,-1 0,1 1,-1 0,0-1,0 1,-1 0,6 11,-8-14,0 0,0 0,-1 0,1 0,-1 0,0 1,0-1,1 0,-1 0,0 0,-1 0,1 0,0 0,-1 1,1-1,-1 0,1 0,-3 3,1-2,0 0,0-1,0 1,0-1,-1 1,1-1,-1 0,1 0,-1 0,-5 3,-6 1,1 0,-1 0,-1-2,-16 4,25-7,-157 31,-11 3,118-25,35-7,-30 7,45-8,1 0,0 0,0 0,0 0,0 1,0 0,1 0,-1 0,1 0,-6 6,9-8,-1 1,1-1,0 0,0 0,0 1,0-1,0 0,0 1,0-1,1 1,-1-1,0 1,1 0,-1-1,1 1,0 0,-1-1,1 1,0 0,0-1,0 1,0 0,1-1,-1 1,0 0,1-1,-1 1,1-1,-1 1,1 0,0-1,0 1,1 1,1 0,0 0,0 0,0-1,0 1,1-1,-1 0,1 0,-1 0,1-1,0 1,-1-1,1 0,6 1,6 1,1 0,0 1,-1 1,0 1,0 0,18 10,24 16,1-2,76 25,-77-30,14 5,-69-29,0 0,-1 0,1 0,-1 0,1 0,-1 1,0-1,1 1,-1 0,0 0,0 0,0 0,0 0,-1 0,1 0,-1 0,1 1,-1-1,0 1,1-1,-1 1,-1 0,1-1,0 1,-1 0,1-1,-1 5,0-2,0 0,0-1,-1 1,0 0,0-1,0 1,0 0,-1-1,0 0,0 1,0-1,0 0,-1 0,0 0,1 0,-5 3,-17 15,-1-2,-1 0,0-2,-39 20,14-8,25-16,-1-1,-54 19,58-25,0 1,1 1,0 2,0 0,-27 19,44-25,-1-1,1 1,1 0,-1 1,1-1,-1 1,1 0,1 0,0 0,-1 0,-1 8,4-11,0-1,0 1,1 0,-1-1,1 1,0-1,0 1,-1 0,2-1,-1 1,0 0,1-1,-1 1,1 0,0-1,-1 1,1-1,1 0,-1 1,0-1,1 0,-1 1,1-1,-1 0,1 0,0 0,0-1,0 1,0 0,0-1,0 1,4 1,5 2,1-1,0 0,0 0,0-1,1-1,-1 0,1-1,14 0,-6 1,40 6,-27 3,-2 0,44 23,29 10,-100-43,1 1,0 1,0-1,-1 1,0 0,1 0,7 7,-12-9,1 0,-1 1,0-1,0 1,0-1,-1 1,1-1,0 1,0-1,-1 1,1 0,-1-1,0 1,1 0,-1 0,0-1,0 1,0 0,0 0,0-1,0 1,-1 0,1-1,-1 1,1 0,-1-1,1 1,-1 0,0-1,0 1,-1 1,-2 3,0-1,0 1,0-1,-1 0,1 0,-1 0,-1-1,1 1,-1-1,-6 3,-10 5,-35 13,35-16,-34 18,-86 78,133-98,-19 13,15-11,1 0,0 1,0 0,-19 22,29-30,0 1,1-1,-1 1,0 0,1-1,0 1,0 0,-1 0,2 0,-1 0,0 0,0 0,1 0,0 0,0 0,0 0,0 0,0 0,0 0,1 0,0 0,-1 0,1 0,0 0,0 0,1-1,-1 1,1 0,-1-1,4 4,0 1,0-1,0 0,1-1,0 1,1-1,-1 0,1-1,0 0,0 0,14 6,4-2,0 0,27 4,-32-8,0 0,0 2,-1 0,30 14,-2 7,40 21,-83-47,-1 0,0 1,0 0,0-1,0 1,-1 0,1 0,-1 1,1-1,-1 1,0-1,1 1,-1 0,-1-1,1 1,2 5,-4-6,1 0,-1 1,1 0,-1-1,0 1,0-1,-1 1,1-1,0 1,-1-1,1 1,-1-1,0 0,0 1,0-1,0 0,0 0,-1 1,1-1,-1 0,1 0,-4 3,-8 7,0 0,0-1,-2 0,1-1,-19 9,-34 25,-3 15,-40 29,97-79,0 1,1 0,1 1,-1 0,2 0,0 1,0 1,1 0,-14 25,22-36,0 1,1 0,-1-1,0 1,1-1,-1 1,1 0,0 0,0-1,0 1,0 0,0-1,1 1,-1 0,1-1,0 1,0 0,0-1,0 1,0-1,1 0,-1 1,0-1,1 0,0 0,0 0,0 0,3 3,5 4,0 0,1-1,1 0,16 8,33 15,88 30,-68-29,-55-22,-2-1,0 1,-1 1,0 1,38 26,-60-37,1 0,0 0,-1 1,1-1,0 1,-1-1,0 1,1 0,-1 0,0 0,0-1,0 1,0 0,0 0,-1 0,1 0,-1 1,1-1,-1 0,0 0,1 0,-1 0,0 0,0 1,-1-1,1 0,0 0,-1 0,0 0,1 0,-1 0,0 0,0 0,0 0,0 0,0 0,0-1,-1 1,1 0,-1-1,-2 3,-58 62,41-42,-1-1,-28 22,-21 9,-104 61,167-110,-1 0,1 1,0 0,1 1,0-1,0 1,0 1,0-1,1 1,-6 11,10-15,0 0,0 1,0-1,1 0,-1 1,1 0,0-1,0 1,1 0,-1-1,1 1,0 0,0-1,1 1,0 0,-1 0,1-1,1 1,-1-1,1 1,0-1,0 0,4 7,-2-5,1 0,0 0,0-1,0 0,1 1,-1-2,1 1,1-1,8 6,10 2,33 12,0 1,123 51,-170-72,0 1,-1 0,1 1,15 12,-22-16,-1 1,1 0,-1 0,0 0,0 0,0 1,-1-1,1 1,-1 0,1 0,-1-1,-1 2,1-1,0 0,0 5,-2-7,0 1,0 0,-1-1,1 1,-1-1,1 1,-1-1,0 1,0-1,0 1,0-1,-1 0,1 1,-1-1,1 0,-1 0,0 0,0 0,0 0,0-1,0 1,0-1,-4 3,-7 4,-1 0,-24 10,27-13,-135 49,96-38,1 1,21-9,0 1,1 2,1 1,-38 22,60-32,1 1,-1-1,1 1,-1 0,1 0,0 1,0-1,-2 5,4-7,0 0,1 1,-1-1,0 1,1-1,0 1,-1-1,1 1,0-1,0 1,0-1,0 1,0 0,0-1,1 1,-1-1,0 1,1-1,-1 1,1-1,-1 0,1 1,0-1,0 1,1 1,8 8,0-1,0 0,1 0,0-1,1-1,0 0,20 11,24 16,-16-5,-1 1,42 44,-73-65,0 1,-1 0,9 17,-9-16,1 1,16 20,129 128,-149-156,1 0,-1 0,0 0,5 10,-8-14,0 0,-1 0,0 0,1 0,-1-1,1 1,-1 0,0 0,0 0,0 0,1 0,-1 0,0 0,0 0,0 0,-1 0,1 0,0 0,0 0,0 0,-1 0,1 0,0-1,-1 1,1 0,-1 0,1 0,-1 0,1-1,-1 1,0 0,1 0,-1-1,0 1,0-1,0 1,1-1,-1 1,0-1,0 1,-1-1,-6 3,-1-1,1 0,-1 0,1-1,-1 0,-10-1,-23 3,-21 7,-81 3,128-13,0 1,0 1,0 1,0 0,1 1,-1 1,1 0,0 1,-27 15,34-16,0 1,0-1,0 1,1 1,0-1,0 1,1 0,0 1,0 0,1 0,0 0,0 0,1 1,0 0,1 0,0 0,-4 17,6-20,1 0,-1 0,1 1,0-1,1 0,0 0,0 0,0 0,0 0,1 0,0 0,4 6,3 6,1 0,18 22,-16-22,18 31,-15-15,-2 1,15 64,-9-27,-3-5,-3 0,5 86,-3-27,-14-116,1 0,1-1,-1 1,2-1,-1 1,1-1,7 11,-10-18,0 0,0 0,0 0,1 0,-1 0,1-1,-1 1,1-1,-1 1,1-1,0 1,0-1,0 0,0 0,0 0,0 0,0 0,0-1,0 1,0 0,0-1,0 0,1 1,-1-1,0 0,0 0,0 0,1-1,-1 1,0 0,0-1,0 0,0 1,0-1,0 0,0 0,0 0,3-2,1-1,-1-1,0 1,0-1,0 0,-1 0,1 0,-1-1,-1 1,1-1,4-11,4-9,9-36,-8 25,65-216,-67 208,-3-1,-2 0,1-79,-7 113,-1 7,1 0,-1 0,1-1,1 1,-1 0,1 0,0-1,0 1,0 0,1 0,4-9,-6 14,0 0,0 0,0 0,0 0,1 0,-1-1,0 1,0 0,0 0,1 0,-1 0,0 0,0 0,0 0,1 0,-1 0,0 0,0 0,1 0,-1 0,0 1,0-1,0 0,0 0,1 0,-1 0,0 0,0 0,0 0,0 1,1-1,-1 0,0 0,0 0,0 0,0 1,0-1,0 0,1 0,-1 0,0 0,0 1,0-1,0 0,0 0,0 0,0 1,0-1,0 0,0 0,0 1,4 12,10 56,-4 0,4 84,17 191,-2-80,-14-120,2 45,-16 669,-2-397,1-450,-1 1,0 0,-1-1,-3 17,4-26,0 0,0 1,1-1,-1 0,0 0,-1 0,1 0,0 0,-1-1,1 1,-1 0,-3 2,4-3,0 0,0-1,0 1,-1-1,1 1,0-1,-1 0,1 0,0 0,-1 1,1-1,0 0,-1-1,1 1,0 0,-1 0,1 0,0-1,0 1,-1-1,1 1,0-1,0 0,-2 0,-3-3,-1-1,1 0,-1 0,1-1,1 0,-1 0,1 0,-8-13,-30-58,33 56,1-1,1 0,1 0,0 0,2-1,1 0,1 0,0-32,-11-80,1 8,-2-17,1 13,9 88,-1 0,-14-45,-8-48,12 34,7 51,-4-84,7 15,4 101,-1 1,0-1,-2 1,-9-25,-12-19,-33-90,58 150,0-1,1 1,-1-1,-1 1,1-1,0 1,-1 0,1 0,-1-1,0 1,0 0,1 0,-5-2,6 4,-1-1,1 1,-1 0,1 0,-1-1,1 1,-1 0,1 0,-1 0,0 0,1 0,-1 0,1 0,-1 0,1 0,-1 0,1 0,-1 0,1 1,-1-1,1 0,-1 0,1 0,-1 1,0-1,0 2,0-1,-1 0,1 0,0 1,0-1,0 1,0-1,1 1,-1-1,0 1,1 0,-1 2,-26 89,-13 98,0 101,26-186,-7 111,21 537,1-328,-1 787,3-1157,11 66,-6-64,0 59,-8-80,0-25,-1-24,-1-1624,4 850,-2 748,3 0,13-71,-15 104,1-1,-1 0,2 1,-1 0,0-1,1 1,0 0,0 0,1 1,-1-1,1 1,0-1,6-4,-8 8,0 0,-1-1,1 1,0 0,0 0,0 0,0 1,0-1,0 0,0 1,1-1,-1 1,0 0,0 0,0 0,0 0,1 0,-1 0,0 0,0 1,0-1,0 1,0 0,0-1,0 1,0 0,0 0,0 1,0-1,0 0,-1 0,1 1,0-1,-1 1,1 0,-1-1,2 3,5 7,-1 1,0-1,0 1,-2 0,1 1,-1 0,-1-1,0 1,2 16,2 20,1 54,20 328,-19-346,27 108,-19-115,13 146,-28 246,-6-240,3 654,11-1013,-3 52,-1 18,4 1,25-85,7-29,-29 100,43-256,-50 284,2 0,2 1,2 0,20-47,-13 43,21-83,-38 92,-3 37,0 1,0-1,-1 0,1 0,0 1,0-1,0 0,0 0,-1 1,1-1,0 0,-1 1,1-1,0 0,-1 1,1-1,-2 0,2 1,-1-1,1 1,-1 0,1 0,-1 0,0 1,1-1,-1 0,1 0,-1 0,1 0,-1 0,1 1,-1-1,1 0,-1 0,1 1,-1-1,1 1,-1-1,1 0,-1 1,1-1,0 1,-1-1,1 1,-1 0,-14 19,0 0,2 1,-22 44,26-47,-17 37,3 0,2 2,3 0,2 1,-10 74,12-25,5 2,6 110,4 292,-1-297,3-166,1 1,17 68,3 26,-11 418,-16-382,4-5,-3 161,1-323,-1 0,0 0,0 0,-5 15,6-24,0-1,0 0,0 1,-1-1,1 0,0 1,-1-1,1 0,-1 0,0 0,-3 3,4-5,-1 1,1-1,0 1,0-1,0 1,0-1,-1 0,1 0,0 1,0-1,-1 0,1 0,0 0,0 0,-1-1,1 1,0 0,0 0,0-1,-1 1,1-1,0 1,0-1,0 1,-2-2,-2-2,0 0,0 0,0-1,1 1,0-1,-1 0,2 0,-1-1,1 1,-5-11,-2-6,-10-35,-31-146,24 82,9 40,3 0,4 0,0-155,15-550,-4 774,-1 0,0-1,-1 1,0 0,0 0,-2 0,-8-22,10 31,1-1,-1 0,0 1,0 0,-1-1,1 1,-1 0,0 0,1 0,-1 0,-1 1,1-1,0 1,0 0,-1 0,0 0,1 0,-1 1,0-1,0 1,0 0,1 0,-1 1,0-1,0 1,-1 0,-6 0,8 0,0 1,0 0,0 0,0 0,0 0,0 0,0 1,0-1,0 1,1 0,-1 0,1 0,-1 0,1 0,0 1,-1-1,1 1,1-1,-1 1,0 0,1 0,-1-1,1 1,0 0,0 0,0 1,-1 5,-1 8,0 0,1 1,1 31,1-41,6 588,-6 503,0-1079,0 0,2-1,1 1,0 0,1-1,12 33,-13-44,0-1,1 1,0-1,0 0,0-1,1 1,0-1,0 0,1 0,0 0,0-1,0 0,1 0,-1-1,1 0,0 0,1 0,-1-1,10 3,6-1,-1-1,1 0,35-1,-29-2,39 7,-39-2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7AD4D-7970-4900-9C66-8D18A9FB03B4}" type="datetimeFigureOut">
              <a:rPr lang="en-GB" smtClean="0"/>
              <a:t>18/01/2024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D0645-77B7-471A-B185-4B0D21134B48}" type="slidenum">
              <a:rPr lang="en-GB" smtClean="0"/>
              <a:t>‹#›</a:t>
            </a:fld>
            <a:endParaRPr lang="en-GB"/>
          </a:p>
        </p:txBody>
      </p:sp>
    </p:spTree>
    <p:extLst>
      <p:ext uri="{BB962C8B-B14F-4D97-AF65-F5344CB8AC3E}">
        <p14:creationId xmlns:p14="http://schemas.microsoft.com/office/powerpoint/2010/main" val="299258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D0645-77B7-471A-B185-4B0D21134B48}" type="slidenum">
              <a:rPr lang="en-GB" smtClean="0"/>
              <a:t>1</a:t>
            </a:fld>
            <a:endParaRPr lang="en-GB"/>
          </a:p>
        </p:txBody>
      </p:sp>
    </p:spTree>
    <p:extLst>
      <p:ext uri="{BB962C8B-B14F-4D97-AF65-F5344CB8AC3E}">
        <p14:creationId xmlns:p14="http://schemas.microsoft.com/office/powerpoint/2010/main" val="49296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3 areas we are covered are ………</a:t>
            </a:r>
          </a:p>
          <a:p>
            <a:r>
              <a:rPr lang="en-GB" baseline="0" dirty="0"/>
              <a:t>Before we move to questions, I have a question for the audience, which I don’t necessarily need answers to now, but would be interested in hearing your views, about improving the efficiency of MDTs.  We have worked on a 3 year project with GSTT and </a:t>
            </a:r>
            <a:r>
              <a:rPr lang="en-GB" baseline="0" dirty="0" err="1"/>
              <a:t>Deontics</a:t>
            </a:r>
            <a:r>
              <a:rPr lang="en-GB" baseline="0" dirty="0"/>
              <a:t> to prove integration of their software with ours.  This is about streamlining MDTs and using Clinical Decision Support to triage out the standard of care pathways to allow for the more complex cases to be discussed.  Against all the priorities we are dealing with, I would be interested in knowing whether this is something that would be useful to pursue and would prove to be a valuable component of our system?</a:t>
            </a:r>
          </a:p>
          <a:p>
            <a:endParaRPr lang="en-GB" baseline="0" dirty="0"/>
          </a:p>
          <a:p>
            <a:r>
              <a:rPr lang="en-GB" baseline="0" dirty="0"/>
              <a:t>Over to the audience for questions and or pick up questions in the Chat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EDAC-1B4C-4D3C-9849-84EB07A4F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76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Thank you for inviting us to your session today.  We are going to give you an update of latest news/developments on SCR from a Urology perspective.  To help me, I have Ben &amp; Chris from our Requirements Analyst Team – these are the key areas we are going to cover…….</a:t>
            </a:r>
          </a:p>
          <a:p>
            <a:endParaRPr lang="en-GB" baseline="0" dirty="0"/>
          </a:p>
          <a:p>
            <a:r>
              <a:rPr lang="en-GB" baseline="0" dirty="0"/>
              <a:t>Ben is going to do a short demo of RMS and touch on the Active Surveillance work that has just started</a:t>
            </a:r>
          </a:p>
          <a:p>
            <a:r>
              <a:rPr lang="en-GB" baseline="0" dirty="0"/>
              <a:t>Chris has been working on the Prostate Dashboard</a:t>
            </a:r>
          </a:p>
          <a:p>
            <a:endParaRPr lang="en-GB" baseline="0" dirty="0"/>
          </a:p>
          <a:p>
            <a:r>
              <a:rPr lang="en-GB" baseline="0" dirty="0"/>
              <a:t>Also participating in the audience today we have 2 prominent clinicians who we work with: Nick BC on the prostate dashboard, and Neil Trent, our Clinical Safety Officer……I am sure they will chip in as appropriate</a:t>
            </a:r>
          </a:p>
          <a:p>
            <a:endParaRPr lang="en-GB" baseline="0" dirty="0"/>
          </a:p>
          <a:p>
            <a:r>
              <a:rPr lang="en-GB" baseline="0" dirty="0"/>
              <a:t>As we don’t have much time I would be grateful if we could try and manage questions at the end?</a:t>
            </a:r>
          </a:p>
          <a:p>
            <a:r>
              <a:rPr lang="en-GB" baseline="0" dirty="0"/>
              <a:t>For those of you who are on Teams, please feel free to add questions via the Chat facility</a:t>
            </a:r>
          </a:p>
        </p:txBody>
      </p:sp>
      <p:sp>
        <p:nvSpPr>
          <p:cNvPr id="4" name="Slide Number Placeholder 3"/>
          <p:cNvSpPr>
            <a:spLocks noGrp="1"/>
          </p:cNvSpPr>
          <p:nvPr>
            <p:ph type="sldNum" sz="quarter" idx="10"/>
          </p:nvPr>
        </p:nvSpPr>
        <p:spPr/>
        <p:txBody>
          <a:bodyPr/>
          <a:lstStyle/>
          <a:p>
            <a:fld id="{976DEDAC-1B4C-4D3C-9849-84EB07A4FADC}" type="slidenum">
              <a:rPr lang="en-GB" smtClean="0"/>
              <a:t>2</a:t>
            </a:fld>
            <a:endParaRPr lang="en-GB"/>
          </a:p>
        </p:txBody>
      </p:sp>
    </p:spTree>
    <p:extLst>
      <p:ext uri="{BB962C8B-B14F-4D97-AF65-F5344CB8AC3E}">
        <p14:creationId xmlns:p14="http://schemas.microsoft.com/office/powerpoint/2010/main" val="16644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This is a busy slide, which we will be coming back to again throughout the presentation. It represents the whole patient pathway from referral to </a:t>
            </a:r>
            <a:r>
              <a:rPr lang="en-US" baseline="0" dirty="0" err="1"/>
              <a:t>followup</a:t>
            </a:r>
            <a:r>
              <a:rPr lang="en-US" baseline="0" dirty="0"/>
              <a:t>.  Like so many applications, you will be familiar with some aspects of the system, but not all, like using the MDT function or the CNS Module.  How Trusts use our application will vary from site to site – but as a minimum it will be used for CWT, COSD and national audit reporting plus MDT.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The links at the bottom are where we have interfaces to pull data from other systems and utilize data from source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70897-A30A-4BFA-9C63-028E0FD3CDF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848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Firstly we are going to focus on the follow-up management of patients.  This is done using our Remote Monitoring System – known as RMS and highlighted in the lovely pink!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Our RMS system has an interface to share data with a patient portal – we are still waiting for that </a:t>
            </a:r>
            <a:r>
              <a:rPr lang="en-US" baseline="0" dirty="0" err="1"/>
              <a:t>momentus</a:t>
            </a:r>
            <a:r>
              <a:rPr lang="en-US" baseline="0" dirty="0"/>
              <a:t> moment to happen!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70897-A30A-4BFA-9C63-028E0FD3CDF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756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RMS  is used for patient </a:t>
            </a:r>
            <a:r>
              <a:rPr lang="en-GB" baseline="0" dirty="0" err="1"/>
              <a:t>followup</a:t>
            </a:r>
            <a:r>
              <a:rPr lang="en-GB" baseline="0" dirty="0"/>
              <a:t> following end of treatment and now covers ALL Urology cancer conditions.</a:t>
            </a:r>
          </a:p>
          <a:p>
            <a:endParaRPr lang="en-GB" baseline="0" dirty="0"/>
          </a:p>
          <a:p>
            <a:r>
              <a:rPr lang="en-GB" baseline="0" dirty="0"/>
              <a:t>The protocols you will have agreed for follow-up management are used to setup the templates in our system.</a:t>
            </a:r>
          </a:p>
          <a:p>
            <a:endParaRPr lang="en-GB" baseline="0" dirty="0"/>
          </a:p>
          <a:p>
            <a:r>
              <a:rPr lang="en-GB" baseline="0" dirty="0"/>
              <a:t>I am now going to hand you over to Ben, one of our Analysts, to give you a quick demo of the latest features</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EDAC-1B4C-4D3C-9849-84EB07A4F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59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 a discipline you will have agreed your follow-up protocols for prostate patients and this is how the system is setup to manage the type of activities, a patient would follow</a:t>
            </a:r>
          </a:p>
          <a:p>
            <a:endParaRPr lang="en-GB" baseline="0" dirty="0"/>
          </a:p>
          <a:p>
            <a:r>
              <a:rPr lang="en-GB" baseline="0" dirty="0"/>
              <a:t>The design of this allows CNSs and Support workers to effectively manage </a:t>
            </a:r>
            <a:r>
              <a:rPr lang="en-GB" baseline="0" dirty="0" err="1"/>
              <a:t>longterm</a:t>
            </a:r>
            <a:r>
              <a:rPr lang="en-GB" baseline="0" dirty="0"/>
              <a:t> </a:t>
            </a:r>
            <a:r>
              <a:rPr lang="en-GB" baseline="0" dirty="0" err="1"/>
              <a:t>followup</a:t>
            </a:r>
            <a:r>
              <a:rPr lang="en-GB" baseline="0" dirty="0"/>
              <a:t> and only refer patients back to MDT as clinical situations require intervention into that patients care</a:t>
            </a:r>
          </a:p>
          <a:p>
            <a:endParaRPr lang="en-GB" baseline="0" dirty="0"/>
          </a:p>
          <a:p>
            <a:r>
              <a:rPr lang="en-GB" baseline="0" dirty="0"/>
              <a:t>Trusts that work efficiently with this system have implemented our interfaces which bring over the tumour markers/blood results directly from the lab.  Collecting of results has evolved and now requires upper and lower thresholds to be set for tests, which can be refined for individual patients.  </a:t>
            </a:r>
          </a:p>
          <a:p>
            <a:r>
              <a:rPr lang="en-GB" baseline="0" dirty="0"/>
              <a:t>The setting up of tests as part of the interfacing between systems has to be signed off by each trust.</a:t>
            </a:r>
          </a:p>
          <a:p>
            <a:r>
              <a:rPr lang="en-GB" baseline="0" dirty="0"/>
              <a:t>To help manage the review of pending results not only do we have a patient level search but we have developed in a results pending report for all outstanding patient results to help speed up the review process.</a:t>
            </a:r>
          </a:p>
          <a:p>
            <a:endParaRPr lang="en-GB" baseline="0" dirty="0"/>
          </a:p>
          <a:p>
            <a:r>
              <a:rPr lang="en-GB" baseline="0" dirty="0"/>
              <a:t>New lab tests are introduced for each release and tumour site as the product develops</a:t>
            </a:r>
          </a:p>
          <a:p>
            <a:endParaRPr lang="en-GB" baseline="0" dirty="0"/>
          </a:p>
          <a:p>
            <a:r>
              <a:rPr lang="en-GB" baseline="0" dirty="0"/>
              <a:t>Ben is now going to give a short demo?</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EDAC-1B4C-4D3C-9849-84EB07A4F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50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Our next update is on the Prostate Dashboard.</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Here we are looking at the referral, diagnosis &amp; treatment data collected in SCR that will help populate the Prostate Dashboard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70897-A30A-4BFA-9C63-028E0FD3CDF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80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Nick Burns Cox approached us in conjunction with SCW Commissioning group about a dashboard they had designed and were using across the SW to help discuss variations in clinical practice.   Very exciting to see that this data was being of use to exam outcomes and clinical practice.  However the method to capture is time consuming as it is being done as a separate data collection exercise.</a:t>
            </a:r>
          </a:p>
          <a:p>
            <a:endParaRPr lang="en-GB" baseline="0" dirty="0"/>
          </a:p>
          <a:p>
            <a:r>
              <a:rPr lang="en-GB" baseline="0" dirty="0"/>
              <a:t>Our team investigated the data requirements and found that the majority (75%) already existed in SCR.  So wind forward 10 months, next week we hope to sign off on the data items and definitions and can start work on developing a script for SCR customers to enable electronic retrieval of these items for collation by SCW.</a:t>
            </a:r>
          </a:p>
          <a:p>
            <a:endParaRPr lang="en-GB" baseline="0" dirty="0"/>
          </a:p>
          <a:p>
            <a:r>
              <a:rPr lang="en-GB" baseline="0" dirty="0"/>
              <a:t>Chris/Nick can tell you more, or answer any question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DEDAC-1B4C-4D3C-9849-84EB07A4F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39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Now we are going to move onto Active Surveillance.  This will cover pre-cancer, pre treatment and early diagnosis management.  It will be a new module for our product.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One example is of patient presenting with a PSA that is rising, they have been diagnosed with cancer, but it isn’t the optimum time for treatment.  Just like remote monitoring you would have a protocol in place to manage this until the right time for treatment.  So you need to keep an eye on the situation.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Ben is leading this piece of work, can you tell us more about what you are doing?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(design group engagement, show page for sign up, specification end April</a:t>
            </a:r>
            <a:r>
              <a:rPr lang="en-US" baseline="0"/>
              <a:t>, mock up designs)</a:t>
            </a: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70897-A30A-4BFA-9C63-028E0FD3CDF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733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 Powerpoint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79781"/>
            <a:ext cx="7772400" cy="1470025"/>
          </a:xfrm>
        </p:spPr>
        <p:txBody>
          <a:bodyPr>
            <a:normAutofit/>
          </a:bodyPr>
          <a:lstStyle>
            <a:lvl1pPr algn="ctr">
              <a:defRPr sz="3600">
                <a:solidFill>
                  <a:srgbClr val="FFFFFF"/>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371600" y="4546761"/>
            <a:ext cx="6400800" cy="1488332"/>
          </a:xfrm>
        </p:spPr>
        <p:txBody>
          <a:bodyPr>
            <a:normAutofit/>
          </a:bodyPr>
          <a:lstStyle>
            <a:lvl1pPr marL="0" indent="0" algn="ctr">
              <a:buNone/>
              <a:defRPr sz="24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rial"/>
                <a:cs typeface="Arial"/>
              </a:defRPr>
            </a:lvl1pPr>
          </a:lstStyle>
          <a:p>
            <a:fld id="{870A624C-9B7E-A44D-B829-17EAA2A9CDCA}" type="datetimeFigureOut">
              <a:rPr lang="en-US" smtClean="0"/>
              <a:pPr/>
              <a:t>1/18/2024</a:t>
            </a:fld>
            <a:endParaRPr lang="en-US" dirty="0"/>
          </a:p>
        </p:txBody>
      </p:sp>
      <p:sp>
        <p:nvSpPr>
          <p:cNvPr id="6" name="Slide Number Placeholder 5"/>
          <p:cNvSpPr>
            <a:spLocks noGrp="1"/>
          </p:cNvSpPr>
          <p:nvPr>
            <p:ph type="sldNum" sz="quarter" idx="12"/>
          </p:nvPr>
        </p:nvSpPr>
        <p:spPr/>
        <p:txBody>
          <a:bodyPr/>
          <a:lstStyle>
            <a:lvl1pPr>
              <a:defRPr>
                <a:solidFill>
                  <a:srgbClr val="FFFFFF"/>
                </a:solidFill>
                <a:latin typeface="Arial"/>
                <a:cs typeface="Arial"/>
              </a:defRPr>
            </a:lvl1pPr>
          </a:lstStyle>
          <a:p>
            <a:fld id="{95F70A9B-1C28-8141-B1C8-3D75A0451DF4}" type="slidenum">
              <a:rPr lang="en-US" smtClean="0"/>
              <a:pPr/>
              <a:t>‹#›</a:t>
            </a:fld>
            <a:endParaRPr lang="en-US"/>
          </a:p>
        </p:txBody>
      </p:sp>
      <p:sp>
        <p:nvSpPr>
          <p:cNvPr id="8" name="Rectangle 7"/>
          <p:cNvSpPr/>
          <p:nvPr userDrawn="1"/>
        </p:nvSpPr>
        <p:spPr>
          <a:xfrm>
            <a:off x="5773351" y="336378"/>
            <a:ext cx="2913449" cy="5835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auntonNHS.jpg"/>
          <p:cNvPicPr>
            <a:picLocks noChangeAspect="1"/>
          </p:cNvPicPr>
          <p:nvPr userDrawn="1"/>
        </p:nvPicPr>
        <p:blipFill rotWithShape="1">
          <a:blip r:embed="rId3">
            <a:extLst>
              <a:ext uri="{28A0092B-C50C-407E-A947-70E740481C1C}">
                <a14:useLocalDpi xmlns:a14="http://schemas.microsoft.com/office/drawing/2010/main" val="0"/>
              </a:ext>
            </a:extLst>
          </a:blip>
          <a:srcRect l="-33579" t="19299"/>
          <a:stretch/>
        </p:blipFill>
        <p:spPr>
          <a:xfrm>
            <a:off x="6116595" y="405026"/>
            <a:ext cx="2613453" cy="789459"/>
          </a:xfrm>
          <a:prstGeom prst="rect">
            <a:avLst/>
          </a:prstGeom>
        </p:spPr>
      </p:pic>
    </p:spTree>
    <p:extLst>
      <p:ext uri="{BB962C8B-B14F-4D97-AF65-F5344CB8AC3E}">
        <p14:creationId xmlns:p14="http://schemas.microsoft.com/office/powerpoint/2010/main" val="64264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0A624C-9B7E-A44D-B829-17EAA2A9CDCA}" type="datetimeFigureOut">
              <a:rPr lang="en-US" smtClean="0"/>
              <a:t>1/18/2024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32285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0A624C-9B7E-A44D-B829-17EAA2A9CDCA}" type="datetimeFigureOut">
              <a:rPr lang="en-US" smtClean="0"/>
              <a:t>1/18/2024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3871314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5805488"/>
            <a:ext cx="9144000" cy="105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57594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3" y="407988"/>
            <a:ext cx="1601787"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1628801"/>
            <a:ext cx="7772400" cy="1296144"/>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02230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6165850"/>
            <a:ext cx="1150937" cy="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26175"/>
            <a:ext cx="3887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4334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6165850"/>
            <a:ext cx="1150937" cy="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26175"/>
            <a:ext cx="3887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274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6165850"/>
            <a:ext cx="1150937" cy="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26175"/>
            <a:ext cx="3887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616786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6165850"/>
            <a:ext cx="1150937" cy="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26175"/>
            <a:ext cx="3887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13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0A624C-9B7E-A44D-B829-17EAA2A9CDCA}" type="datetimeFigureOut">
              <a:rPr lang="en-US" smtClean="0"/>
              <a:t>1/18/2024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101197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0A624C-9B7E-A44D-B829-17EAA2A9CDCA}" type="datetimeFigureOut">
              <a:rPr lang="en-US" smtClean="0"/>
              <a:t>1/18/2024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204977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70A624C-9B7E-A44D-B829-17EAA2A9CDCA}" type="datetimeFigureOut">
              <a:rPr lang="en-US" smtClean="0"/>
              <a:t>1/18/2024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392169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70A624C-9B7E-A44D-B829-17EAA2A9CDCA}" type="datetimeFigureOut">
              <a:rPr lang="en-US" smtClean="0"/>
              <a:t>1/18/2024</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389667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70A624C-9B7E-A44D-B829-17EAA2A9CDCA}" type="datetimeFigureOut">
              <a:rPr lang="en-US" smtClean="0"/>
              <a:t>1/18/2024</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125703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A624C-9B7E-A44D-B829-17EAA2A9CDCA}" type="datetimeFigureOut">
              <a:rPr lang="en-US" smtClean="0"/>
              <a:t>1/18/2024</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5F70A9B-1C28-8141-B1C8-3D75A0451DF4}" type="slidenum">
              <a:rPr lang="en-US" smtClean="0"/>
              <a:t>‹#›</a:t>
            </a:fld>
            <a:endParaRPr lang="en-US"/>
          </a:p>
        </p:txBody>
      </p:sp>
      <p:pic>
        <p:nvPicPr>
          <p:cNvPr id="5" name="Picture 4" descr="SCR Powerpoint 3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199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0A624C-9B7E-A44D-B829-17EAA2A9CDCA}" type="datetimeFigureOut">
              <a:rPr lang="en-US" smtClean="0"/>
              <a:t>1/18/2024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76614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0A624C-9B7E-A44D-B829-17EAA2A9CDCA}" type="datetimeFigureOut">
              <a:rPr lang="en-US" smtClean="0"/>
              <a:t>1/18/2024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41725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CR Powerpoint 3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129593" y="642128"/>
            <a:ext cx="5649609" cy="1143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2507575"/>
            <a:ext cx="8229600" cy="361858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rgbClr val="FFFFFF"/>
                </a:solidFill>
              </a:defRPr>
            </a:lvl1pPr>
          </a:lstStyle>
          <a:p>
            <a:fld id="{870A624C-9B7E-A44D-B829-17EAA2A9CDCA}" type="datetimeFigureOut">
              <a:rPr lang="en-US" smtClean="0"/>
              <a:pPr/>
              <a:t>1/18/2024</a:t>
            </a:fld>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rgbClr val="FFFFFF"/>
                </a:solidFill>
              </a:defRPr>
            </a:lvl1pPr>
          </a:lstStyle>
          <a:p>
            <a:fld id="{95F70A9B-1C28-8141-B1C8-3D75A0451DF4}" type="slidenum">
              <a:rPr lang="en-US" smtClean="0"/>
              <a:pPr/>
              <a:t>‹#›</a:t>
            </a:fld>
            <a:endParaRPr lang="en-US" dirty="0"/>
          </a:p>
        </p:txBody>
      </p:sp>
    </p:spTree>
    <p:extLst>
      <p:ext uri="{BB962C8B-B14F-4D97-AF65-F5344CB8AC3E}">
        <p14:creationId xmlns:p14="http://schemas.microsoft.com/office/powerpoint/2010/main" val="384367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kern="1200">
          <a:solidFill>
            <a:srgbClr val="0A53A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0A53A6"/>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0A53A6"/>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0A53A6"/>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A53A6"/>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0A53A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80B29F3-EAFE-4A72-A60D-4390412F4076}" type="datetimeFigureOut">
              <a:rPr lang="en-GB"/>
              <a:pPr>
                <a:defRPr/>
              </a:pPr>
              <a:t>18/01/2024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218651-476E-4DC8-ABE7-36DBDBA0F9BF}" type="slidenum">
              <a:rPr lang="en-GB"/>
              <a:pPr>
                <a:defRPr/>
              </a:pPr>
              <a:t>‹#›</a:t>
            </a:fld>
            <a:endParaRPr lang="en-GB"/>
          </a:p>
        </p:txBody>
      </p:sp>
    </p:spTree>
    <p:extLst>
      <p:ext uri="{BB962C8B-B14F-4D97-AF65-F5344CB8AC3E}">
        <p14:creationId xmlns:p14="http://schemas.microsoft.com/office/powerpoint/2010/main" val="25271914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2"/>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accent2"/>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accent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78BE2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customXml" Target="../ink/ink3.xml"/><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6.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9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customXml" Target="../ink/ink5.xml"/><Relationship Id="rId5" Type="http://schemas.openxmlformats.org/officeDocument/2006/relationships/image" Target="../media/image11.png"/><Relationship Id="rId10" Type="http://schemas.openxmlformats.org/officeDocument/2006/relationships/image" Target="../media/image180.png"/><Relationship Id="rId4" Type="http://schemas.openxmlformats.org/officeDocument/2006/relationships/image" Target="../media/image10.png"/><Relationship Id="rId9" Type="http://schemas.openxmlformats.org/officeDocument/2006/relationships/customXml" Target="../ink/ink4.xml"/><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SWAG Urology Update</a:t>
            </a:r>
          </a:p>
        </p:txBody>
      </p:sp>
      <p:sp>
        <p:nvSpPr>
          <p:cNvPr id="3" name="Subtitle 2"/>
          <p:cNvSpPr>
            <a:spLocks noGrp="1"/>
          </p:cNvSpPr>
          <p:nvPr>
            <p:ph type="subTitle" idx="1"/>
          </p:nvPr>
        </p:nvSpPr>
        <p:spPr>
          <a:xfrm>
            <a:off x="1371600" y="4993239"/>
            <a:ext cx="6400800" cy="1041853"/>
          </a:xfrm>
        </p:spPr>
        <p:txBody>
          <a:bodyPr/>
          <a:lstStyle/>
          <a:p>
            <a:r>
              <a:rPr lang="en-US" dirty="0"/>
              <a:t>January 2024</a:t>
            </a:r>
          </a:p>
        </p:txBody>
      </p:sp>
      <p:sp>
        <p:nvSpPr>
          <p:cNvPr id="5" name="Rectangle 4"/>
          <p:cNvSpPr/>
          <p:nvPr/>
        </p:nvSpPr>
        <p:spPr>
          <a:xfrm>
            <a:off x="6836735" y="361507"/>
            <a:ext cx="2020186" cy="8931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877" y="361507"/>
            <a:ext cx="2131045" cy="1052623"/>
          </a:xfrm>
          <a:prstGeom prst="rect">
            <a:avLst/>
          </a:prstGeom>
        </p:spPr>
      </p:pic>
    </p:spTree>
    <p:extLst>
      <p:ext uri="{BB962C8B-B14F-4D97-AF65-F5344CB8AC3E}">
        <p14:creationId xmlns:p14="http://schemas.microsoft.com/office/powerpoint/2010/main" val="21452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3989" y="641350"/>
            <a:ext cx="6333893" cy="735387"/>
          </a:xfrm>
        </p:spPr>
        <p:txBody>
          <a:bodyPr anchor="t">
            <a:normAutofit/>
          </a:bodyPr>
          <a:lstStyle/>
          <a:p>
            <a:r>
              <a:rPr lang="en-GB" sz="3200" b="1" dirty="0"/>
              <a:t>Topics</a:t>
            </a:r>
            <a:endParaRPr lang="en-GB" b="1" dirty="0"/>
          </a:p>
        </p:txBody>
      </p:sp>
      <p:sp>
        <p:nvSpPr>
          <p:cNvPr id="3" name="TextBox 2">
            <a:extLst>
              <a:ext uri="{FF2B5EF4-FFF2-40B4-BE49-F238E27FC236}">
                <a16:creationId xmlns:a16="http://schemas.microsoft.com/office/drawing/2014/main" id="{40CB1CB2-4B3D-3667-EC3C-780BDA272AF4}"/>
              </a:ext>
            </a:extLst>
          </p:cNvPr>
          <p:cNvSpPr txBox="1"/>
          <p:nvPr/>
        </p:nvSpPr>
        <p:spPr>
          <a:xfrm>
            <a:off x="731253" y="1940922"/>
            <a:ext cx="72535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5E66664-DDEF-B855-4F7E-5C1B2F1568CA}"/>
              </a:ext>
            </a:extLst>
          </p:cNvPr>
          <p:cNvSpPr txBox="1"/>
          <p:nvPr/>
        </p:nvSpPr>
        <p:spPr>
          <a:xfrm>
            <a:off x="457200" y="1940922"/>
            <a:ext cx="8131629" cy="432426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srgbClr val="0A53A6"/>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A53A6"/>
                </a:solidFill>
                <a:effectLst/>
                <a:uLnTx/>
                <a:uFillTx/>
                <a:latin typeface="Arial"/>
                <a:ea typeface="+mn-ea"/>
                <a:cs typeface="Arial"/>
              </a:rPr>
              <a:t>Remote Monitoring – </a:t>
            </a:r>
            <a:r>
              <a:rPr kumimoji="0" lang="en-GB" sz="2500" i="0" u="none" strike="noStrike" kern="1200" cap="none" spc="0" normalizeH="0" baseline="0" noProof="0" dirty="0" err="1">
                <a:ln>
                  <a:noFill/>
                </a:ln>
                <a:solidFill>
                  <a:srgbClr val="0A53A6"/>
                </a:solidFill>
                <a:effectLst/>
                <a:uLnTx/>
                <a:uFillTx/>
                <a:latin typeface="Arial"/>
                <a:ea typeface="+mn-ea"/>
                <a:cs typeface="Arial"/>
              </a:rPr>
              <a:t>followup</a:t>
            </a:r>
            <a:r>
              <a:rPr kumimoji="0" lang="en-GB" sz="2500" i="0" u="none" strike="noStrike" kern="1200" cap="none" spc="0" normalizeH="0" baseline="0" noProof="0" dirty="0">
                <a:ln>
                  <a:noFill/>
                </a:ln>
                <a:solidFill>
                  <a:srgbClr val="0A53A6"/>
                </a:solidFill>
                <a:effectLst/>
                <a:uLnTx/>
                <a:uFillTx/>
                <a:latin typeface="Arial"/>
                <a:ea typeface="+mn-ea"/>
                <a:cs typeface="Arial"/>
              </a:rPr>
              <a:t> for all Urology cancer</a:t>
            </a:r>
            <a:r>
              <a:rPr kumimoji="0" lang="en-GB" sz="2500" i="0" u="none" strike="noStrike" kern="1200" cap="none" spc="0" normalizeH="0" noProof="0" dirty="0">
                <a:ln>
                  <a:noFill/>
                </a:ln>
                <a:solidFill>
                  <a:srgbClr val="0A53A6"/>
                </a:solidFill>
                <a:effectLst/>
                <a:uLnTx/>
                <a:uFillTx/>
                <a:latin typeface="Arial"/>
                <a:ea typeface="+mn-ea"/>
                <a:cs typeface="Arial"/>
              </a:rPr>
              <a:t> conditions</a:t>
            </a:r>
            <a:endParaRPr kumimoji="0" lang="en-GB" sz="2500" i="0" u="none" strike="noStrike" kern="1200" cap="none" spc="0" normalizeH="0" baseline="0" noProof="0" dirty="0">
              <a:ln>
                <a:noFill/>
              </a:ln>
              <a:solidFill>
                <a:srgbClr val="0A53A6"/>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srgbClr val="0A53A6"/>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A53A6"/>
                </a:solidFill>
                <a:effectLst/>
                <a:uLnTx/>
                <a:uFillTx/>
                <a:latin typeface="Arial"/>
                <a:ea typeface="+mn-ea"/>
                <a:cs typeface="Arial"/>
              </a:rPr>
              <a:t>Prostate Dashboard – </a:t>
            </a:r>
            <a:r>
              <a:rPr kumimoji="0" lang="en-GB" sz="2500" i="0" u="none" strike="noStrike" kern="1200" cap="none" spc="0" normalizeH="0" baseline="0" noProof="0" dirty="0">
                <a:ln>
                  <a:noFill/>
                </a:ln>
                <a:solidFill>
                  <a:srgbClr val="0A53A6"/>
                </a:solidFill>
                <a:effectLst/>
                <a:uLnTx/>
                <a:uFillTx/>
                <a:latin typeface="Arial"/>
                <a:ea typeface="+mn-ea"/>
                <a:cs typeface="Arial"/>
              </a:rPr>
              <a:t>script</a:t>
            </a:r>
            <a:r>
              <a:rPr kumimoji="0" lang="en-GB" sz="2500" i="0" u="none" strike="noStrike" kern="1200" cap="none" spc="0" normalizeH="0" noProof="0" dirty="0">
                <a:ln>
                  <a:noFill/>
                </a:ln>
                <a:solidFill>
                  <a:srgbClr val="0A53A6"/>
                </a:solidFill>
                <a:effectLst/>
                <a:uLnTx/>
                <a:uFillTx/>
                <a:latin typeface="Arial"/>
                <a:ea typeface="+mn-ea"/>
                <a:cs typeface="Arial"/>
              </a:rPr>
              <a:t> to automate extraction of 75% data</a:t>
            </a:r>
            <a:endParaRPr kumimoji="0" lang="en-GB" sz="2500" i="0" u="none" strike="noStrike" kern="1200" cap="none" spc="0" normalizeH="0" baseline="0" noProof="0" dirty="0">
              <a:ln>
                <a:noFill/>
              </a:ln>
              <a:solidFill>
                <a:srgbClr val="0A53A6"/>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srgbClr val="0A53A6"/>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A53A6"/>
                </a:solidFill>
                <a:effectLst/>
                <a:uLnTx/>
                <a:uFillTx/>
                <a:latin typeface="Arial"/>
                <a:ea typeface="+mn-ea"/>
                <a:cs typeface="Arial"/>
              </a:rPr>
              <a:t>Active Surveillance – </a:t>
            </a:r>
            <a:r>
              <a:rPr kumimoji="0" lang="en-GB" sz="2500" i="0" u="none" strike="noStrike" kern="1200" cap="none" spc="0" normalizeH="0" baseline="0" noProof="0" dirty="0">
                <a:ln>
                  <a:noFill/>
                </a:ln>
                <a:solidFill>
                  <a:srgbClr val="0A53A6"/>
                </a:solidFill>
                <a:effectLst/>
                <a:uLnTx/>
                <a:uFillTx/>
                <a:latin typeface="Arial"/>
                <a:ea typeface="+mn-ea"/>
                <a:cs typeface="Arial"/>
              </a:rPr>
              <a:t>new</a:t>
            </a:r>
            <a:r>
              <a:rPr kumimoji="0" lang="en-GB" sz="2500" i="0" u="none" strike="noStrike" kern="1200" cap="none" spc="0" normalizeH="0" noProof="0" dirty="0">
                <a:ln>
                  <a:noFill/>
                </a:ln>
                <a:solidFill>
                  <a:srgbClr val="0A53A6"/>
                </a:solidFill>
                <a:effectLst/>
                <a:uLnTx/>
                <a:uFillTx/>
                <a:latin typeface="Arial"/>
                <a:ea typeface="+mn-ea"/>
                <a:cs typeface="Arial"/>
              </a:rPr>
              <a:t> module being designed</a:t>
            </a:r>
            <a:endParaRPr kumimoji="0" lang="en-GB" sz="2500" i="0" u="none" strike="noStrike" kern="1200" cap="none" spc="0" normalizeH="0" baseline="0" noProof="0" dirty="0">
              <a:ln>
                <a:noFill/>
              </a:ln>
              <a:solidFill>
                <a:srgbClr val="0A53A6"/>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srgbClr val="0A53A6"/>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A53A6"/>
                </a:solidFill>
                <a:effectLst/>
                <a:uLnTx/>
                <a:uFillTx/>
                <a:latin typeface="Arial"/>
                <a:ea typeface="+mn-ea"/>
                <a:cs typeface="Arial"/>
              </a:rPr>
              <a:t>MDT Efficiency</a:t>
            </a:r>
            <a:br>
              <a:rPr kumimoji="0" lang="en-GB" sz="2500" b="1" i="0" u="none" strike="noStrike" kern="1200" cap="none" spc="0" normalizeH="0" baseline="0" noProof="0" dirty="0">
                <a:ln>
                  <a:noFill/>
                </a:ln>
                <a:solidFill>
                  <a:srgbClr val="0A53A6"/>
                </a:solidFill>
                <a:effectLst/>
                <a:uLnTx/>
                <a:uFillTx/>
                <a:latin typeface="Arial"/>
                <a:ea typeface="+mn-ea"/>
                <a:cs typeface="Arial"/>
              </a:rPr>
            </a:br>
            <a:endParaRPr kumimoji="0" lang="en-GB" sz="2500" b="1" i="0" u="none" strike="noStrike" kern="1200" cap="none" spc="0" normalizeH="0" baseline="0" noProof="0" dirty="0">
              <a:ln>
                <a:noFill/>
              </a:ln>
              <a:solidFill>
                <a:srgbClr val="0A53A6"/>
              </a:solidFill>
              <a:effectLst/>
              <a:uLnTx/>
              <a:uFillTx/>
              <a:latin typeface="Arial"/>
              <a:ea typeface="+mn-ea"/>
              <a:cs typeface="Arial"/>
            </a:endParaRPr>
          </a:p>
        </p:txBody>
      </p:sp>
    </p:spTree>
    <p:extLst>
      <p:ext uri="{BB962C8B-B14F-4D97-AF65-F5344CB8AC3E}">
        <p14:creationId xmlns:p14="http://schemas.microsoft.com/office/powerpoint/2010/main" val="42442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3989" y="641350"/>
            <a:ext cx="6333893" cy="735387"/>
          </a:xfrm>
        </p:spPr>
        <p:txBody>
          <a:bodyPr anchor="t">
            <a:normAutofit/>
          </a:bodyPr>
          <a:lstStyle/>
          <a:p>
            <a:r>
              <a:rPr lang="en-GB" sz="3200" b="1" dirty="0"/>
              <a:t>Topics</a:t>
            </a:r>
            <a:endParaRPr lang="en-GB" b="1" dirty="0"/>
          </a:p>
        </p:txBody>
      </p:sp>
      <p:sp>
        <p:nvSpPr>
          <p:cNvPr id="3" name="TextBox 2">
            <a:extLst>
              <a:ext uri="{FF2B5EF4-FFF2-40B4-BE49-F238E27FC236}">
                <a16:creationId xmlns:a16="http://schemas.microsoft.com/office/drawing/2014/main" id="{40CB1CB2-4B3D-3667-EC3C-780BDA272AF4}"/>
              </a:ext>
            </a:extLst>
          </p:cNvPr>
          <p:cNvSpPr txBox="1"/>
          <p:nvPr/>
        </p:nvSpPr>
        <p:spPr>
          <a:xfrm>
            <a:off x="731253" y="1940922"/>
            <a:ext cx="7253555" cy="646331"/>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95E66664-DDEF-B855-4F7E-5C1B2F1568CA}"/>
              </a:ext>
            </a:extLst>
          </p:cNvPr>
          <p:cNvSpPr txBox="1"/>
          <p:nvPr/>
        </p:nvSpPr>
        <p:spPr>
          <a:xfrm>
            <a:off x="1159192" y="1940922"/>
            <a:ext cx="6255026" cy="3554819"/>
          </a:xfrm>
          <a:prstGeom prst="rect">
            <a:avLst/>
          </a:prstGeom>
          <a:noFill/>
        </p:spPr>
        <p:txBody>
          <a:bodyPr wrap="square">
            <a:spAutoFit/>
          </a:bodyPr>
          <a:lstStyle/>
          <a:p>
            <a:endParaRPr lang="en-GB" sz="2500" b="1" dirty="0">
              <a:solidFill>
                <a:srgbClr val="0A53A6"/>
              </a:solidFill>
              <a:latin typeface="Arial"/>
              <a:ea typeface="+mj-ea"/>
              <a:cs typeface="Arial"/>
            </a:endParaRPr>
          </a:p>
          <a:p>
            <a:r>
              <a:rPr lang="en-GB" sz="2500" b="1" dirty="0">
                <a:solidFill>
                  <a:srgbClr val="0A53A6"/>
                </a:solidFill>
                <a:latin typeface="Arial"/>
                <a:ea typeface="+mj-ea"/>
                <a:cs typeface="Arial"/>
              </a:rPr>
              <a:t>Remote Monitoring System – Follow Up</a:t>
            </a:r>
          </a:p>
          <a:p>
            <a:endParaRPr lang="en-GB" sz="2500" b="1" dirty="0">
              <a:solidFill>
                <a:srgbClr val="0A53A6"/>
              </a:solidFill>
              <a:latin typeface="Arial"/>
              <a:ea typeface="+mj-ea"/>
              <a:cs typeface="Arial"/>
            </a:endParaRPr>
          </a:p>
          <a:p>
            <a:r>
              <a:rPr lang="en-GB" sz="2500" b="1" dirty="0">
                <a:solidFill>
                  <a:srgbClr val="0A53A6"/>
                </a:solidFill>
                <a:latin typeface="Arial"/>
                <a:ea typeface="+mj-ea"/>
                <a:cs typeface="Arial"/>
              </a:rPr>
              <a:t>Prostate Dashboard</a:t>
            </a:r>
          </a:p>
          <a:p>
            <a:endParaRPr lang="en-GB" sz="2500" b="1" dirty="0">
              <a:solidFill>
                <a:srgbClr val="0A53A6"/>
              </a:solidFill>
              <a:latin typeface="Arial"/>
              <a:ea typeface="+mj-ea"/>
              <a:cs typeface="Arial"/>
            </a:endParaRPr>
          </a:p>
          <a:p>
            <a:r>
              <a:rPr lang="en-GB" sz="2500" b="1" dirty="0">
                <a:solidFill>
                  <a:srgbClr val="0A53A6"/>
                </a:solidFill>
                <a:latin typeface="Arial"/>
                <a:ea typeface="+mj-ea"/>
                <a:cs typeface="Arial"/>
              </a:rPr>
              <a:t>Active Surveillance Module</a:t>
            </a:r>
          </a:p>
          <a:p>
            <a:endParaRPr lang="en-GB" sz="2500" b="1" dirty="0">
              <a:solidFill>
                <a:srgbClr val="0A53A6"/>
              </a:solidFill>
              <a:latin typeface="Arial"/>
              <a:ea typeface="+mj-ea"/>
              <a:cs typeface="Arial"/>
            </a:endParaRPr>
          </a:p>
          <a:p>
            <a:r>
              <a:rPr lang="en-GB" sz="2500" b="1" dirty="0">
                <a:solidFill>
                  <a:srgbClr val="0A53A6"/>
                </a:solidFill>
                <a:latin typeface="Arial"/>
                <a:ea typeface="+mj-ea"/>
                <a:cs typeface="Arial"/>
              </a:rPr>
              <a:t>MDT Efficiency</a:t>
            </a:r>
            <a:br>
              <a:rPr lang="en-GB" sz="2500" b="1" dirty="0">
                <a:solidFill>
                  <a:srgbClr val="0A53A6"/>
                </a:solidFill>
                <a:latin typeface="Arial"/>
                <a:ea typeface="+mj-ea"/>
                <a:cs typeface="Arial"/>
              </a:rPr>
            </a:br>
            <a:endParaRPr lang="en-GB" sz="2500" b="1" dirty="0">
              <a:solidFill>
                <a:srgbClr val="0A53A6"/>
              </a:solidFill>
              <a:latin typeface="Arial"/>
              <a:ea typeface="+mj-ea"/>
              <a:cs typeface="Arial"/>
            </a:endParaRPr>
          </a:p>
        </p:txBody>
      </p:sp>
    </p:spTree>
    <p:extLst>
      <p:ext uri="{BB962C8B-B14F-4D97-AF65-F5344CB8AC3E}">
        <p14:creationId xmlns:p14="http://schemas.microsoft.com/office/powerpoint/2010/main" val="317960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44" y="-60636"/>
            <a:ext cx="7950077" cy="671757"/>
          </a:xfrm>
        </p:spPr>
        <p:txBody>
          <a:bodyPr/>
          <a:lstStyle/>
          <a:p>
            <a:r>
              <a:rPr lang="en-US" sz="2800" dirty="0" err="1"/>
              <a:t>DataFlows</a:t>
            </a:r>
            <a:r>
              <a:rPr lang="en-US" sz="2800" dirty="0"/>
              <a:t> </a:t>
            </a:r>
            <a:endParaRPr lang="en-GB" sz="2800" dirty="0"/>
          </a:p>
        </p:txBody>
      </p:sp>
      <p:pic>
        <p:nvPicPr>
          <p:cNvPr id="17416"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52654" y="5807495"/>
            <a:ext cx="274880" cy="27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122" y="5830780"/>
            <a:ext cx="273262" cy="27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519" y="5826561"/>
            <a:ext cx="311321" cy="31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051" y="5830214"/>
            <a:ext cx="273827" cy="27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1829" y="5812205"/>
            <a:ext cx="277279" cy="27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5123" y="5818855"/>
            <a:ext cx="266174" cy="28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4" name="Straight Arrow Connector 53"/>
          <p:cNvCxnSpPr/>
          <p:nvPr/>
        </p:nvCxnSpPr>
        <p:spPr>
          <a:xfrm rot="16200000" flipV="1">
            <a:off x="-784389" y="3354711"/>
            <a:ext cx="3869307" cy="1082837"/>
          </a:xfrm>
          <a:prstGeom prst="bentConnector3">
            <a:avLst>
              <a:gd name="adj1" fmla="val 32506"/>
            </a:avLst>
          </a:prstGeom>
          <a:ln w="38100">
            <a:solidFill>
              <a:schemeClr val="tx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Flowchart: Magnetic Disk 26"/>
          <p:cNvSpPr/>
          <p:nvPr/>
        </p:nvSpPr>
        <p:spPr>
          <a:xfrm>
            <a:off x="1861383" y="5339523"/>
            <a:ext cx="1047171" cy="897789"/>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6" name="Straight Connector 5"/>
          <p:cNvCxnSpPr>
            <a:cxnSpLocks/>
          </p:cNvCxnSpPr>
          <p:nvPr/>
        </p:nvCxnSpPr>
        <p:spPr>
          <a:xfrm>
            <a:off x="859176" y="1268760"/>
            <a:ext cx="1817420"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874301" y="1265157"/>
            <a:ext cx="1440000"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84197" y="1265157"/>
            <a:ext cx="1830525"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67122" y="1268760"/>
            <a:ext cx="1830525"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4868" y="883347"/>
            <a:ext cx="77386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(2ww)</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2" name="TextBox 11"/>
          <p:cNvSpPr txBox="1"/>
          <p:nvPr/>
        </p:nvSpPr>
        <p:spPr>
          <a:xfrm>
            <a:off x="1423119" y="881309"/>
            <a:ext cx="135966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Diag</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28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3" name="TextBox 12"/>
          <p:cNvSpPr txBox="1"/>
          <p:nvPr/>
        </p:nvSpPr>
        <p:spPr>
          <a:xfrm>
            <a:off x="2981435" y="895825"/>
            <a:ext cx="186442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Ref/</a:t>
            </a: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Tx</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31/62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4" name="TextBox 13"/>
          <p:cNvSpPr txBox="1"/>
          <p:nvPr/>
        </p:nvSpPr>
        <p:spPr>
          <a:xfrm>
            <a:off x="6772441" y="879424"/>
            <a:ext cx="16732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Personalised</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FU</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52" name="Flowchart: Terminator 51"/>
          <p:cNvSpPr/>
          <p:nvPr/>
        </p:nvSpPr>
        <p:spPr>
          <a:xfrm>
            <a:off x="1106796" y="1655308"/>
            <a:ext cx="1535980" cy="288032"/>
          </a:xfrm>
          <a:prstGeom prst="flowChartTerminator">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Rapid Diagnostics</a:t>
            </a:r>
            <a:endParaRPr kumimoji="0" lang="en-GB" sz="1200" b="1" i="0" u="none" strike="noStrike" kern="1200" cap="none" spc="0" normalizeH="0" baseline="0" noProof="0" dirty="0">
              <a:ln>
                <a:noFill/>
              </a:ln>
              <a:solidFill>
                <a:srgbClr val="003087"/>
              </a:solidFill>
              <a:effectLst/>
              <a:uLnTx/>
              <a:uFillTx/>
              <a:latin typeface="Calibri"/>
              <a:ea typeface="+mn-ea"/>
              <a:cs typeface="+mn-cs"/>
            </a:endParaRPr>
          </a:p>
        </p:txBody>
      </p:sp>
      <p:sp>
        <p:nvSpPr>
          <p:cNvPr id="53" name="Flowchart: Terminator 52"/>
          <p:cNvSpPr/>
          <p:nvPr/>
        </p:nvSpPr>
        <p:spPr>
          <a:xfrm>
            <a:off x="1113777" y="1950391"/>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Referral</a:t>
            </a:r>
          </a:p>
        </p:txBody>
      </p:sp>
      <p:sp>
        <p:nvSpPr>
          <p:cNvPr id="56" name="Flowchart: Terminator 55"/>
          <p:cNvSpPr/>
          <p:nvPr/>
        </p:nvSpPr>
        <p:spPr>
          <a:xfrm>
            <a:off x="1107898" y="2249506"/>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Presentation</a:t>
            </a:r>
          </a:p>
        </p:txBody>
      </p:sp>
      <p:sp>
        <p:nvSpPr>
          <p:cNvPr id="57" name="Flowchart: Terminator 56"/>
          <p:cNvSpPr/>
          <p:nvPr/>
        </p:nvSpPr>
        <p:spPr>
          <a:xfrm>
            <a:off x="1129926" y="2563320"/>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Investigations</a:t>
            </a:r>
          </a:p>
        </p:txBody>
      </p:sp>
      <p:sp>
        <p:nvSpPr>
          <p:cNvPr id="58" name="Flowchart: Terminator 57"/>
          <p:cNvSpPr/>
          <p:nvPr/>
        </p:nvSpPr>
        <p:spPr>
          <a:xfrm>
            <a:off x="2919680" y="3313610"/>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Diagnosis</a:t>
            </a:r>
          </a:p>
        </p:txBody>
      </p:sp>
      <p:sp>
        <p:nvSpPr>
          <p:cNvPr id="60" name="Flowchart: Terminator 59"/>
          <p:cNvSpPr/>
          <p:nvPr/>
        </p:nvSpPr>
        <p:spPr>
          <a:xfrm>
            <a:off x="2929412" y="3639009"/>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Treatment Plan</a:t>
            </a:r>
          </a:p>
        </p:txBody>
      </p:sp>
      <p:cxnSp>
        <p:nvCxnSpPr>
          <p:cNvPr id="21" name="Straight Arrow Connector 20"/>
          <p:cNvCxnSpPr/>
          <p:nvPr/>
        </p:nvCxnSpPr>
        <p:spPr>
          <a:xfrm flipV="1">
            <a:off x="2676596" y="2238423"/>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108067" y="1655307"/>
            <a:ext cx="1411391" cy="11705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Flowchart: Terminator 62"/>
          <p:cNvSpPr/>
          <p:nvPr/>
        </p:nvSpPr>
        <p:spPr>
          <a:xfrm>
            <a:off x="3108067" y="1655308"/>
            <a:ext cx="1411391" cy="295083"/>
          </a:xfrm>
          <a:prstGeom prst="flowChartTerminator">
            <a:avLst/>
          </a:prstGeom>
          <a:noFill/>
          <a:ln w="31750">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MDT Summary</a:t>
            </a:r>
          </a:p>
        </p:txBody>
      </p:sp>
      <p:sp>
        <p:nvSpPr>
          <p:cNvPr id="64" name="Flowchart: Terminator 63"/>
          <p:cNvSpPr/>
          <p:nvPr/>
        </p:nvSpPr>
        <p:spPr>
          <a:xfrm>
            <a:off x="3107166" y="2032995"/>
            <a:ext cx="1411391" cy="295083"/>
          </a:xfrm>
          <a:prstGeom prst="flowChartTerminator">
            <a:avLst/>
          </a:prstGeom>
          <a:noFill/>
          <a:ln w="3175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Agree Diagnosis</a:t>
            </a:r>
          </a:p>
        </p:txBody>
      </p:sp>
      <p:sp>
        <p:nvSpPr>
          <p:cNvPr id="65" name="Flowchart: Terminator 64"/>
          <p:cNvSpPr/>
          <p:nvPr/>
        </p:nvSpPr>
        <p:spPr>
          <a:xfrm>
            <a:off x="3118693" y="2393522"/>
            <a:ext cx="1411391" cy="295083"/>
          </a:xfrm>
          <a:prstGeom prst="flowChartTerminator">
            <a:avLst/>
          </a:prstGeom>
          <a:noFill/>
          <a:ln w="3175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Agree </a:t>
            </a:r>
            <a:r>
              <a:rPr kumimoji="0" lang="en-US" sz="1200" b="1" i="0" u="none" strike="noStrike" kern="1200" cap="none" spc="0" normalizeH="0" baseline="0" noProof="0" dirty="0" err="1">
                <a:ln>
                  <a:noFill/>
                </a:ln>
                <a:solidFill>
                  <a:srgbClr val="003087"/>
                </a:solidFill>
                <a:effectLst/>
                <a:uLnTx/>
                <a:uFillTx/>
                <a:latin typeface="Calibri"/>
                <a:ea typeface="+mn-ea"/>
                <a:cs typeface="+mn-cs"/>
              </a:rPr>
              <a:t>Tx</a:t>
            </a:r>
            <a:r>
              <a:rPr kumimoji="0" lang="en-US" sz="1200" b="1" i="0" u="none" strike="noStrike" kern="1200" cap="none" spc="0" normalizeH="0" baseline="0" noProof="0" dirty="0">
                <a:ln>
                  <a:noFill/>
                </a:ln>
                <a:solidFill>
                  <a:srgbClr val="003087"/>
                </a:solidFill>
                <a:effectLst/>
                <a:uLnTx/>
                <a:uFillTx/>
                <a:latin typeface="Calibri"/>
                <a:ea typeface="+mn-ea"/>
                <a:cs typeface="+mn-cs"/>
              </a:rPr>
              <a:t> Plan</a:t>
            </a:r>
          </a:p>
        </p:txBody>
      </p:sp>
      <p:sp>
        <p:nvSpPr>
          <p:cNvPr id="66" name="Flowchart: Terminator 65"/>
          <p:cNvSpPr/>
          <p:nvPr/>
        </p:nvSpPr>
        <p:spPr>
          <a:xfrm>
            <a:off x="5118314" y="3353840"/>
            <a:ext cx="1437237" cy="330054"/>
          </a:xfrm>
          <a:prstGeom prst="flowChartTerminator">
            <a:avLst/>
          </a:prstGeom>
          <a:noFill/>
          <a:ln w="31750">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Finalise</a:t>
            </a:r>
            <a:r>
              <a:rPr kumimoji="0" lang="en-US" sz="1200" b="1" i="0" u="none" strike="noStrike" kern="1200" cap="none" spc="0" normalizeH="0" baseline="0" noProof="0" dirty="0">
                <a:ln>
                  <a:noFill/>
                </a:ln>
                <a:solidFill>
                  <a:srgbClr val="003087"/>
                </a:solidFill>
                <a:effectLst/>
                <a:uLnTx/>
                <a:uFillTx/>
                <a:latin typeface="Calibri"/>
                <a:ea typeface="+mn-ea"/>
                <a:cs typeface="+mn-cs"/>
              </a:rPr>
              <a:t> Staging</a:t>
            </a:r>
          </a:p>
        </p:txBody>
      </p:sp>
      <p:sp>
        <p:nvSpPr>
          <p:cNvPr id="77" name="Flowchart: Terminator 76"/>
          <p:cNvSpPr/>
          <p:nvPr/>
        </p:nvSpPr>
        <p:spPr>
          <a:xfrm>
            <a:off x="5034165" y="1662359"/>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Anticancer drugs</a:t>
            </a:r>
          </a:p>
        </p:txBody>
      </p:sp>
      <p:sp>
        <p:nvSpPr>
          <p:cNvPr id="78" name="Flowchart: Terminator 77"/>
          <p:cNvSpPr/>
          <p:nvPr/>
        </p:nvSpPr>
        <p:spPr>
          <a:xfrm>
            <a:off x="5036892" y="1947622"/>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Teletherapy</a:t>
            </a:r>
            <a:endParaRPr kumimoji="0" lang="en-US" sz="1200" b="1" i="0" u="none" strike="noStrike" kern="1200" cap="none" spc="0" normalizeH="0" baseline="0" noProof="0" dirty="0">
              <a:ln>
                <a:noFill/>
              </a:ln>
              <a:solidFill>
                <a:srgbClr val="003087"/>
              </a:solidFill>
              <a:effectLst/>
              <a:uLnTx/>
              <a:uFillTx/>
              <a:latin typeface="Calibri"/>
              <a:ea typeface="+mn-ea"/>
              <a:cs typeface="+mn-cs"/>
            </a:endParaRPr>
          </a:p>
        </p:txBody>
      </p:sp>
      <p:sp>
        <p:nvSpPr>
          <p:cNvPr id="79" name="Flowchart: Terminator 78"/>
          <p:cNvSpPr/>
          <p:nvPr/>
        </p:nvSpPr>
        <p:spPr>
          <a:xfrm>
            <a:off x="5038126" y="2246066"/>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Brachytherapy</a:t>
            </a:r>
          </a:p>
        </p:txBody>
      </p:sp>
      <p:sp>
        <p:nvSpPr>
          <p:cNvPr id="80" name="Flowchart: Terminator 79"/>
          <p:cNvSpPr/>
          <p:nvPr/>
        </p:nvSpPr>
        <p:spPr>
          <a:xfrm>
            <a:off x="5049348" y="2537843"/>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Surgery</a:t>
            </a:r>
          </a:p>
        </p:txBody>
      </p:sp>
      <p:sp>
        <p:nvSpPr>
          <p:cNvPr id="81" name="Flowchart: Terminator 80"/>
          <p:cNvSpPr/>
          <p:nvPr/>
        </p:nvSpPr>
        <p:spPr>
          <a:xfrm>
            <a:off x="5045712" y="2851352"/>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Palliative</a:t>
            </a:r>
          </a:p>
        </p:txBody>
      </p:sp>
      <p:sp>
        <p:nvSpPr>
          <p:cNvPr id="82" name="Flowchart: Terminator 81"/>
          <p:cNvSpPr/>
          <p:nvPr/>
        </p:nvSpPr>
        <p:spPr>
          <a:xfrm>
            <a:off x="6005156" y="4105037"/>
            <a:ext cx="1535980" cy="288032"/>
          </a:xfrm>
          <a:prstGeom prst="flowChartTerminator">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eTertiary</a:t>
            </a:r>
            <a:endParaRPr kumimoji="0" lang="en-US" sz="1200" b="1" i="0" u="none" strike="noStrike" kern="1200" cap="none" spc="0" normalizeH="0" baseline="0" noProof="0" dirty="0">
              <a:ln>
                <a:noFill/>
              </a:ln>
              <a:solidFill>
                <a:srgbClr val="003087"/>
              </a:solidFill>
              <a:effectLst/>
              <a:uLnTx/>
              <a:uFillTx/>
              <a:latin typeface="Calibri"/>
              <a:ea typeface="+mn-ea"/>
              <a:cs typeface="+mn-cs"/>
            </a:endParaRPr>
          </a:p>
        </p:txBody>
      </p:sp>
      <p:cxnSp>
        <p:nvCxnSpPr>
          <p:cNvPr id="83" name="Straight Arrow Connector 82"/>
          <p:cNvCxnSpPr/>
          <p:nvPr/>
        </p:nvCxnSpPr>
        <p:spPr>
          <a:xfrm flipV="1">
            <a:off x="4696939" y="2224570"/>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6540973" y="2204050"/>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6773146" y="4440694"/>
            <a:ext cx="2142" cy="86799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93" name="Flowchart: Terminator 92"/>
          <p:cNvSpPr/>
          <p:nvPr/>
        </p:nvSpPr>
        <p:spPr>
          <a:xfrm>
            <a:off x="6902192" y="1673443"/>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Follow Up Plan</a:t>
            </a:r>
          </a:p>
        </p:txBody>
      </p:sp>
      <p:sp>
        <p:nvSpPr>
          <p:cNvPr id="94" name="Flowchart: Terminator 93"/>
          <p:cNvSpPr/>
          <p:nvPr/>
        </p:nvSpPr>
        <p:spPr>
          <a:xfrm>
            <a:off x="6899622" y="1961475"/>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Test Results</a:t>
            </a:r>
          </a:p>
        </p:txBody>
      </p:sp>
      <p:sp>
        <p:nvSpPr>
          <p:cNvPr id="95" name="Flowchart: Terminator 94"/>
          <p:cNvSpPr/>
          <p:nvPr/>
        </p:nvSpPr>
        <p:spPr>
          <a:xfrm>
            <a:off x="6902192" y="2275288"/>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Review</a:t>
            </a:r>
          </a:p>
        </p:txBody>
      </p:sp>
      <p:cxnSp>
        <p:nvCxnSpPr>
          <p:cNvPr id="97" name="Straight Arrow Connector 96"/>
          <p:cNvCxnSpPr/>
          <p:nvPr/>
        </p:nvCxnSpPr>
        <p:spPr>
          <a:xfrm>
            <a:off x="7865525" y="2671226"/>
            <a:ext cx="0" cy="2657664"/>
          </a:xfrm>
          <a:prstGeom prst="straightConnector1">
            <a:avLst/>
          </a:prstGeom>
          <a:ln w="38100">
            <a:headEnd type="none"/>
            <a:tailEnd type="arrow"/>
          </a:ln>
        </p:spPr>
        <p:style>
          <a:lnRef idx="1">
            <a:schemeClr val="accent1"/>
          </a:lnRef>
          <a:fillRef idx="0">
            <a:schemeClr val="accent1"/>
          </a:fillRef>
          <a:effectRef idx="0">
            <a:schemeClr val="accent1"/>
          </a:effectRef>
          <a:fontRef idx="minor">
            <a:schemeClr val="tx1"/>
          </a:fontRef>
        </p:style>
      </p:cxnSp>
      <p:sp>
        <p:nvSpPr>
          <p:cNvPr id="101" name="Flowchart: Terminator 100"/>
          <p:cNvSpPr/>
          <p:nvPr/>
        </p:nvSpPr>
        <p:spPr>
          <a:xfrm>
            <a:off x="1138644" y="3566852"/>
            <a:ext cx="1535980" cy="288032"/>
          </a:xfrm>
          <a:prstGeom prst="flowChartTerminator">
            <a:avLst/>
          </a:prstGeom>
          <a:noFill/>
          <a:effectLst>
            <a:innerShdw blurRad="63500" dist="50800" dir="9780000">
              <a:schemeClr val="bg1">
                <a:lumMod val="65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HNA</a:t>
            </a:r>
          </a:p>
        </p:txBody>
      </p:sp>
      <p:sp>
        <p:nvSpPr>
          <p:cNvPr id="59" name="Flowchart: Terminator 58"/>
          <p:cNvSpPr/>
          <p:nvPr/>
        </p:nvSpPr>
        <p:spPr>
          <a:xfrm>
            <a:off x="1140616" y="3250394"/>
            <a:ext cx="1535980" cy="288032"/>
          </a:xfrm>
          <a:prstGeom prst="flowChartTerminator">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Contacts</a:t>
            </a:r>
          </a:p>
        </p:txBody>
      </p:sp>
      <p:sp>
        <p:nvSpPr>
          <p:cNvPr id="102" name="Flowchart: Terminator 101"/>
          <p:cNvSpPr/>
          <p:nvPr/>
        </p:nvSpPr>
        <p:spPr>
          <a:xfrm>
            <a:off x="1141801" y="3884798"/>
            <a:ext cx="1535980" cy="288032"/>
          </a:xfrm>
          <a:prstGeom prst="flowChartTerminator">
            <a:avLst/>
          </a:prstGeom>
          <a:noFill/>
          <a:effectLst>
            <a:innerShdw blurRad="63500" dist="50800" dir="27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Care Plans</a:t>
            </a:r>
          </a:p>
        </p:txBody>
      </p:sp>
      <p:sp>
        <p:nvSpPr>
          <p:cNvPr id="105" name="Flowchart: Magnetic Disk 104"/>
          <p:cNvSpPr/>
          <p:nvPr/>
        </p:nvSpPr>
        <p:spPr>
          <a:xfrm>
            <a:off x="2959406" y="5349877"/>
            <a:ext cx="1047171" cy="887435"/>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6" name="Flowchart: Magnetic Disk 105"/>
          <p:cNvSpPr/>
          <p:nvPr/>
        </p:nvSpPr>
        <p:spPr>
          <a:xfrm>
            <a:off x="4067400" y="5327421"/>
            <a:ext cx="1047171" cy="909891"/>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Flowchart: Magnetic Disk 106"/>
          <p:cNvSpPr/>
          <p:nvPr/>
        </p:nvSpPr>
        <p:spPr>
          <a:xfrm>
            <a:off x="5198587" y="5341126"/>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057" name="TextBox 2056"/>
          <p:cNvSpPr txBox="1"/>
          <p:nvPr/>
        </p:nvSpPr>
        <p:spPr>
          <a:xfrm>
            <a:off x="1881767" y="5615671"/>
            <a:ext cx="9707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PAS/EPR</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2058" name="TextBox 2057"/>
          <p:cNvSpPr txBox="1"/>
          <p:nvPr/>
        </p:nvSpPr>
        <p:spPr>
          <a:xfrm>
            <a:off x="2928638" y="5306155"/>
            <a:ext cx="112812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Clinical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Diagnostics</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0" name="TextBox 109"/>
          <p:cNvSpPr txBox="1"/>
          <p:nvPr/>
        </p:nvSpPr>
        <p:spPr>
          <a:xfrm>
            <a:off x="4032107" y="5285256"/>
            <a:ext cx="112883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Clinical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Treatments</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2059" name="TextBox 2058"/>
          <p:cNvSpPr txBox="1"/>
          <p:nvPr/>
        </p:nvSpPr>
        <p:spPr>
          <a:xfrm>
            <a:off x="6329585" y="5341126"/>
            <a:ext cx="102021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SCR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Other Org</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2" name="Flowchart: Magnetic Disk 111"/>
          <p:cNvSpPr/>
          <p:nvPr/>
        </p:nvSpPr>
        <p:spPr>
          <a:xfrm>
            <a:off x="6316108" y="5360055"/>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TextBox 112"/>
          <p:cNvSpPr txBox="1"/>
          <p:nvPr/>
        </p:nvSpPr>
        <p:spPr>
          <a:xfrm>
            <a:off x="5201778" y="5649578"/>
            <a:ext cx="105189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Macmillan</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4" name="Flowchart: Magnetic Disk 113"/>
          <p:cNvSpPr/>
          <p:nvPr/>
        </p:nvSpPr>
        <p:spPr>
          <a:xfrm>
            <a:off x="7452222" y="5360055"/>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5" name="TextBox 114"/>
          <p:cNvSpPr txBox="1"/>
          <p:nvPr/>
        </p:nvSpPr>
        <p:spPr>
          <a:xfrm>
            <a:off x="7592530" y="5339523"/>
            <a:ext cx="77431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Patient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Portal</a:t>
            </a:r>
          </a:p>
        </p:txBody>
      </p:sp>
      <p:cxnSp>
        <p:nvCxnSpPr>
          <p:cNvPr id="2067" name="Straight Connector 2066"/>
          <p:cNvCxnSpPr/>
          <p:nvPr/>
        </p:nvCxnSpPr>
        <p:spPr>
          <a:xfrm>
            <a:off x="1691682" y="5830781"/>
            <a:ext cx="169701"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p:nvPr/>
        </p:nvCxnSpPr>
        <p:spPr>
          <a:xfrm>
            <a:off x="611557" y="1961475"/>
            <a:ext cx="495239"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1" name="Elbow Connector 2070"/>
          <p:cNvCxnSpPr>
            <a:stCxn id="2058" idx="0"/>
          </p:cNvCxnSpPr>
          <p:nvPr/>
        </p:nvCxnSpPr>
        <p:spPr>
          <a:xfrm rot="16200000" flipV="1">
            <a:off x="1921439" y="3734890"/>
            <a:ext cx="509003" cy="2633527"/>
          </a:xfrm>
          <a:prstGeom prst="bentConnector2">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flipV="1">
            <a:off x="859176" y="2681859"/>
            <a:ext cx="0" cy="2115293"/>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7" name="Straight Arrow Connector 2076"/>
          <p:cNvCxnSpPr/>
          <p:nvPr/>
        </p:nvCxnSpPr>
        <p:spPr>
          <a:xfrm>
            <a:off x="859176" y="2681859"/>
            <a:ext cx="247620"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4867122" y="2835823"/>
            <a:ext cx="247449" cy="15529"/>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07" idx="1"/>
          </p:cNvCxnSpPr>
          <p:nvPr/>
        </p:nvCxnSpPr>
        <p:spPr>
          <a:xfrm flipH="1" flipV="1">
            <a:off x="5722172" y="4546156"/>
            <a:ext cx="1" cy="79497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708936" y="4797152"/>
            <a:ext cx="2021515"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2175940" y="4230249"/>
            <a:ext cx="6" cy="315907"/>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467179" y="4797152"/>
            <a:ext cx="340975"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722172" y="4797152"/>
            <a:ext cx="3098300"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8820472" y="2204050"/>
            <a:ext cx="0" cy="2593103"/>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8438172" y="2213756"/>
            <a:ext cx="403566"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175940" y="4546156"/>
            <a:ext cx="3554511"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a:off x="7541136" y="2688605"/>
            <a:ext cx="14779" cy="1244451"/>
          </a:xfrm>
          <a:prstGeom prst="line">
            <a:avLst/>
          </a:prstGeom>
          <a:ln w="381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flipH="1" flipV="1">
            <a:off x="4556049" y="3933055"/>
            <a:ext cx="2985088" cy="1"/>
          </a:xfrm>
          <a:prstGeom prst="line">
            <a:avLst/>
          </a:prstGeom>
          <a:ln w="381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33" name="Straight Arrow Connector 1032"/>
          <p:cNvCxnSpPr/>
          <p:nvPr/>
        </p:nvCxnSpPr>
        <p:spPr>
          <a:xfrm flipV="1">
            <a:off x="4547534" y="2825874"/>
            <a:ext cx="11953" cy="1083761"/>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750567" y="2877230"/>
            <a:ext cx="901" cy="3990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4714722" y="2230112"/>
            <a:ext cx="10633" cy="2000137"/>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751468" y="4210465"/>
            <a:ext cx="949932" cy="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749666" y="3994027"/>
            <a:ext cx="1802" cy="236222"/>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845856" y="2835824"/>
            <a:ext cx="0" cy="2449432"/>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C5EC2D-D81E-44D9-E033-B33C142485E9}"/>
              </a:ext>
            </a:extLst>
          </p:cNvPr>
          <p:cNvSpPr txBox="1"/>
          <p:nvPr/>
        </p:nvSpPr>
        <p:spPr>
          <a:xfrm>
            <a:off x="5228819" y="889480"/>
            <a:ext cx="13121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DTT 31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9047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44" y="-60636"/>
            <a:ext cx="7950077" cy="671757"/>
          </a:xfrm>
        </p:spPr>
        <p:txBody>
          <a:bodyPr/>
          <a:lstStyle/>
          <a:p>
            <a:r>
              <a:rPr lang="en-US" sz="2800" dirty="0" err="1"/>
              <a:t>DataFlows</a:t>
            </a:r>
            <a:r>
              <a:rPr lang="en-US" sz="2800" dirty="0"/>
              <a:t> – Remote Monitoring </a:t>
            </a:r>
            <a:endParaRPr lang="en-GB" sz="2800" dirty="0"/>
          </a:p>
        </p:txBody>
      </p:sp>
      <p:pic>
        <p:nvPicPr>
          <p:cNvPr id="17416"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52654" y="5807495"/>
            <a:ext cx="274880" cy="27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122" y="5830780"/>
            <a:ext cx="273262" cy="27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519" y="5826561"/>
            <a:ext cx="311321" cy="31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051" y="5830214"/>
            <a:ext cx="273827" cy="27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1829" y="5812205"/>
            <a:ext cx="277279" cy="27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5123" y="5818855"/>
            <a:ext cx="266174" cy="28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4" name="Straight Arrow Connector 53"/>
          <p:cNvCxnSpPr/>
          <p:nvPr/>
        </p:nvCxnSpPr>
        <p:spPr>
          <a:xfrm rot="16200000" flipV="1">
            <a:off x="-784389" y="3354711"/>
            <a:ext cx="3869307" cy="1082837"/>
          </a:xfrm>
          <a:prstGeom prst="bentConnector3">
            <a:avLst>
              <a:gd name="adj1" fmla="val 32506"/>
            </a:avLst>
          </a:prstGeom>
          <a:ln w="38100">
            <a:solidFill>
              <a:schemeClr val="tx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Flowchart: Magnetic Disk 26"/>
          <p:cNvSpPr/>
          <p:nvPr/>
        </p:nvSpPr>
        <p:spPr>
          <a:xfrm>
            <a:off x="1861383" y="5339523"/>
            <a:ext cx="1047171" cy="897789"/>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6" name="Straight Connector 5"/>
          <p:cNvCxnSpPr>
            <a:cxnSpLocks/>
          </p:cNvCxnSpPr>
          <p:nvPr/>
        </p:nvCxnSpPr>
        <p:spPr>
          <a:xfrm>
            <a:off x="859176" y="1268760"/>
            <a:ext cx="1817420"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874301" y="1265157"/>
            <a:ext cx="1440000"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84197" y="1265157"/>
            <a:ext cx="1830525"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67122" y="1268760"/>
            <a:ext cx="1830525"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4868" y="883347"/>
            <a:ext cx="77386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(2ww)</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2" name="TextBox 11"/>
          <p:cNvSpPr txBox="1"/>
          <p:nvPr/>
        </p:nvSpPr>
        <p:spPr>
          <a:xfrm>
            <a:off x="1423119" y="881309"/>
            <a:ext cx="135966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Diag</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28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3" name="TextBox 12"/>
          <p:cNvSpPr txBox="1"/>
          <p:nvPr/>
        </p:nvSpPr>
        <p:spPr>
          <a:xfrm>
            <a:off x="2981435" y="895825"/>
            <a:ext cx="186442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Ref/</a:t>
            </a: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Tx</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31/62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4" name="TextBox 13"/>
          <p:cNvSpPr txBox="1"/>
          <p:nvPr/>
        </p:nvSpPr>
        <p:spPr>
          <a:xfrm>
            <a:off x="6772441" y="879424"/>
            <a:ext cx="16732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Personalised</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FU</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52" name="Flowchart: Terminator 51"/>
          <p:cNvSpPr/>
          <p:nvPr/>
        </p:nvSpPr>
        <p:spPr>
          <a:xfrm>
            <a:off x="1106796" y="1655308"/>
            <a:ext cx="1535980" cy="288032"/>
          </a:xfrm>
          <a:prstGeom prst="flowChartTerminator">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Rapid Diagnostics</a:t>
            </a:r>
            <a:endParaRPr kumimoji="0" lang="en-GB" sz="1200" b="1" i="0" u="none" strike="noStrike" kern="1200" cap="none" spc="0" normalizeH="0" baseline="0" noProof="0" dirty="0">
              <a:ln>
                <a:noFill/>
              </a:ln>
              <a:solidFill>
                <a:srgbClr val="003087"/>
              </a:solidFill>
              <a:effectLst/>
              <a:uLnTx/>
              <a:uFillTx/>
              <a:latin typeface="Calibri"/>
              <a:ea typeface="+mn-ea"/>
              <a:cs typeface="+mn-cs"/>
            </a:endParaRPr>
          </a:p>
        </p:txBody>
      </p:sp>
      <p:sp>
        <p:nvSpPr>
          <p:cNvPr id="53" name="Flowchart: Terminator 52"/>
          <p:cNvSpPr/>
          <p:nvPr/>
        </p:nvSpPr>
        <p:spPr>
          <a:xfrm>
            <a:off x="1113777" y="1950391"/>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Referral</a:t>
            </a:r>
          </a:p>
        </p:txBody>
      </p:sp>
      <p:sp>
        <p:nvSpPr>
          <p:cNvPr id="56" name="Flowchart: Terminator 55"/>
          <p:cNvSpPr/>
          <p:nvPr/>
        </p:nvSpPr>
        <p:spPr>
          <a:xfrm>
            <a:off x="1107898" y="2249506"/>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Presentation</a:t>
            </a:r>
          </a:p>
        </p:txBody>
      </p:sp>
      <p:sp>
        <p:nvSpPr>
          <p:cNvPr id="57" name="Flowchart: Terminator 56"/>
          <p:cNvSpPr/>
          <p:nvPr/>
        </p:nvSpPr>
        <p:spPr>
          <a:xfrm>
            <a:off x="1129926" y="2563320"/>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Investigations</a:t>
            </a:r>
          </a:p>
        </p:txBody>
      </p:sp>
      <p:sp>
        <p:nvSpPr>
          <p:cNvPr id="58" name="Flowchart: Terminator 57"/>
          <p:cNvSpPr/>
          <p:nvPr/>
        </p:nvSpPr>
        <p:spPr>
          <a:xfrm>
            <a:off x="2919680" y="3313610"/>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Diagnosis</a:t>
            </a:r>
          </a:p>
        </p:txBody>
      </p:sp>
      <p:sp>
        <p:nvSpPr>
          <p:cNvPr id="60" name="Flowchart: Terminator 59"/>
          <p:cNvSpPr/>
          <p:nvPr/>
        </p:nvSpPr>
        <p:spPr>
          <a:xfrm>
            <a:off x="2929412" y="3639009"/>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Treatment Plan</a:t>
            </a:r>
          </a:p>
        </p:txBody>
      </p:sp>
      <p:cxnSp>
        <p:nvCxnSpPr>
          <p:cNvPr id="21" name="Straight Arrow Connector 20"/>
          <p:cNvCxnSpPr/>
          <p:nvPr/>
        </p:nvCxnSpPr>
        <p:spPr>
          <a:xfrm flipV="1">
            <a:off x="2676596" y="2238423"/>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108067" y="1655307"/>
            <a:ext cx="1411391" cy="11705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Flowchart: Terminator 62"/>
          <p:cNvSpPr/>
          <p:nvPr/>
        </p:nvSpPr>
        <p:spPr>
          <a:xfrm>
            <a:off x="3108067" y="1655308"/>
            <a:ext cx="1411391" cy="295083"/>
          </a:xfrm>
          <a:prstGeom prst="flowChartTerminator">
            <a:avLst/>
          </a:prstGeom>
          <a:noFill/>
          <a:ln w="31750">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MDT Summary</a:t>
            </a:r>
          </a:p>
        </p:txBody>
      </p:sp>
      <p:sp>
        <p:nvSpPr>
          <p:cNvPr id="64" name="Flowchart: Terminator 63"/>
          <p:cNvSpPr/>
          <p:nvPr/>
        </p:nvSpPr>
        <p:spPr>
          <a:xfrm>
            <a:off x="3107166" y="2032995"/>
            <a:ext cx="1411391" cy="295083"/>
          </a:xfrm>
          <a:prstGeom prst="flowChartTerminator">
            <a:avLst/>
          </a:prstGeom>
          <a:noFill/>
          <a:ln w="3175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Agree Diagnosis</a:t>
            </a:r>
          </a:p>
        </p:txBody>
      </p:sp>
      <p:sp>
        <p:nvSpPr>
          <p:cNvPr id="65" name="Flowchart: Terminator 64"/>
          <p:cNvSpPr/>
          <p:nvPr/>
        </p:nvSpPr>
        <p:spPr>
          <a:xfrm>
            <a:off x="3118693" y="2393522"/>
            <a:ext cx="1411391" cy="295083"/>
          </a:xfrm>
          <a:prstGeom prst="flowChartTerminator">
            <a:avLst/>
          </a:prstGeom>
          <a:noFill/>
          <a:ln w="3175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Agree </a:t>
            </a:r>
            <a:r>
              <a:rPr kumimoji="0" lang="en-US" sz="1200" b="1" i="0" u="none" strike="noStrike" kern="1200" cap="none" spc="0" normalizeH="0" baseline="0" noProof="0" dirty="0" err="1">
                <a:ln>
                  <a:noFill/>
                </a:ln>
                <a:solidFill>
                  <a:srgbClr val="003087"/>
                </a:solidFill>
                <a:effectLst/>
                <a:uLnTx/>
                <a:uFillTx/>
                <a:latin typeface="Calibri"/>
                <a:ea typeface="+mn-ea"/>
                <a:cs typeface="+mn-cs"/>
              </a:rPr>
              <a:t>Tx</a:t>
            </a:r>
            <a:r>
              <a:rPr kumimoji="0" lang="en-US" sz="1200" b="1" i="0" u="none" strike="noStrike" kern="1200" cap="none" spc="0" normalizeH="0" baseline="0" noProof="0" dirty="0">
                <a:ln>
                  <a:noFill/>
                </a:ln>
                <a:solidFill>
                  <a:srgbClr val="003087"/>
                </a:solidFill>
                <a:effectLst/>
                <a:uLnTx/>
                <a:uFillTx/>
                <a:latin typeface="Calibri"/>
                <a:ea typeface="+mn-ea"/>
                <a:cs typeface="+mn-cs"/>
              </a:rPr>
              <a:t> Plan</a:t>
            </a:r>
          </a:p>
        </p:txBody>
      </p:sp>
      <p:sp>
        <p:nvSpPr>
          <p:cNvPr id="66" name="Flowchart: Terminator 65"/>
          <p:cNvSpPr/>
          <p:nvPr/>
        </p:nvSpPr>
        <p:spPr>
          <a:xfrm>
            <a:off x="5118314" y="3353840"/>
            <a:ext cx="1437237" cy="330054"/>
          </a:xfrm>
          <a:prstGeom prst="flowChartTerminator">
            <a:avLst/>
          </a:prstGeom>
          <a:noFill/>
          <a:ln w="31750">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Finalise</a:t>
            </a:r>
            <a:r>
              <a:rPr kumimoji="0" lang="en-US" sz="1200" b="1" i="0" u="none" strike="noStrike" kern="1200" cap="none" spc="0" normalizeH="0" baseline="0" noProof="0" dirty="0">
                <a:ln>
                  <a:noFill/>
                </a:ln>
                <a:solidFill>
                  <a:srgbClr val="003087"/>
                </a:solidFill>
                <a:effectLst/>
                <a:uLnTx/>
                <a:uFillTx/>
                <a:latin typeface="Calibri"/>
                <a:ea typeface="+mn-ea"/>
                <a:cs typeface="+mn-cs"/>
              </a:rPr>
              <a:t> Staging</a:t>
            </a:r>
          </a:p>
        </p:txBody>
      </p:sp>
      <p:sp>
        <p:nvSpPr>
          <p:cNvPr id="77" name="Flowchart: Terminator 76"/>
          <p:cNvSpPr/>
          <p:nvPr/>
        </p:nvSpPr>
        <p:spPr>
          <a:xfrm>
            <a:off x="5034165" y="1662359"/>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Anticancer drugs</a:t>
            </a:r>
          </a:p>
        </p:txBody>
      </p:sp>
      <p:sp>
        <p:nvSpPr>
          <p:cNvPr id="78" name="Flowchart: Terminator 77"/>
          <p:cNvSpPr/>
          <p:nvPr/>
        </p:nvSpPr>
        <p:spPr>
          <a:xfrm>
            <a:off x="5036892" y="1947622"/>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Teletherapy</a:t>
            </a:r>
            <a:endParaRPr kumimoji="0" lang="en-US" sz="1200" b="1" i="0" u="none" strike="noStrike" kern="1200" cap="none" spc="0" normalizeH="0" baseline="0" noProof="0" dirty="0">
              <a:ln>
                <a:noFill/>
              </a:ln>
              <a:solidFill>
                <a:srgbClr val="003087"/>
              </a:solidFill>
              <a:effectLst/>
              <a:uLnTx/>
              <a:uFillTx/>
              <a:latin typeface="Calibri"/>
              <a:ea typeface="+mn-ea"/>
              <a:cs typeface="+mn-cs"/>
            </a:endParaRPr>
          </a:p>
        </p:txBody>
      </p:sp>
      <p:sp>
        <p:nvSpPr>
          <p:cNvPr id="79" name="Flowchart: Terminator 78"/>
          <p:cNvSpPr/>
          <p:nvPr/>
        </p:nvSpPr>
        <p:spPr>
          <a:xfrm>
            <a:off x="5038126" y="2246066"/>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Brachytherapy</a:t>
            </a:r>
          </a:p>
        </p:txBody>
      </p:sp>
      <p:sp>
        <p:nvSpPr>
          <p:cNvPr id="80" name="Flowchart: Terminator 79"/>
          <p:cNvSpPr/>
          <p:nvPr/>
        </p:nvSpPr>
        <p:spPr>
          <a:xfrm>
            <a:off x="5049348" y="2537843"/>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Surgery</a:t>
            </a:r>
          </a:p>
        </p:txBody>
      </p:sp>
      <p:sp>
        <p:nvSpPr>
          <p:cNvPr id="81" name="Flowchart: Terminator 80"/>
          <p:cNvSpPr/>
          <p:nvPr/>
        </p:nvSpPr>
        <p:spPr>
          <a:xfrm>
            <a:off x="5045712" y="2851352"/>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Palliative</a:t>
            </a:r>
          </a:p>
        </p:txBody>
      </p:sp>
      <p:sp>
        <p:nvSpPr>
          <p:cNvPr id="82" name="Flowchart: Terminator 81"/>
          <p:cNvSpPr/>
          <p:nvPr/>
        </p:nvSpPr>
        <p:spPr>
          <a:xfrm>
            <a:off x="6005156" y="4105037"/>
            <a:ext cx="1535980" cy="288032"/>
          </a:xfrm>
          <a:prstGeom prst="flowChartTerminator">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eTertiary</a:t>
            </a:r>
            <a:endParaRPr kumimoji="0" lang="en-US" sz="1200" b="1" i="0" u="none" strike="noStrike" kern="1200" cap="none" spc="0" normalizeH="0" baseline="0" noProof="0" dirty="0">
              <a:ln>
                <a:noFill/>
              </a:ln>
              <a:solidFill>
                <a:srgbClr val="003087"/>
              </a:solidFill>
              <a:effectLst/>
              <a:uLnTx/>
              <a:uFillTx/>
              <a:latin typeface="Calibri"/>
              <a:ea typeface="+mn-ea"/>
              <a:cs typeface="+mn-cs"/>
            </a:endParaRPr>
          </a:p>
        </p:txBody>
      </p:sp>
      <p:cxnSp>
        <p:nvCxnSpPr>
          <p:cNvPr id="83" name="Straight Arrow Connector 82"/>
          <p:cNvCxnSpPr/>
          <p:nvPr/>
        </p:nvCxnSpPr>
        <p:spPr>
          <a:xfrm flipV="1">
            <a:off x="4696939" y="2224570"/>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6540973" y="2204050"/>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6773146" y="4440694"/>
            <a:ext cx="2142" cy="86799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93" name="Flowchart: Terminator 92"/>
          <p:cNvSpPr/>
          <p:nvPr/>
        </p:nvSpPr>
        <p:spPr>
          <a:xfrm>
            <a:off x="6902192" y="1673443"/>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Follow Up Plan</a:t>
            </a:r>
          </a:p>
        </p:txBody>
      </p:sp>
      <p:sp>
        <p:nvSpPr>
          <p:cNvPr id="94" name="Flowchart: Terminator 93"/>
          <p:cNvSpPr/>
          <p:nvPr/>
        </p:nvSpPr>
        <p:spPr>
          <a:xfrm>
            <a:off x="6899622" y="1961475"/>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Test Results</a:t>
            </a:r>
          </a:p>
        </p:txBody>
      </p:sp>
      <p:sp>
        <p:nvSpPr>
          <p:cNvPr id="95" name="Flowchart: Terminator 94"/>
          <p:cNvSpPr/>
          <p:nvPr/>
        </p:nvSpPr>
        <p:spPr>
          <a:xfrm>
            <a:off x="6902192" y="2275288"/>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Review</a:t>
            </a:r>
          </a:p>
        </p:txBody>
      </p:sp>
      <p:cxnSp>
        <p:nvCxnSpPr>
          <p:cNvPr id="97" name="Straight Arrow Connector 96"/>
          <p:cNvCxnSpPr/>
          <p:nvPr/>
        </p:nvCxnSpPr>
        <p:spPr>
          <a:xfrm>
            <a:off x="7865525" y="2671226"/>
            <a:ext cx="0" cy="2657664"/>
          </a:xfrm>
          <a:prstGeom prst="straightConnector1">
            <a:avLst/>
          </a:prstGeom>
          <a:ln w="38100">
            <a:headEnd type="none"/>
            <a:tailEnd type="arrow"/>
          </a:ln>
        </p:spPr>
        <p:style>
          <a:lnRef idx="1">
            <a:schemeClr val="accent1"/>
          </a:lnRef>
          <a:fillRef idx="0">
            <a:schemeClr val="accent1"/>
          </a:fillRef>
          <a:effectRef idx="0">
            <a:schemeClr val="accent1"/>
          </a:effectRef>
          <a:fontRef idx="minor">
            <a:schemeClr val="tx1"/>
          </a:fontRef>
        </p:style>
      </p:cxnSp>
      <p:sp>
        <p:nvSpPr>
          <p:cNvPr id="101" name="Flowchart: Terminator 100"/>
          <p:cNvSpPr/>
          <p:nvPr/>
        </p:nvSpPr>
        <p:spPr>
          <a:xfrm>
            <a:off x="1138644" y="3566852"/>
            <a:ext cx="1535980" cy="288032"/>
          </a:xfrm>
          <a:prstGeom prst="flowChartTerminator">
            <a:avLst/>
          </a:prstGeom>
          <a:noFill/>
          <a:effectLst>
            <a:innerShdw blurRad="63500" dist="50800" dir="9780000">
              <a:schemeClr val="bg1">
                <a:lumMod val="65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HNA</a:t>
            </a:r>
          </a:p>
        </p:txBody>
      </p:sp>
      <p:sp>
        <p:nvSpPr>
          <p:cNvPr id="59" name="Flowchart: Terminator 58"/>
          <p:cNvSpPr/>
          <p:nvPr/>
        </p:nvSpPr>
        <p:spPr>
          <a:xfrm>
            <a:off x="1140616" y="3250394"/>
            <a:ext cx="1535980" cy="288032"/>
          </a:xfrm>
          <a:prstGeom prst="flowChartTerminator">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Contacts</a:t>
            </a:r>
          </a:p>
        </p:txBody>
      </p:sp>
      <p:sp>
        <p:nvSpPr>
          <p:cNvPr id="102" name="Flowchart: Terminator 101"/>
          <p:cNvSpPr/>
          <p:nvPr/>
        </p:nvSpPr>
        <p:spPr>
          <a:xfrm>
            <a:off x="1141801" y="3884798"/>
            <a:ext cx="1535980" cy="288032"/>
          </a:xfrm>
          <a:prstGeom prst="flowChartTerminator">
            <a:avLst/>
          </a:prstGeom>
          <a:noFill/>
          <a:effectLst>
            <a:innerShdw blurRad="63500" dist="50800" dir="27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Care Plans</a:t>
            </a:r>
          </a:p>
        </p:txBody>
      </p:sp>
      <p:sp>
        <p:nvSpPr>
          <p:cNvPr id="105" name="Flowchart: Magnetic Disk 104"/>
          <p:cNvSpPr/>
          <p:nvPr/>
        </p:nvSpPr>
        <p:spPr>
          <a:xfrm>
            <a:off x="2959406" y="5349877"/>
            <a:ext cx="1047171" cy="887435"/>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6" name="Flowchart: Magnetic Disk 105"/>
          <p:cNvSpPr/>
          <p:nvPr/>
        </p:nvSpPr>
        <p:spPr>
          <a:xfrm>
            <a:off x="4067400" y="5327421"/>
            <a:ext cx="1047171" cy="909891"/>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Flowchart: Magnetic Disk 106"/>
          <p:cNvSpPr/>
          <p:nvPr/>
        </p:nvSpPr>
        <p:spPr>
          <a:xfrm>
            <a:off x="5198587" y="5341126"/>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057" name="TextBox 2056"/>
          <p:cNvSpPr txBox="1"/>
          <p:nvPr/>
        </p:nvSpPr>
        <p:spPr>
          <a:xfrm>
            <a:off x="1881767" y="5615671"/>
            <a:ext cx="9707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PAS/EPR</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2058" name="TextBox 2057"/>
          <p:cNvSpPr txBox="1"/>
          <p:nvPr/>
        </p:nvSpPr>
        <p:spPr>
          <a:xfrm>
            <a:off x="2928638" y="5306155"/>
            <a:ext cx="112812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Clinical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Diagnostics</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0" name="TextBox 109"/>
          <p:cNvSpPr txBox="1"/>
          <p:nvPr/>
        </p:nvSpPr>
        <p:spPr>
          <a:xfrm>
            <a:off x="4032107" y="5285256"/>
            <a:ext cx="112883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Clinical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Treatments</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2059" name="TextBox 2058"/>
          <p:cNvSpPr txBox="1"/>
          <p:nvPr/>
        </p:nvSpPr>
        <p:spPr>
          <a:xfrm>
            <a:off x="6329585" y="5341126"/>
            <a:ext cx="102021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SCR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Other Org</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2" name="Flowchart: Magnetic Disk 111"/>
          <p:cNvSpPr/>
          <p:nvPr/>
        </p:nvSpPr>
        <p:spPr>
          <a:xfrm>
            <a:off x="6316108" y="5360055"/>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TextBox 112"/>
          <p:cNvSpPr txBox="1"/>
          <p:nvPr/>
        </p:nvSpPr>
        <p:spPr>
          <a:xfrm>
            <a:off x="5201778" y="5649578"/>
            <a:ext cx="105189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Macmillan</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4" name="Flowchart: Magnetic Disk 113"/>
          <p:cNvSpPr/>
          <p:nvPr/>
        </p:nvSpPr>
        <p:spPr>
          <a:xfrm>
            <a:off x="7452222" y="5360055"/>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5" name="TextBox 114"/>
          <p:cNvSpPr txBox="1"/>
          <p:nvPr/>
        </p:nvSpPr>
        <p:spPr>
          <a:xfrm>
            <a:off x="7592530" y="5339523"/>
            <a:ext cx="77431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Patient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Portal</a:t>
            </a:r>
          </a:p>
        </p:txBody>
      </p:sp>
      <p:cxnSp>
        <p:nvCxnSpPr>
          <p:cNvPr id="2067" name="Straight Connector 2066"/>
          <p:cNvCxnSpPr/>
          <p:nvPr/>
        </p:nvCxnSpPr>
        <p:spPr>
          <a:xfrm>
            <a:off x="1691682" y="5830781"/>
            <a:ext cx="169701"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p:nvPr/>
        </p:nvCxnSpPr>
        <p:spPr>
          <a:xfrm>
            <a:off x="611557" y="1961475"/>
            <a:ext cx="495239"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1" name="Elbow Connector 2070"/>
          <p:cNvCxnSpPr>
            <a:stCxn id="2058" idx="0"/>
          </p:cNvCxnSpPr>
          <p:nvPr/>
        </p:nvCxnSpPr>
        <p:spPr>
          <a:xfrm rot="16200000" flipV="1">
            <a:off x="1921439" y="3734890"/>
            <a:ext cx="509003" cy="2633527"/>
          </a:xfrm>
          <a:prstGeom prst="bentConnector2">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flipV="1">
            <a:off x="859176" y="2681859"/>
            <a:ext cx="0" cy="2115293"/>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7" name="Straight Arrow Connector 2076"/>
          <p:cNvCxnSpPr/>
          <p:nvPr/>
        </p:nvCxnSpPr>
        <p:spPr>
          <a:xfrm>
            <a:off x="859176" y="2681859"/>
            <a:ext cx="247620"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4867122" y="2835823"/>
            <a:ext cx="247449" cy="15529"/>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07" idx="1"/>
          </p:cNvCxnSpPr>
          <p:nvPr/>
        </p:nvCxnSpPr>
        <p:spPr>
          <a:xfrm flipH="1" flipV="1">
            <a:off x="5722172" y="4546156"/>
            <a:ext cx="1" cy="79497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708936" y="4797152"/>
            <a:ext cx="2021515"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2175940" y="4230249"/>
            <a:ext cx="6" cy="315907"/>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467179" y="4797152"/>
            <a:ext cx="340975"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722172" y="4797152"/>
            <a:ext cx="3098300"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8820472" y="2204050"/>
            <a:ext cx="0" cy="2593103"/>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8438172" y="2213756"/>
            <a:ext cx="403566"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175940" y="4546156"/>
            <a:ext cx="3554511"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a:off x="7541136" y="2688605"/>
            <a:ext cx="14779" cy="1244451"/>
          </a:xfrm>
          <a:prstGeom prst="line">
            <a:avLst/>
          </a:prstGeom>
          <a:ln w="381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flipH="1" flipV="1">
            <a:off x="4556049" y="3933055"/>
            <a:ext cx="2985088" cy="1"/>
          </a:xfrm>
          <a:prstGeom prst="line">
            <a:avLst/>
          </a:prstGeom>
          <a:ln w="381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33" name="Straight Arrow Connector 1032"/>
          <p:cNvCxnSpPr/>
          <p:nvPr/>
        </p:nvCxnSpPr>
        <p:spPr>
          <a:xfrm flipV="1">
            <a:off x="4547534" y="2825874"/>
            <a:ext cx="11953" cy="1083761"/>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750567" y="2877230"/>
            <a:ext cx="901" cy="3990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4714722" y="2230112"/>
            <a:ext cx="10633" cy="2000137"/>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751468" y="4210465"/>
            <a:ext cx="949932" cy="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749666" y="3994027"/>
            <a:ext cx="1802" cy="236222"/>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845856" y="2835824"/>
            <a:ext cx="0" cy="2449432"/>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C5EC2D-D81E-44D9-E033-B33C142485E9}"/>
              </a:ext>
            </a:extLst>
          </p:cNvPr>
          <p:cNvSpPr txBox="1"/>
          <p:nvPr/>
        </p:nvSpPr>
        <p:spPr>
          <a:xfrm>
            <a:off x="5228819" y="889480"/>
            <a:ext cx="13121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DTT 31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478BEA0D-7608-F539-A492-F4FED4BB3ACF}"/>
                  </a:ext>
                </a:extLst>
              </p14:cNvPr>
              <p14:cNvContentPartPr/>
              <p14:nvPr/>
            </p14:nvContentPartPr>
            <p14:xfrm>
              <a:off x="6652722" y="287285"/>
              <a:ext cx="2163600" cy="6117840"/>
            </p14:xfrm>
          </p:contentPart>
        </mc:Choice>
        <mc:Fallback xmlns="">
          <p:pic>
            <p:nvPicPr>
              <p:cNvPr id="4" name="Ink 3">
                <a:extLst>
                  <a:ext uri="{FF2B5EF4-FFF2-40B4-BE49-F238E27FC236}">
                    <a16:creationId xmlns:a16="http://schemas.microsoft.com/office/drawing/2014/main" id="{478BEA0D-7608-F539-A492-F4FED4BB3ACF}"/>
                  </a:ext>
                </a:extLst>
              </p:cNvPr>
              <p:cNvPicPr/>
              <p:nvPr/>
            </p:nvPicPr>
            <p:blipFill>
              <a:blip r:embed="rId10"/>
              <a:stretch>
                <a:fillRect/>
              </a:stretch>
            </p:blipFill>
            <p:spPr>
              <a:xfrm>
                <a:off x="6580722" y="143645"/>
                <a:ext cx="2307240" cy="6405480"/>
              </a:xfrm>
              <a:prstGeom prst="rect">
                <a:avLst/>
              </a:prstGeom>
            </p:spPr>
          </p:pic>
        </mc:Fallback>
      </mc:AlternateContent>
    </p:spTree>
    <p:extLst>
      <p:ext uri="{BB962C8B-B14F-4D97-AF65-F5344CB8AC3E}">
        <p14:creationId xmlns:p14="http://schemas.microsoft.com/office/powerpoint/2010/main" val="333503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B1CB2-4B3D-3667-EC3C-780BDA272AF4}"/>
              </a:ext>
            </a:extLst>
          </p:cNvPr>
          <p:cNvSpPr txBox="1"/>
          <p:nvPr/>
        </p:nvSpPr>
        <p:spPr>
          <a:xfrm>
            <a:off x="731253" y="1940922"/>
            <a:ext cx="72535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5E66664-DDEF-B855-4F7E-5C1B2F1568CA}"/>
              </a:ext>
            </a:extLst>
          </p:cNvPr>
          <p:cNvSpPr txBox="1"/>
          <p:nvPr/>
        </p:nvSpPr>
        <p:spPr>
          <a:xfrm>
            <a:off x="2677749" y="569322"/>
            <a:ext cx="6255026" cy="4770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A53A6"/>
                </a:solidFill>
                <a:effectLst/>
                <a:uLnTx/>
                <a:uFillTx/>
                <a:latin typeface="Arial"/>
                <a:ea typeface="+mn-ea"/>
                <a:cs typeface="Arial"/>
              </a:rPr>
              <a:t>Patient Referral Summary</a:t>
            </a:r>
          </a:p>
        </p:txBody>
      </p:sp>
      <p:pic>
        <p:nvPicPr>
          <p:cNvPr id="4" name="Picture 3" descr="A screenshot of a medical survey&#10;&#10;Description automatically generated">
            <a:extLst>
              <a:ext uri="{FF2B5EF4-FFF2-40B4-BE49-F238E27FC236}">
                <a16:creationId xmlns:a16="http://schemas.microsoft.com/office/drawing/2014/main" id="{B17B70C8-7B13-E370-4292-D4DA2C0DD3B2}"/>
              </a:ext>
            </a:extLst>
          </p:cNvPr>
          <p:cNvPicPr>
            <a:picLocks noChangeAspect="1"/>
          </p:cNvPicPr>
          <p:nvPr/>
        </p:nvPicPr>
        <p:blipFill>
          <a:blip r:embed="rId3"/>
          <a:stretch>
            <a:fillRect/>
          </a:stretch>
        </p:blipFill>
        <p:spPr>
          <a:xfrm>
            <a:off x="364444" y="0"/>
            <a:ext cx="7859940" cy="6858000"/>
          </a:xfrm>
          <a:prstGeom prst="rect">
            <a:avLst/>
          </a:prstGeom>
        </p:spPr>
      </p:pic>
    </p:spTree>
    <p:extLst>
      <p:ext uri="{BB962C8B-B14F-4D97-AF65-F5344CB8AC3E}">
        <p14:creationId xmlns:p14="http://schemas.microsoft.com/office/powerpoint/2010/main" val="382122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B1CB2-4B3D-3667-EC3C-780BDA272AF4}"/>
              </a:ext>
            </a:extLst>
          </p:cNvPr>
          <p:cNvSpPr txBox="1"/>
          <p:nvPr/>
        </p:nvSpPr>
        <p:spPr>
          <a:xfrm>
            <a:off x="731253" y="1940922"/>
            <a:ext cx="72535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A25190B1-6C8D-C1DD-CE3F-82316F3F6A30}"/>
              </a:ext>
            </a:extLst>
          </p:cNvPr>
          <p:cNvPicPr>
            <a:picLocks noChangeAspect="1"/>
          </p:cNvPicPr>
          <p:nvPr/>
        </p:nvPicPr>
        <p:blipFill>
          <a:blip r:embed="rId3"/>
          <a:stretch>
            <a:fillRect/>
          </a:stretch>
        </p:blipFill>
        <p:spPr>
          <a:xfrm>
            <a:off x="0" y="0"/>
            <a:ext cx="7328362" cy="6858000"/>
          </a:xfrm>
          <a:prstGeom prst="rect">
            <a:avLst/>
          </a:prstGeom>
        </p:spPr>
      </p:pic>
      <p:pic>
        <p:nvPicPr>
          <p:cNvPr id="7" name="Picture 6" descr="A screenshot of a report&#10;&#10;Description automatically generated">
            <a:extLst>
              <a:ext uri="{FF2B5EF4-FFF2-40B4-BE49-F238E27FC236}">
                <a16:creationId xmlns:a16="http://schemas.microsoft.com/office/drawing/2014/main" id="{03C95754-63B4-0684-83D1-AD24A10429A0}"/>
              </a:ext>
            </a:extLst>
          </p:cNvPr>
          <p:cNvPicPr>
            <a:picLocks noChangeAspect="1"/>
          </p:cNvPicPr>
          <p:nvPr/>
        </p:nvPicPr>
        <p:blipFill>
          <a:blip r:embed="rId4"/>
          <a:stretch>
            <a:fillRect/>
          </a:stretch>
        </p:blipFill>
        <p:spPr>
          <a:xfrm>
            <a:off x="1148659" y="1064079"/>
            <a:ext cx="7995341" cy="5793921"/>
          </a:xfrm>
          <a:prstGeom prst="rect">
            <a:avLst/>
          </a:prstGeom>
        </p:spPr>
      </p:pic>
    </p:spTree>
    <p:extLst>
      <p:ext uri="{BB962C8B-B14F-4D97-AF65-F5344CB8AC3E}">
        <p14:creationId xmlns:p14="http://schemas.microsoft.com/office/powerpoint/2010/main" val="31466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44" y="-60636"/>
            <a:ext cx="7950077" cy="671757"/>
          </a:xfrm>
        </p:spPr>
        <p:txBody>
          <a:bodyPr/>
          <a:lstStyle/>
          <a:p>
            <a:r>
              <a:rPr lang="en-US" sz="2800" dirty="0" err="1"/>
              <a:t>DataFlows</a:t>
            </a:r>
            <a:r>
              <a:rPr lang="en-US" sz="2800" dirty="0"/>
              <a:t> – Prostate Dashboard </a:t>
            </a:r>
            <a:endParaRPr lang="en-GB" sz="2800" dirty="0"/>
          </a:p>
        </p:txBody>
      </p:sp>
      <p:pic>
        <p:nvPicPr>
          <p:cNvPr id="17416"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52654" y="5807495"/>
            <a:ext cx="274880" cy="27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122" y="5830780"/>
            <a:ext cx="273262" cy="27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519" y="5826561"/>
            <a:ext cx="311321" cy="31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051" y="5830214"/>
            <a:ext cx="273827" cy="27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1829" y="5812205"/>
            <a:ext cx="277279" cy="27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5123" y="5818855"/>
            <a:ext cx="266174" cy="28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4" name="Straight Arrow Connector 53"/>
          <p:cNvCxnSpPr/>
          <p:nvPr/>
        </p:nvCxnSpPr>
        <p:spPr>
          <a:xfrm rot="16200000" flipV="1">
            <a:off x="-784389" y="3354711"/>
            <a:ext cx="3869307" cy="1082837"/>
          </a:xfrm>
          <a:prstGeom prst="bentConnector3">
            <a:avLst>
              <a:gd name="adj1" fmla="val 32506"/>
            </a:avLst>
          </a:prstGeom>
          <a:ln w="38100">
            <a:solidFill>
              <a:schemeClr val="tx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Flowchart: Magnetic Disk 26"/>
          <p:cNvSpPr/>
          <p:nvPr/>
        </p:nvSpPr>
        <p:spPr>
          <a:xfrm>
            <a:off x="1861383" y="5339523"/>
            <a:ext cx="1047171" cy="897789"/>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6" name="Straight Connector 5"/>
          <p:cNvCxnSpPr>
            <a:cxnSpLocks/>
          </p:cNvCxnSpPr>
          <p:nvPr/>
        </p:nvCxnSpPr>
        <p:spPr>
          <a:xfrm>
            <a:off x="859176" y="1268760"/>
            <a:ext cx="1817420"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874301" y="1265157"/>
            <a:ext cx="1440000"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84197" y="1265157"/>
            <a:ext cx="1830525"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67122" y="1268760"/>
            <a:ext cx="1830525"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4868" y="883347"/>
            <a:ext cx="77386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(2ww)</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2" name="TextBox 11"/>
          <p:cNvSpPr txBox="1"/>
          <p:nvPr/>
        </p:nvSpPr>
        <p:spPr>
          <a:xfrm>
            <a:off x="1423119" y="881309"/>
            <a:ext cx="135966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Diag</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28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3" name="TextBox 12"/>
          <p:cNvSpPr txBox="1"/>
          <p:nvPr/>
        </p:nvSpPr>
        <p:spPr>
          <a:xfrm>
            <a:off x="2981435" y="895825"/>
            <a:ext cx="186442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Ref/</a:t>
            </a: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Tx</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31/62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4" name="TextBox 13"/>
          <p:cNvSpPr txBox="1"/>
          <p:nvPr/>
        </p:nvSpPr>
        <p:spPr>
          <a:xfrm>
            <a:off x="6772441" y="879424"/>
            <a:ext cx="16732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Personalised</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FU</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52" name="Flowchart: Terminator 51"/>
          <p:cNvSpPr/>
          <p:nvPr/>
        </p:nvSpPr>
        <p:spPr>
          <a:xfrm>
            <a:off x="1106796" y="1655308"/>
            <a:ext cx="1535980" cy="288032"/>
          </a:xfrm>
          <a:prstGeom prst="flowChartTerminator">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Rapid Diagnostics</a:t>
            </a:r>
            <a:endParaRPr kumimoji="0" lang="en-GB" sz="1200" b="1" i="0" u="none" strike="noStrike" kern="1200" cap="none" spc="0" normalizeH="0" baseline="0" noProof="0" dirty="0">
              <a:ln>
                <a:noFill/>
              </a:ln>
              <a:solidFill>
                <a:srgbClr val="003087"/>
              </a:solidFill>
              <a:effectLst/>
              <a:uLnTx/>
              <a:uFillTx/>
              <a:latin typeface="Calibri"/>
              <a:ea typeface="+mn-ea"/>
              <a:cs typeface="+mn-cs"/>
            </a:endParaRPr>
          </a:p>
        </p:txBody>
      </p:sp>
      <p:sp>
        <p:nvSpPr>
          <p:cNvPr id="53" name="Flowchart: Terminator 52"/>
          <p:cNvSpPr/>
          <p:nvPr/>
        </p:nvSpPr>
        <p:spPr>
          <a:xfrm>
            <a:off x="1113777" y="1950391"/>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Referral</a:t>
            </a:r>
          </a:p>
        </p:txBody>
      </p:sp>
      <p:sp>
        <p:nvSpPr>
          <p:cNvPr id="56" name="Flowchart: Terminator 55"/>
          <p:cNvSpPr/>
          <p:nvPr/>
        </p:nvSpPr>
        <p:spPr>
          <a:xfrm>
            <a:off x="1107898" y="2249506"/>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Presentation</a:t>
            </a:r>
          </a:p>
        </p:txBody>
      </p:sp>
      <p:sp>
        <p:nvSpPr>
          <p:cNvPr id="57" name="Flowchart: Terminator 56"/>
          <p:cNvSpPr/>
          <p:nvPr/>
        </p:nvSpPr>
        <p:spPr>
          <a:xfrm>
            <a:off x="1129926" y="2563320"/>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Investigations</a:t>
            </a:r>
          </a:p>
        </p:txBody>
      </p:sp>
      <p:sp>
        <p:nvSpPr>
          <p:cNvPr id="58" name="Flowchart: Terminator 57"/>
          <p:cNvSpPr/>
          <p:nvPr/>
        </p:nvSpPr>
        <p:spPr>
          <a:xfrm>
            <a:off x="2919680" y="3313610"/>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Diagnosis</a:t>
            </a:r>
          </a:p>
        </p:txBody>
      </p:sp>
      <p:sp>
        <p:nvSpPr>
          <p:cNvPr id="60" name="Flowchart: Terminator 59"/>
          <p:cNvSpPr/>
          <p:nvPr/>
        </p:nvSpPr>
        <p:spPr>
          <a:xfrm>
            <a:off x="2929412" y="3639009"/>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Treatment Plan</a:t>
            </a:r>
          </a:p>
        </p:txBody>
      </p:sp>
      <p:cxnSp>
        <p:nvCxnSpPr>
          <p:cNvPr id="21" name="Straight Arrow Connector 20"/>
          <p:cNvCxnSpPr/>
          <p:nvPr/>
        </p:nvCxnSpPr>
        <p:spPr>
          <a:xfrm flipV="1">
            <a:off x="2676596" y="2238423"/>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108067" y="1655307"/>
            <a:ext cx="1411391" cy="11705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Flowchart: Terminator 62"/>
          <p:cNvSpPr/>
          <p:nvPr/>
        </p:nvSpPr>
        <p:spPr>
          <a:xfrm>
            <a:off x="3108067" y="1655308"/>
            <a:ext cx="1411391" cy="295083"/>
          </a:xfrm>
          <a:prstGeom prst="flowChartTerminator">
            <a:avLst/>
          </a:prstGeom>
          <a:noFill/>
          <a:ln w="31750">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MDT Summary</a:t>
            </a:r>
          </a:p>
        </p:txBody>
      </p:sp>
      <p:sp>
        <p:nvSpPr>
          <p:cNvPr id="64" name="Flowchart: Terminator 63"/>
          <p:cNvSpPr/>
          <p:nvPr/>
        </p:nvSpPr>
        <p:spPr>
          <a:xfrm>
            <a:off x="3107166" y="2032995"/>
            <a:ext cx="1411391" cy="295083"/>
          </a:xfrm>
          <a:prstGeom prst="flowChartTerminator">
            <a:avLst/>
          </a:prstGeom>
          <a:noFill/>
          <a:ln w="3175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Agree Diagnosis</a:t>
            </a:r>
          </a:p>
        </p:txBody>
      </p:sp>
      <p:sp>
        <p:nvSpPr>
          <p:cNvPr id="65" name="Flowchart: Terminator 64"/>
          <p:cNvSpPr/>
          <p:nvPr/>
        </p:nvSpPr>
        <p:spPr>
          <a:xfrm>
            <a:off x="3118693" y="2393522"/>
            <a:ext cx="1411391" cy="295083"/>
          </a:xfrm>
          <a:prstGeom prst="flowChartTerminator">
            <a:avLst/>
          </a:prstGeom>
          <a:noFill/>
          <a:ln w="3175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Agree </a:t>
            </a:r>
            <a:r>
              <a:rPr kumimoji="0" lang="en-US" sz="1200" b="1" i="0" u="none" strike="noStrike" kern="1200" cap="none" spc="0" normalizeH="0" baseline="0" noProof="0" dirty="0" err="1">
                <a:ln>
                  <a:noFill/>
                </a:ln>
                <a:solidFill>
                  <a:srgbClr val="003087"/>
                </a:solidFill>
                <a:effectLst/>
                <a:uLnTx/>
                <a:uFillTx/>
                <a:latin typeface="Calibri"/>
                <a:ea typeface="+mn-ea"/>
                <a:cs typeface="+mn-cs"/>
              </a:rPr>
              <a:t>Tx</a:t>
            </a:r>
            <a:r>
              <a:rPr kumimoji="0" lang="en-US" sz="1200" b="1" i="0" u="none" strike="noStrike" kern="1200" cap="none" spc="0" normalizeH="0" baseline="0" noProof="0" dirty="0">
                <a:ln>
                  <a:noFill/>
                </a:ln>
                <a:solidFill>
                  <a:srgbClr val="003087"/>
                </a:solidFill>
                <a:effectLst/>
                <a:uLnTx/>
                <a:uFillTx/>
                <a:latin typeface="Calibri"/>
                <a:ea typeface="+mn-ea"/>
                <a:cs typeface="+mn-cs"/>
              </a:rPr>
              <a:t> Plan</a:t>
            </a:r>
          </a:p>
        </p:txBody>
      </p:sp>
      <p:sp>
        <p:nvSpPr>
          <p:cNvPr id="66" name="Flowchart: Terminator 65"/>
          <p:cNvSpPr/>
          <p:nvPr/>
        </p:nvSpPr>
        <p:spPr>
          <a:xfrm>
            <a:off x="5118314" y="3353840"/>
            <a:ext cx="1437237" cy="330054"/>
          </a:xfrm>
          <a:prstGeom prst="flowChartTerminator">
            <a:avLst/>
          </a:prstGeom>
          <a:noFill/>
          <a:ln w="31750">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Finalise</a:t>
            </a:r>
            <a:r>
              <a:rPr kumimoji="0" lang="en-US" sz="1200" b="1" i="0" u="none" strike="noStrike" kern="1200" cap="none" spc="0" normalizeH="0" baseline="0" noProof="0" dirty="0">
                <a:ln>
                  <a:noFill/>
                </a:ln>
                <a:solidFill>
                  <a:srgbClr val="003087"/>
                </a:solidFill>
                <a:effectLst/>
                <a:uLnTx/>
                <a:uFillTx/>
                <a:latin typeface="Calibri"/>
                <a:ea typeface="+mn-ea"/>
                <a:cs typeface="+mn-cs"/>
              </a:rPr>
              <a:t> Staging</a:t>
            </a:r>
          </a:p>
        </p:txBody>
      </p:sp>
      <p:sp>
        <p:nvSpPr>
          <p:cNvPr id="77" name="Flowchart: Terminator 76"/>
          <p:cNvSpPr/>
          <p:nvPr/>
        </p:nvSpPr>
        <p:spPr>
          <a:xfrm>
            <a:off x="5034165" y="1662359"/>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Anticancer drugs</a:t>
            </a:r>
          </a:p>
        </p:txBody>
      </p:sp>
      <p:sp>
        <p:nvSpPr>
          <p:cNvPr id="78" name="Flowchart: Terminator 77"/>
          <p:cNvSpPr/>
          <p:nvPr/>
        </p:nvSpPr>
        <p:spPr>
          <a:xfrm>
            <a:off x="5036892" y="1947622"/>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Teletherapy</a:t>
            </a:r>
            <a:endParaRPr kumimoji="0" lang="en-US" sz="1200" b="1" i="0" u="none" strike="noStrike" kern="1200" cap="none" spc="0" normalizeH="0" baseline="0" noProof="0" dirty="0">
              <a:ln>
                <a:noFill/>
              </a:ln>
              <a:solidFill>
                <a:srgbClr val="003087"/>
              </a:solidFill>
              <a:effectLst/>
              <a:uLnTx/>
              <a:uFillTx/>
              <a:latin typeface="Calibri"/>
              <a:ea typeface="+mn-ea"/>
              <a:cs typeface="+mn-cs"/>
            </a:endParaRPr>
          </a:p>
        </p:txBody>
      </p:sp>
      <p:sp>
        <p:nvSpPr>
          <p:cNvPr id="79" name="Flowchart: Terminator 78"/>
          <p:cNvSpPr/>
          <p:nvPr/>
        </p:nvSpPr>
        <p:spPr>
          <a:xfrm>
            <a:off x="5038126" y="2246066"/>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Brachytherapy</a:t>
            </a:r>
          </a:p>
        </p:txBody>
      </p:sp>
      <p:sp>
        <p:nvSpPr>
          <p:cNvPr id="80" name="Flowchart: Terminator 79"/>
          <p:cNvSpPr/>
          <p:nvPr/>
        </p:nvSpPr>
        <p:spPr>
          <a:xfrm>
            <a:off x="5049348" y="2537843"/>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Surgery</a:t>
            </a:r>
          </a:p>
        </p:txBody>
      </p:sp>
      <p:sp>
        <p:nvSpPr>
          <p:cNvPr id="81" name="Flowchart: Terminator 80"/>
          <p:cNvSpPr/>
          <p:nvPr/>
        </p:nvSpPr>
        <p:spPr>
          <a:xfrm>
            <a:off x="5045712" y="2851352"/>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Palliative</a:t>
            </a:r>
          </a:p>
        </p:txBody>
      </p:sp>
      <p:sp>
        <p:nvSpPr>
          <p:cNvPr id="82" name="Flowchart: Terminator 81"/>
          <p:cNvSpPr/>
          <p:nvPr/>
        </p:nvSpPr>
        <p:spPr>
          <a:xfrm>
            <a:off x="6005156" y="4105037"/>
            <a:ext cx="1535980" cy="288032"/>
          </a:xfrm>
          <a:prstGeom prst="flowChartTerminator">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eTertiary</a:t>
            </a:r>
            <a:endParaRPr kumimoji="0" lang="en-US" sz="1200" b="1" i="0" u="none" strike="noStrike" kern="1200" cap="none" spc="0" normalizeH="0" baseline="0" noProof="0" dirty="0">
              <a:ln>
                <a:noFill/>
              </a:ln>
              <a:solidFill>
                <a:srgbClr val="003087"/>
              </a:solidFill>
              <a:effectLst/>
              <a:uLnTx/>
              <a:uFillTx/>
              <a:latin typeface="Calibri"/>
              <a:ea typeface="+mn-ea"/>
              <a:cs typeface="+mn-cs"/>
            </a:endParaRPr>
          </a:p>
        </p:txBody>
      </p:sp>
      <p:cxnSp>
        <p:nvCxnSpPr>
          <p:cNvPr id="83" name="Straight Arrow Connector 82"/>
          <p:cNvCxnSpPr/>
          <p:nvPr/>
        </p:nvCxnSpPr>
        <p:spPr>
          <a:xfrm flipV="1">
            <a:off x="4696939" y="2224570"/>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6540973" y="2204050"/>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6773146" y="4440694"/>
            <a:ext cx="2142" cy="86799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93" name="Flowchart: Terminator 92"/>
          <p:cNvSpPr/>
          <p:nvPr/>
        </p:nvSpPr>
        <p:spPr>
          <a:xfrm>
            <a:off x="6902192" y="1673443"/>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Follow Up Plan</a:t>
            </a:r>
          </a:p>
        </p:txBody>
      </p:sp>
      <p:sp>
        <p:nvSpPr>
          <p:cNvPr id="94" name="Flowchart: Terminator 93"/>
          <p:cNvSpPr/>
          <p:nvPr/>
        </p:nvSpPr>
        <p:spPr>
          <a:xfrm>
            <a:off x="6899622" y="1961475"/>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Test Results</a:t>
            </a:r>
          </a:p>
        </p:txBody>
      </p:sp>
      <p:sp>
        <p:nvSpPr>
          <p:cNvPr id="95" name="Flowchart: Terminator 94"/>
          <p:cNvSpPr/>
          <p:nvPr/>
        </p:nvSpPr>
        <p:spPr>
          <a:xfrm>
            <a:off x="6902192" y="2275288"/>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Review</a:t>
            </a:r>
          </a:p>
        </p:txBody>
      </p:sp>
      <p:cxnSp>
        <p:nvCxnSpPr>
          <p:cNvPr id="97" name="Straight Arrow Connector 96"/>
          <p:cNvCxnSpPr/>
          <p:nvPr/>
        </p:nvCxnSpPr>
        <p:spPr>
          <a:xfrm>
            <a:off x="7865525" y="2671226"/>
            <a:ext cx="0" cy="2657664"/>
          </a:xfrm>
          <a:prstGeom prst="straightConnector1">
            <a:avLst/>
          </a:prstGeom>
          <a:ln w="38100">
            <a:headEnd type="none"/>
            <a:tailEnd type="arrow"/>
          </a:ln>
        </p:spPr>
        <p:style>
          <a:lnRef idx="1">
            <a:schemeClr val="accent1"/>
          </a:lnRef>
          <a:fillRef idx="0">
            <a:schemeClr val="accent1"/>
          </a:fillRef>
          <a:effectRef idx="0">
            <a:schemeClr val="accent1"/>
          </a:effectRef>
          <a:fontRef idx="minor">
            <a:schemeClr val="tx1"/>
          </a:fontRef>
        </p:style>
      </p:cxnSp>
      <p:sp>
        <p:nvSpPr>
          <p:cNvPr id="101" name="Flowchart: Terminator 100"/>
          <p:cNvSpPr/>
          <p:nvPr/>
        </p:nvSpPr>
        <p:spPr>
          <a:xfrm>
            <a:off x="1138644" y="3566852"/>
            <a:ext cx="1535980" cy="288032"/>
          </a:xfrm>
          <a:prstGeom prst="flowChartTerminator">
            <a:avLst/>
          </a:prstGeom>
          <a:noFill/>
          <a:effectLst>
            <a:innerShdw blurRad="63500" dist="50800" dir="9780000">
              <a:schemeClr val="bg1">
                <a:lumMod val="65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HNA</a:t>
            </a:r>
          </a:p>
        </p:txBody>
      </p:sp>
      <p:sp>
        <p:nvSpPr>
          <p:cNvPr id="59" name="Flowchart: Terminator 58"/>
          <p:cNvSpPr/>
          <p:nvPr/>
        </p:nvSpPr>
        <p:spPr>
          <a:xfrm>
            <a:off x="1140616" y="3250394"/>
            <a:ext cx="1535980" cy="288032"/>
          </a:xfrm>
          <a:prstGeom prst="flowChartTerminator">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Contacts</a:t>
            </a:r>
          </a:p>
        </p:txBody>
      </p:sp>
      <p:sp>
        <p:nvSpPr>
          <p:cNvPr id="102" name="Flowchart: Terminator 101"/>
          <p:cNvSpPr/>
          <p:nvPr/>
        </p:nvSpPr>
        <p:spPr>
          <a:xfrm>
            <a:off x="1141801" y="3884798"/>
            <a:ext cx="1535980" cy="288032"/>
          </a:xfrm>
          <a:prstGeom prst="flowChartTerminator">
            <a:avLst/>
          </a:prstGeom>
          <a:noFill/>
          <a:effectLst>
            <a:innerShdw blurRad="63500" dist="50800" dir="27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Care Plans</a:t>
            </a:r>
          </a:p>
        </p:txBody>
      </p:sp>
      <p:sp>
        <p:nvSpPr>
          <p:cNvPr id="105" name="Flowchart: Magnetic Disk 104"/>
          <p:cNvSpPr/>
          <p:nvPr/>
        </p:nvSpPr>
        <p:spPr>
          <a:xfrm>
            <a:off x="2959406" y="5349877"/>
            <a:ext cx="1047171" cy="887435"/>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6" name="Flowchart: Magnetic Disk 105"/>
          <p:cNvSpPr/>
          <p:nvPr/>
        </p:nvSpPr>
        <p:spPr>
          <a:xfrm>
            <a:off x="4067400" y="5327421"/>
            <a:ext cx="1047171" cy="909891"/>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Flowchart: Magnetic Disk 106"/>
          <p:cNvSpPr/>
          <p:nvPr/>
        </p:nvSpPr>
        <p:spPr>
          <a:xfrm>
            <a:off x="5198587" y="5341126"/>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057" name="TextBox 2056"/>
          <p:cNvSpPr txBox="1"/>
          <p:nvPr/>
        </p:nvSpPr>
        <p:spPr>
          <a:xfrm>
            <a:off x="1881767" y="5615671"/>
            <a:ext cx="9707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PAS/EPR</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2058" name="TextBox 2057"/>
          <p:cNvSpPr txBox="1"/>
          <p:nvPr/>
        </p:nvSpPr>
        <p:spPr>
          <a:xfrm>
            <a:off x="2928638" y="5306155"/>
            <a:ext cx="112812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Clinical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Diagnostics</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0" name="TextBox 109"/>
          <p:cNvSpPr txBox="1"/>
          <p:nvPr/>
        </p:nvSpPr>
        <p:spPr>
          <a:xfrm>
            <a:off x="4032107" y="5285256"/>
            <a:ext cx="112883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Clinical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Treatments</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2059" name="TextBox 2058"/>
          <p:cNvSpPr txBox="1"/>
          <p:nvPr/>
        </p:nvSpPr>
        <p:spPr>
          <a:xfrm>
            <a:off x="6329585" y="5341126"/>
            <a:ext cx="102021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SCR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Other Org</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2" name="Flowchart: Magnetic Disk 111"/>
          <p:cNvSpPr/>
          <p:nvPr/>
        </p:nvSpPr>
        <p:spPr>
          <a:xfrm>
            <a:off x="6316108" y="5360055"/>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TextBox 112"/>
          <p:cNvSpPr txBox="1"/>
          <p:nvPr/>
        </p:nvSpPr>
        <p:spPr>
          <a:xfrm>
            <a:off x="5201778" y="5649578"/>
            <a:ext cx="105189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Macmillan</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4" name="Flowchart: Magnetic Disk 113"/>
          <p:cNvSpPr/>
          <p:nvPr/>
        </p:nvSpPr>
        <p:spPr>
          <a:xfrm>
            <a:off x="7452222" y="5360055"/>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5" name="TextBox 114"/>
          <p:cNvSpPr txBox="1"/>
          <p:nvPr/>
        </p:nvSpPr>
        <p:spPr>
          <a:xfrm>
            <a:off x="7592530" y="5339523"/>
            <a:ext cx="77431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Patient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Portal</a:t>
            </a:r>
          </a:p>
        </p:txBody>
      </p:sp>
      <p:cxnSp>
        <p:nvCxnSpPr>
          <p:cNvPr id="2067" name="Straight Connector 2066"/>
          <p:cNvCxnSpPr/>
          <p:nvPr/>
        </p:nvCxnSpPr>
        <p:spPr>
          <a:xfrm>
            <a:off x="1691682" y="5830781"/>
            <a:ext cx="169701"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p:nvPr/>
        </p:nvCxnSpPr>
        <p:spPr>
          <a:xfrm>
            <a:off x="611557" y="1961475"/>
            <a:ext cx="495239"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1" name="Elbow Connector 2070"/>
          <p:cNvCxnSpPr>
            <a:stCxn id="2058" idx="0"/>
          </p:cNvCxnSpPr>
          <p:nvPr/>
        </p:nvCxnSpPr>
        <p:spPr>
          <a:xfrm rot="16200000" flipV="1">
            <a:off x="1921439" y="3734890"/>
            <a:ext cx="509003" cy="2633527"/>
          </a:xfrm>
          <a:prstGeom prst="bentConnector2">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flipV="1">
            <a:off x="859176" y="2681859"/>
            <a:ext cx="0" cy="2115293"/>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7" name="Straight Arrow Connector 2076"/>
          <p:cNvCxnSpPr/>
          <p:nvPr/>
        </p:nvCxnSpPr>
        <p:spPr>
          <a:xfrm>
            <a:off x="859176" y="2681859"/>
            <a:ext cx="247620"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4867122" y="2835823"/>
            <a:ext cx="247449" cy="15529"/>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07" idx="1"/>
          </p:cNvCxnSpPr>
          <p:nvPr/>
        </p:nvCxnSpPr>
        <p:spPr>
          <a:xfrm flipH="1" flipV="1">
            <a:off x="5722172" y="4546156"/>
            <a:ext cx="1" cy="79497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708936" y="4797152"/>
            <a:ext cx="2021515"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2175940" y="4230249"/>
            <a:ext cx="6" cy="315907"/>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467179" y="4797152"/>
            <a:ext cx="340975"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722172" y="4797152"/>
            <a:ext cx="3098300"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8820472" y="2204050"/>
            <a:ext cx="0" cy="2593103"/>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8438172" y="2213756"/>
            <a:ext cx="403566"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175940" y="4546156"/>
            <a:ext cx="3554511"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a:off x="7541136" y="2688605"/>
            <a:ext cx="14779" cy="1244451"/>
          </a:xfrm>
          <a:prstGeom prst="line">
            <a:avLst/>
          </a:prstGeom>
          <a:ln w="381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flipH="1" flipV="1">
            <a:off x="4556049" y="3933055"/>
            <a:ext cx="2985088" cy="1"/>
          </a:xfrm>
          <a:prstGeom prst="line">
            <a:avLst/>
          </a:prstGeom>
          <a:ln w="381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33" name="Straight Arrow Connector 1032"/>
          <p:cNvCxnSpPr/>
          <p:nvPr/>
        </p:nvCxnSpPr>
        <p:spPr>
          <a:xfrm flipV="1">
            <a:off x="4547534" y="2825874"/>
            <a:ext cx="11953" cy="1083761"/>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750567" y="2877230"/>
            <a:ext cx="901" cy="3990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4714722" y="2230112"/>
            <a:ext cx="10633" cy="2000137"/>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751468" y="4210465"/>
            <a:ext cx="949932" cy="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749666" y="3994027"/>
            <a:ext cx="1802" cy="236222"/>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845856" y="2835824"/>
            <a:ext cx="0" cy="2449432"/>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C5EC2D-D81E-44D9-E033-B33C142485E9}"/>
              </a:ext>
            </a:extLst>
          </p:cNvPr>
          <p:cNvSpPr txBox="1"/>
          <p:nvPr/>
        </p:nvSpPr>
        <p:spPr>
          <a:xfrm>
            <a:off x="5228819" y="889480"/>
            <a:ext cx="13121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DTT 31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4DE06AE0-5A41-6887-9DC2-3CD4AD199461}"/>
                  </a:ext>
                </a:extLst>
              </p14:cNvPr>
              <p14:cNvContentPartPr/>
              <p14:nvPr/>
            </p14:nvContentPartPr>
            <p14:xfrm>
              <a:off x="-2597546" y="1231565"/>
              <a:ext cx="360" cy="360"/>
            </p14:xfrm>
          </p:contentPart>
        </mc:Choice>
        <mc:Fallback xmlns="">
          <p:pic>
            <p:nvPicPr>
              <p:cNvPr id="4" name="Ink 3">
                <a:extLst>
                  <a:ext uri="{FF2B5EF4-FFF2-40B4-BE49-F238E27FC236}">
                    <a16:creationId xmlns:a16="http://schemas.microsoft.com/office/drawing/2014/main" id="{4DE06AE0-5A41-6887-9DC2-3CD4AD199461}"/>
                  </a:ext>
                </a:extLst>
              </p:cNvPr>
              <p:cNvPicPr/>
              <p:nvPr/>
            </p:nvPicPr>
            <p:blipFill>
              <a:blip r:embed="rId10"/>
              <a:stretch>
                <a:fillRect/>
              </a:stretch>
            </p:blipFill>
            <p:spPr>
              <a:xfrm>
                <a:off x="-2669546" y="1087565"/>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85F84FFC-917B-FF81-3483-0E11CFC9873D}"/>
                  </a:ext>
                </a:extLst>
              </p14:cNvPr>
              <p14:cNvContentPartPr/>
              <p14:nvPr/>
            </p14:nvContentPartPr>
            <p14:xfrm>
              <a:off x="290374" y="701285"/>
              <a:ext cx="6998760" cy="5686920"/>
            </p14:xfrm>
          </p:contentPart>
        </mc:Choice>
        <mc:Fallback xmlns="">
          <p:pic>
            <p:nvPicPr>
              <p:cNvPr id="5" name="Ink 4">
                <a:extLst>
                  <a:ext uri="{FF2B5EF4-FFF2-40B4-BE49-F238E27FC236}">
                    <a16:creationId xmlns:a16="http://schemas.microsoft.com/office/drawing/2014/main" id="{85F84FFC-917B-FF81-3483-0E11CFC9873D}"/>
                  </a:ext>
                </a:extLst>
              </p:cNvPr>
              <p:cNvPicPr/>
              <p:nvPr/>
            </p:nvPicPr>
            <p:blipFill>
              <a:blip r:embed="rId12"/>
              <a:stretch>
                <a:fillRect/>
              </a:stretch>
            </p:blipFill>
            <p:spPr>
              <a:xfrm>
                <a:off x="218734" y="557285"/>
                <a:ext cx="7142400" cy="5974560"/>
              </a:xfrm>
              <a:prstGeom prst="rect">
                <a:avLst/>
              </a:prstGeom>
            </p:spPr>
          </p:pic>
        </mc:Fallback>
      </mc:AlternateContent>
    </p:spTree>
    <p:extLst>
      <p:ext uri="{BB962C8B-B14F-4D97-AF65-F5344CB8AC3E}">
        <p14:creationId xmlns:p14="http://schemas.microsoft.com/office/powerpoint/2010/main" val="210645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B1CB2-4B3D-3667-EC3C-780BDA272AF4}"/>
              </a:ext>
            </a:extLst>
          </p:cNvPr>
          <p:cNvSpPr txBox="1"/>
          <p:nvPr/>
        </p:nvSpPr>
        <p:spPr>
          <a:xfrm>
            <a:off x="731253" y="1940922"/>
            <a:ext cx="72535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DBF87D9-A1F5-4970-F739-DF4B1567732C}"/>
              </a:ext>
            </a:extLst>
          </p:cNvPr>
          <p:cNvPicPr>
            <a:picLocks noChangeAspect="1"/>
          </p:cNvPicPr>
          <p:nvPr/>
        </p:nvPicPr>
        <p:blipFill>
          <a:blip r:embed="rId3"/>
          <a:stretch>
            <a:fillRect/>
          </a:stretch>
        </p:blipFill>
        <p:spPr>
          <a:xfrm>
            <a:off x="-212271" y="1712323"/>
            <a:ext cx="9826494" cy="4652906"/>
          </a:xfrm>
          <a:prstGeom prst="rect">
            <a:avLst/>
          </a:prstGeom>
        </p:spPr>
      </p:pic>
      <p:sp>
        <p:nvSpPr>
          <p:cNvPr id="8" name="TextBox 7">
            <a:extLst>
              <a:ext uri="{FF2B5EF4-FFF2-40B4-BE49-F238E27FC236}">
                <a16:creationId xmlns:a16="http://schemas.microsoft.com/office/drawing/2014/main" id="{84715EFB-A885-5200-1B87-FEF6C6EF8B53}"/>
              </a:ext>
            </a:extLst>
          </p:cNvPr>
          <p:cNvSpPr txBox="1"/>
          <p:nvPr/>
        </p:nvSpPr>
        <p:spPr>
          <a:xfrm>
            <a:off x="2944760" y="669119"/>
            <a:ext cx="3087255" cy="523220"/>
          </a:xfrm>
          <a:prstGeom prst="rect">
            <a:avLst/>
          </a:prstGeom>
          <a:noFill/>
        </p:spPr>
        <p:txBody>
          <a:bodyPr wrap="none" rtlCol="0">
            <a:spAutoFit/>
          </a:bodyPr>
          <a:lstStyle/>
          <a:p>
            <a:r>
              <a:rPr lang="en-GB" sz="2800" dirty="0">
                <a:solidFill>
                  <a:srgbClr val="0A53A6"/>
                </a:solidFill>
                <a:latin typeface="+mj-lt"/>
                <a:ea typeface="+mj-ea"/>
                <a:cs typeface="+mj-cs"/>
              </a:rPr>
              <a:t>Highlights Overview</a:t>
            </a:r>
          </a:p>
        </p:txBody>
      </p:sp>
    </p:spTree>
    <p:extLst>
      <p:ext uri="{BB962C8B-B14F-4D97-AF65-F5344CB8AC3E}">
        <p14:creationId xmlns:p14="http://schemas.microsoft.com/office/powerpoint/2010/main" val="345167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44" y="-60636"/>
            <a:ext cx="7950077" cy="671757"/>
          </a:xfrm>
        </p:spPr>
        <p:txBody>
          <a:bodyPr/>
          <a:lstStyle/>
          <a:p>
            <a:r>
              <a:rPr lang="en-US" sz="2800" dirty="0" err="1"/>
              <a:t>DataFlows</a:t>
            </a:r>
            <a:r>
              <a:rPr lang="en-US" sz="2800" dirty="0"/>
              <a:t> – Active Surveillance</a:t>
            </a:r>
            <a:endParaRPr lang="en-GB" sz="2800" dirty="0"/>
          </a:p>
        </p:txBody>
      </p:sp>
      <p:pic>
        <p:nvPicPr>
          <p:cNvPr id="17416"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52654" y="5807495"/>
            <a:ext cx="274880" cy="27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122" y="5830780"/>
            <a:ext cx="273262" cy="27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519" y="5826561"/>
            <a:ext cx="311321" cy="31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051" y="5830214"/>
            <a:ext cx="273827" cy="27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1829" y="5812205"/>
            <a:ext cx="277279" cy="27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5123" y="5818855"/>
            <a:ext cx="266174" cy="28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4" name="Straight Arrow Connector 53"/>
          <p:cNvCxnSpPr/>
          <p:nvPr/>
        </p:nvCxnSpPr>
        <p:spPr>
          <a:xfrm rot="16200000" flipV="1">
            <a:off x="-784389" y="3354711"/>
            <a:ext cx="3869307" cy="1082837"/>
          </a:xfrm>
          <a:prstGeom prst="bentConnector3">
            <a:avLst>
              <a:gd name="adj1" fmla="val 32506"/>
            </a:avLst>
          </a:prstGeom>
          <a:ln w="38100">
            <a:solidFill>
              <a:schemeClr val="tx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Flowchart: Magnetic Disk 26"/>
          <p:cNvSpPr/>
          <p:nvPr/>
        </p:nvSpPr>
        <p:spPr>
          <a:xfrm>
            <a:off x="1861383" y="5339523"/>
            <a:ext cx="1047171" cy="897789"/>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6" name="Straight Connector 5"/>
          <p:cNvCxnSpPr>
            <a:cxnSpLocks/>
          </p:cNvCxnSpPr>
          <p:nvPr/>
        </p:nvCxnSpPr>
        <p:spPr>
          <a:xfrm>
            <a:off x="859176" y="1268760"/>
            <a:ext cx="1817420"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874301" y="1265157"/>
            <a:ext cx="1440000"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84197" y="1265157"/>
            <a:ext cx="1830525"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67122" y="1268760"/>
            <a:ext cx="1830525" cy="0"/>
          </a:xfrm>
          <a:prstGeom prst="line">
            <a:avLst/>
          </a:prstGeom>
          <a:ln w="38100" cap="rnd"/>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4868" y="883347"/>
            <a:ext cx="77386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(2ww)</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2" name="TextBox 11"/>
          <p:cNvSpPr txBox="1"/>
          <p:nvPr/>
        </p:nvSpPr>
        <p:spPr>
          <a:xfrm>
            <a:off x="1423119" y="881309"/>
            <a:ext cx="135966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Diag</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28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3" name="TextBox 12"/>
          <p:cNvSpPr txBox="1"/>
          <p:nvPr/>
        </p:nvSpPr>
        <p:spPr>
          <a:xfrm>
            <a:off x="2981435" y="895825"/>
            <a:ext cx="186442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Ref/</a:t>
            </a: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Tx</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31/62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4" name="TextBox 13"/>
          <p:cNvSpPr txBox="1"/>
          <p:nvPr/>
        </p:nvSpPr>
        <p:spPr>
          <a:xfrm>
            <a:off x="6772441" y="879424"/>
            <a:ext cx="16732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3087"/>
                </a:solidFill>
                <a:effectLst/>
                <a:uLnTx/>
                <a:uFillTx/>
                <a:latin typeface="Calibri" pitchFamily="34" charset="0"/>
                <a:ea typeface="+mn-ea"/>
                <a:cs typeface="Arial" charset="0"/>
              </a:rPr>
              <a:t>Personalised</a:t>
            </a: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 FU</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52" name="Flowchart: Terminator 51"/>
          <p:cNvSpPr/>
          <p:nvPr/>
        </p:nvSpPr>
        <p:spPr>
          <a:xfrm>
            <a:off x="1106796" y="1655308"/>
            <a:ext cx="1535980" cy="288032"/>
          </a:xfrm>
          <a:prstGeom prst="flowChartTerminator">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Rapid Diagnostics</a:t>
            </a:r>
            <a:endParaRPr kumimoji="0" lang="en-GB" sz="1200" b="1" i="0" u="none" strike="noStrike" kern="1200" cap="none" spc="0" normalizeH="0" baseline="0" noProof="0" dirty="0">
              <a:ln>
                <a:noFill/>
              </a:ln>
              <a:solidFill>
                <a:srgbClr val="003087"/>
              </a:solidFill>
              <a:effectLst/>
              <a:uLnTx/>
              <a:uFillTx/>
              <a:latin typeface="Calibri"/>
              <a:ea typeface="+mn-ea"/>
              <a:cs typeface="+mn-cs"/>
            </a:endParaRPr>
          </a:p>
        </p:txBody>
      </p:sp>
      <p:sp>
        <p:nvSpPr>
          <p:cNvPr id="53" name="Flowchart: Terminator 52"/>
          <p:cNvSpPr/>
          <p:nvPr/>
        </p:nvSpPr>
        <p:spPr>
          <a:xfrm>
            <a:off x="1113777" y="1950391"/>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Referral</a:t>
            </a:r>
          </a:p>
        </p:txBody>
      </p:sp>
      <p:sp>
        <p:nvSpPr>
          <p:cNvPr id="56" name="Flowchart: Terminator 55"/>
          <p:cNvSpPr/>
          <p:nvPr/>
        </p:nvSpPr>
        <p:spPr>
          <a:xfrm>
            <a:off x="1107898" y="2249506"/>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Presentation</a:t>
            </a:r>
          </a:p>
        </p:txBody>
      </p:sp>
      <p:sp>
        <p:nvSpPr>
          <p:cNvPr id="57" name="Flowchart: Terminator 56"/>
          <p:cNvSpPr/>
          <p:nvPr/>
        </p:nvSpPr>
        <p:spPr>
          <a:xfrm>
            <a:off x="1129926" y="2563320"/>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Investigations</a:t>
            </a:r>
          </a:p>
        </p:txBody>
      </p:sp>
      <p:sp>
        <p:nvSpPr>
          <p:cNvPr id="58" name="Flowchart: Terminator 57"/>
          <p:cNvSpPr/>
          <p:nvPr/>
        </p:nvSpPr>
        <p:spPr>
          <a:xfrm>
            <a:off x="2919680" y="3313610"/>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Diagnosis</a:t>
            </a:r>
          </a:p>
        </p:txBody>
      </p:sp>
      <p:sp>
        <p:nvSpPr>
          <p:cNvPr id="60" name="Flowchart: Terminator 59"/>
          <p:cNvSpPr/>
          <p:nvPr/>
        </p:nvSpPr>
        <p:spPr>
          <a:xfrm>
            <a:off x="2929412" y="3639009"/>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Treatment Plan</a:t>
            </a:r>
          </a:p>
        </p:txBody>
      </p:sp>
      <p:cxnSp>
        <p:nvCxnSpPr>
          <p:cNvPr id="21" name="Straight Arrow Connector 20"/>
          <p:cNvCxnSpPr/>
          <p:nvPr/>
        </p:nvCxnSpPr>
        <p:spPr>
          <a:xfrm flipV="1">
            <a:off x="2676596" y="2238423"/>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108067" y="1655307"/>
            <a:ext cx="1411391" cy="11705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Flowchart: Terminator 62"/>
          <p:cNvSpPr/>
          <p:nvPr/>
        </p:nvSpPr>
        <p:spPr>
          <a:xfrm>
            <a:off x="3108067" y="1655308"/>
            <a:ext cx="1411391" cy="295083"/>
          </a:xfrm>
          <a:prstGeom prst="flowChartTerminator">
            <a:avLst/>
          </a:prstGeom>
          <a:noFill/>
          <a:ln w="31750">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MDT Summary</a:t>
            </a:r>
          </a:p>
        </p:txBody>
      </p:sp>
      <p:sp>
        <p:nvSpPr>
          <p:cNvPr id="64" name="Flowchart: Terminator 63"/>
          <p:cNvSpPr/>
          <p:nvPr/>
        </p:nvSpPr>
        <p:spPr>
          <a:xfrm>
            <a:off x="3107166" y="2032995"/>
            <a:ext cx="1411391" cy="295083"/>
          </a:xfrm>
          <a:prstGeom prst="flowChartTerminator">
            <a:avLst/>
          </a:prstGeom>
          <a:noFill/>
          <a:ln w="3175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Agree Diagnosis</a:t>
            </a:r>
          </a:p>
        </p:txBody>
      </p:sp>
      <p:sp>
        <p:nvSpPr>
          <p:cNvPr id="65" name="Flowchart: Terminator 64"/>
          <p:cNvSpPr/>
          <p:nvPr/>
        </p:nvSpPr>
        <p:spPr>
          <a:xfrm>
            <a:off x="3118693" y="2393522"/>
            <a:ext cx="1411391" cy="295083"/>
          </a:xfrm>
          <a:prstGeom prst="flowChartTerminator">
            <a:avLst/>
          </a:prstGeom>
          <a:noFill/>
          <a:ln w="3175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Agree </a:t>
            </a:r>
            <a:r>
              <a:rPr kumimoji="0" lang="en-US" sz="1200" b="1" i="0" u="none" strike="noStrike" kern="1200" cap="none" spc="0" normalizeH="0" baseline="0" noProof="0" dirty="0" err="1">
                <a:ln>
                  <a:noFill/>
                </a:ln>
                <a:solidFill>
                  <a:srgbClr val="003087"/>
                </a:solidFill>
                <a:effectLst/>
                <a:uLnTx/>
                <a:uFillTx/>
                <a:latin typeface="Calibri"/>
                <a:ea typeface="+mn-ea"/>
                <a:cs typeface="+mn-cs"/>
              </a:rPr>
              <a:t>Tx</a:t>
            </a:r>
            <a:r>
              <a:rPr kumimoji="0" lang="en-US" sz="1200" b="1" i="0" u="none" strike="noStrike" kern="1200" cap="none" spc="0" normalizeH="0" baseline="0" noProof="0" dirty="0">
                <a:ln>
                  <a:noFill/>
                </a:ln>
                <a:solidFill>
                  <a:srgbClr val="003087"/>
                </a:solidFill>
                <a:effectLst/>
                <a:uLnTx/>
                <a:uFillTx/>
                <a:latin typeface="Calibri"/>
                <a:ea typeface="+mn-ea"/>
                <a:cs typeface="+mn-cs"/>
              </a:rPr>
              <a:t> Plan</a:t>
            </a:r>
          </a:p>
        </p:txBody>
      </p:sp>
      <p:sp>
        <p:nvSpPr>
          <p:cNvPr id="66" name="Flowchart: Terminator 65"/>
          <p:cNvSpPr/>
          <p:nvPr/>
        </p:nvSpPr>
        <p:spPr>
          <a:xfrm>
            <a:off x="5118314" y="3353840"/>
            <a:ext cx="1437237" cy="330054"/>
          </a:xfrm>
          <a:prstGeom prst="flowChartTerminator">
            <a:avLst/>
          </a:prstGeom>
          <a:noFill/>
          <a:ln w="31750">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Finalise</a:t>
            </a:r>
            <a:r>
              <a:rPr kumimoji="0" lang="en-US" sz="1200" b="1" i="0" u="none" strike="noStrike" kern="1200" cap="none" spc="0" normalizeH="0" baseline="0" noProof="0" dirty="0">
                <a:ln>
                  <a:noFill/>
                </a:ln>
                <a:solidFill>
                  <a:srgbClr val="003087"/>
                </a:solidFill>
                <a:effectLst/>
                <a:uLnTx/>
                <a:uFillTx/>
                <a:latin typeface="Calibri"/>
                <a:ea typeface="+mn-ea"/>
                <a:cs typeface="+mn-cs"/>
              </a:rPr>
              <a:t> Staging</a:t>
            </a:r>
          </a:p>
        </p:txBody>
      </p:sp>
      <p:sp>
        <p:nvSpPr>
          <p:cNvPr id="77" name="Flowchart: Terminator 76"/>
          <p:cNvSpPr/>
          <p:nvPr/>
        </p:nvSpPr>
        <p:spPr>
          <a:xfrm>
            <a:off x="5034165" y="1662359"/>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Anticancer drugs</a:t>
            </a:r>
          </a:p>
        </p:txBody>
      </p:sp>
      <p:sp>
        <p:nvSpPr>
          <p:cNvPr id="78" name="Flowchart: Terminator 77"/>
          <p:cNvSpPr/>
          <p:nvPr/>
        </p:nvSpPr>
        <p:spPr>
          <a:xfrm>
            <a:off x="5036892" y="1947622"/>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Teletherapy</a:t>
            </a:r>
            <a:endParaRPr kumimoji="0" lang="en-US" sz="1200" b="1" i="0" u="none" strike="noStrike" kern="1200" cap="none" spc="0" normalizeH="0" baseline="0" noProof="0" dirty="0">
              <a:ln>
                <a:noFill/>
              </a:ln>
              <a:solidFill>
                <a:srgbClr val="003087"/>
              </a:solidFill>
              <a:effectLst/>
              <a:uLnTx/>
              <a:uFillTx/>
              <a:latin typeface="Calibri"/>
              <a:ea typeface="+mn-ea"/>
              <a:cs typeface="+mn-cs"/>
            </a:endParaRPr>
          </a:p>
        </p:txBody>
      </p:sp>
      <p:sp>
        <p:nvSpPr>
          <p:cNvPr id="79" name="Flowchart: Terminator 78"/>
          <p:cNvSpPr/>
          <p:nvPr/>
        </p:nvSpPr>
        <p:spPr>
          <a:xfrm>
            <a:off x="5038126" y="2246066"/>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Brachytherapy</a:t>
            </a:r>
          </a:p>
        </p:txBody>
      </p:sp>
      <p:sp>
        <p:nvSpPr>
          <p:cNvPr id="80" name="Flowchart: Terminator 79"/>
          <p:cNvSpPr/>
          <p:nvPr/>
        </p:nvSpPr>
        <p:spPr>
          <a:xfrm>
            <a:off x="5049348" y="2537843"/>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Surgery</a:t>
            </a:r>
          </a:p>
        </p:txBody>
      </p:sp>
      <p:sp>
        <p:nvSpPr>
          <p:cNvPr id="81" name="Flowchart: Terminator 80"/>
          <p:cNvSpPr/>
          <p:nvPr/>
        </p:nvSpPr>
        <p:spPr>
          <a:xfrm>
            <a:off x="5045712" y="2851352"/>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Palliative</a:t>
            </a:r>
          </a:p>
        </p:txBody>
      </p:sp>
      <p:sp>
        <p:nvSpPr>
          <p:cNvPr id="82" name="Flowchart: Terminator 81"/>
          <p:cNvSpPr/>
          <p:nvPr/>
        </p:nvSpPr>
        <p:spPr>
          <a:xfrm>
            <a:off x="6005156" y="4105037"/>
            <a:ext cx="1535980" cy="288032"/>
          </a:xfrm>
          <a:prstGeom prst="flowChartTerminator">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3087"/>
                </a:solidFill>
                <a:effectLst/>
                <a:uLnTx/>
                <a:uFillTx/>
                <a:latin typeface="Calibri"/>
                <a:ea typeface="+mn-ea"/>
                <a:cs typeface="+mn-cs"/>
              </a:rPr>
              <a:t>eTertiary</a:t>
            </a:r>
            <a:endParaRPr kumimoji="0" lang="en-US" sz="1200" b="1" i="0" u="none" strike="noStrike" kern="1200" cap="none" spc="0" normalizeH="0" baseline="0" noProof="0" dirty="0">
              <a:ln>
                <a:noFill/>
              </a:ln>
              <a:solidFill>
                <a:srgbClr val="003087"/>
              </a:solidFill>
              <a:effectLst/>
              <a:uLnTx/>
              <a:uFillTx/>
              <a:latin typeface="Calibri"/>
              <a:ea typeface="+mn-ea"/>
              <a:cs typeface="+mn-cs"/>
            </a:endParaRPr>
          </a:p>
        </p:txBody>
      </p:sp>
      <p:cxnSp>
        <p:nvCxnSpPr>
          <p:cNvPr id="83" name="Straight Arrow Connector 82"/>
          <p:cNvCxnSpPr/>
          <p:nvPr/>
        </p:nvCxnSpPr>
        <p:spPr>
          <a:xfrm flipV="1">
            <a:off x="4696939" y="2224570"/>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6540973" y="2204050"/>
            <a:ext cx="382485" cy="11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6773146" y="4440694"/>
            <a:ext cx="2142" cy="86799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93" name="Flowchart: Terminator 92"/>
          <p:cNvSpPr/>
          <p:nvPr/>
        </p:nvSpPr>
        <p:spPr>
          <a:xfrm>
            <a:off x="6902192" y="1673443"/>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Follow Up Plan</a:t>
            </a:r>
          </a:p>
        </p:txBody>
      </p:sp>
      <p:sp>
        <p:nvSpPr>
          <p:cNvPr id="94" name="Flowchart: Terminator 93"/>
          <p:cNvSpPr/>
          <p:nvPr/>
        </p:nvSpPr>
        <p:spPr>
          <a:xfrm>
            <a:off x="6899622" y="1961475"/>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Test Results</a:t>
            </a:r>
          </a:p>
        </p:txBody>
      </p:sp>
      <p:sp>
        <p:nvSpPr>
          <p:cNvPr id="95" name="Flowchart: Terminator 94"/>
          <p:cNvSpPr/>
          <p:nvPr/>
        </p:nvSpPr>
        <p:spPr>
          <a:xfrm>
            <a:off x="6902192" y="2275288"/>
            <a:ext cx="1535980" cy="28803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Review</a:t>
            </a:r>
          </a:p>
        </p:txBody>
      </p:sp>
      <p:cxnSp>
        <p:nvCxnSpPr>
          <p:cNvPr id="97" name="Straight Arrow Connector 96"/>
          <p:cNvCxnSpPr/>
          <p:nvPr/>
        </p:nvCxnSpPr>
        <p:spPr>
          <a:xfrm>
            <a:off x="7865525" y="2671226"/>
            <a:ext cx="0" cy="2657664"/>
          </a:xfrm>
          <a:prstGeom prst="straightConnector1">
            <a:avLst/>
          </a:prstGeom>
          <a:ln w="38100">
            <a:headEnd type="none"/>
            <a:tailEnd type="arrow"/>
          </a:ln>
        </p:spPr>
        <p:style>
          <a:lnRef idx="1">
            <a:schemeClr val="accent1"/>
          </a:lnRef>
          <a:fillRef idx="0">
            <a:schemeClr val="accent1"/>
          </a:fillRef>
          <a:effectRef idx="0">
            <a:schemeClr val="accent1"/>
          </a:effectRef>
          <a:fontRef idx="minor">
            <a:schemeClr val="tx1"/>
          </a:fontRef>
        </p:style>
      </p:cxnSp>
      <p:sp>
        <p:nvSpPr>
          <p:cNvPr id="101" name="Flowchart: Terminator 100"/>
          <p:cNvSpPr/>
          <p:nvPr/>
        </p:nvSpPr>
        <p:spPr>
          <a:xfrm>
            <a:off x="1138644" y="3566852"/>
            <a:ext cx="1535980" cy="288032"/>
          </a:xfrm>
          <a:prstGeom prst="flowChartTerminator">
            <a:avLst/>
          </a:prstGeom>
          <a:noFill/>
          <a:effectLst>
            <a:innerShdw blurRad="63500" dist="50800" dir="9780000">
              <a:schemeClr val="bg1">
                <a:lumMod val="65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HNA</a:t>
            </a:r>
          </a:p>
        </p:txBody>
      </p:sp>
      <p:sp>
        <p:nvSpPr>
          <p:cNvPr id="59" name="Flowchart: Terminator 58"/>
          <p:cNvSpPr/>
          <p:nvPr/>
        </p:nvSpPr>
        <p:spPr>
          <a:xfrm>
            <a:off x="1140616" y="3250394"/>
            <a:ext cx="1535980" cy="288032"/>
          </a:xfrm>
          <a:prstGeom prst="flowChartTerminator">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Contacts</a:t>
            </a:r>
          </a:p>
        </p:txBody>
      </p:sp>
      <p:sp>
        <p:nvSpPr>
          <p:cNvPr id="102" name="Flowchart: Terminator 101"/>
          <p:cNvSpPr/>
          <p:nvPr/>
        </p:nvSpPr>
        <p:spPr>
          <a:xfrm>
            <a:off x="1141801" y="3884798"/>
            <a:ext cx="1535980" cy="288032"/>
          </a:xfrm>
          <a:prstGeom prst="flowChartTerminator">
            <a:avLst/>
          </a:prstGeom>
          <a:noFill/>
          <a:effectLst>
            <a:innerShdw blurRad="63500" dist="50800" dir="27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087"/>
                </a:solidFill>
                <a:effectLst/>
                <a:uLnTx/>
                <a:uFillTx/>
                <a:latin typeface="Calibri"/>
                <a:ea typeface="+mn-ea"/>
                <a:cs typeface="+mn-cs"/>
              </a:rPr>
              <a:t>CNS Care Plans</a:t>
            </a:r>
          </a:p>
        </p:txBody>
      </p:sp>
      <p:sp>
        <p:nvSpPr>
          <p:cNvPr id="105" name="Flowchart: Magnetic Disk 104"/>
          <p:cNvSpPr/>
          <p:nvPr/>
        </p:nvSpPr>
        <p:spPr>
          <a:xfrm>
            <a:off x="2959406" y="5349877"/>
            <a:ext cx="1047171" cy="887435"/>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6" name="Flowchart: Magnetic Disk 105"/>
          <p:cNvSpPr/>
          <p:nvPr/>
        </p:nvSpPr>
        <p:spPr>
          <a:xfrm>
            <a:off x="4067400" y="5327421"/>
            <a:ext cx="1047171" cy="909891"/>
          </a:xfrm>
          <a:prstGeom prst="flowChartMagneticDisk">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Flowchart: Magnetic Disk 106"/>
          <p:cNvSpPr/>
          <p:nvPr/>
        </p:nvSpPr>
        <p:spPr>
          <a:xfrm>
            <a:off x="5198587" y="5341126"/>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057" name="TextBox 2056"/>
          <p:cNvSpPr txBox="1"/>
          <p:nvPr/>
        </p:nvSpPr>
        <p:spPr>
          <a:xfrm>
            <a:off x="1881767" y="5615671"/>
            <a:ext cx="9707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PAS/EPR</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2058" name="TextBox 2057"/>
          <p:cNvSpPr txBox="1"/>
          <p:nvPr/>
        </p:nvSpPr>
        <p:spPr>
          <a:xfrm>
            <a:off x="2928638" y="5306155"/>
            <a:ext cx="112812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Clinical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Diagnostics</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0" name="TextBox 109"/>
          <p:cNvSpPr txBox="1"/>
          <p:nvPr/>
        </p:nvSpPr>
        <p:spPr>
          <a:xfrm>
            <a:off x="4032107" y="5285256"/>
            <a:ext cx="112883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Clinical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Treatments</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2059" name="TextBox 2058"/>
          <p:cNvSpPr txBox="1"/>
          <p:nvPr/>
        </p:nvSpPr>
        <p:spPr>
          <a:xfrm>
            <a:off x="6329585" y="5341126"/>
            <a:ext cx="102021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SCR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Other Org</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2" name="Flowchart: Magnetic Disk 111"/>
          <p:cNvSpPr/>
          <p:nvPr/>
        </p:nvSpPr>
        <p:spPr>
          <a:xfrm>
            <a:off x="6316108" y="5360055"/>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TextBox 112"/>
          <p:cNvSpPr txBox="1"/>
          <p:nvPr/>
        </p:nvSpPr>
        <p:spPr>
          <a:xfrm>
            <a:off x="5201778" y="5649578"/>
            <a:ext cx="105189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Macmillan</a:t>
            </a:r>
            <a:endParaRPr kumimoji="0" lang="en-GB" sz="16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p:sp>
        <p:nvSpPr>
          <p:cNvPr id="114" name="Flowchart: Magnetic Disk 113"/>
          <p:cNvSpPr/>
          <p:nvPr/>
        </p:nvSpPr>
        <p:spPr>
          <a:xfrm>
            <a:off x="7452222" y="5360055"/>
            <a:ext cx="1047171" cy="777827"/>
          </a:xfrm>
          <a:prstGeom prst="flowChartMagneticDisk">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5" name="TextBox 114"/>
          <p:cNvSpPr txBox="1"/>
          <p:nvPr/>
        </p:nvSpPr>
        <p:spPr>
          <a:xfrm>
            <a:off x="7592530" y="5339523"/>
            <a:ext cx="77431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Patient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087"/>
                </a:solidFill>
                <a:effectLst/>
                <a:uLnTx/>
                <a:uFillTx/>
                <a:latin typeface="Calibri" pitchFamily="34" charset="0"/>
                <a:ea typeface="+mn-ea"/>
                <a:cs typeface="Arial" charset="0"/>
              </a:rPr>
              <a:t>Portal</a:t>
            </a:r>
          </a:p>
        </p:txBody>
      </p:sp>
      <p:cxnSp>
        <p:nvCxnSpPr>
          <p:cNvPr id="2067" name="Straight Connector 2066"/>
          <p:cNvCxnSpPr/>
          <p:nvPr/>
        </p:nvCxnSpPr>
        <p:spPr>
          <a:xfrm>
            <a:off x="1691682" y="5830781"/>
            <a:ext cx="169701"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p:nvPr/>
        </p:nvCxnSpPr>
        <p:spPr>
          <a:xfrm>
            <a:off x="611557" y="1961475"/>
            <a:ext cx="495239"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1" name="Elbow Connector 2070"/>
          <p:cNvCxnSpPr>
            <a:stCxn id="2058" idx="0"/>
          </p:cNvCxnSpPr>
          <p:nvPr/>
        </p:nvCxnSpPr>
        <p:spPr>
          <a:xfrm rot="16200000" flipV="1">
            <a:off x="1921439" y="3734890"/>
            <a:ext cx="509003" cy="2633527"/>
          </a:xfrm>
          <a:prstGeom prst="bentConnector2">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flipV="1">
            <a:off x="859176" y="2681859"/>
            <a:ext cx="0" cy="2115293"/>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7" name="Straight Arrow Connector 2076"/>
          <p:cNvCxnSpPr/>
          <p:nvPr/>
        </p:nvCxnSpPr>
        <p:spPr>
          <a:xfrm>
            <a:off x="859176" y="2681859"/>
            <a:ext cx="247620"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4867122" y="2835823"/>
            <a:ext cx="247449" cy="15529"/>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07" idx="1"/>
          </p:cNvCxnSpPr>
          <p:nvPr/>
        </p:nvCxnSpPr>
        <p:spPr>
          <a:xfrm flipH="1" flipV="1">
            <a:off x="5722172" y="4546156"/>
            <a:ext cx="1" cy="79497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708936" y="4797152"/>
            <a:ext cx="2021515"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2175940" y="4230249"/>
            <a:ext cx="6" cy="315907"/>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467179" y="4797152"/>
            <a:ext cx="340975"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722172" y="4797152"/>
            <a:ext cx="3098300"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8820472" y="2204050"/>
            <a:ext cx="0" cy="2593103"/>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8438172" y="2213756"/>
            <a:ext cx="403566"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175940" y="4546156"/>
            <a:ext cx="3554511" cy="0"/>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a:off x="7541136" y="2688605"/>
            <a:ext cx="14779" cy="1244451"/>
          </a:xfrm>
          <a:prstGeom prst="line">
            <a:avLst/>
          </a:prstGeom>
          <a:ln w="381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flipH="1" flipV="1">
            <a:off x="4556049" y="3933055"/>
            <a:ext cx="2985088" cy="1"/>
          </a:xfrm>
          <a:prstGeom prst="line">
            <a:avLst/>
          </a:prstGeom>
          <a:ln w="381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33" name="Straight Arrow Connector 1032"/>
          <p:cNvCxnSpPr/>
          <p:nvPr/>
        </p:nvCxnSpPr>
        <p:spPr>
          <a:xfrm flipV="1">
            <a:off x="4547534" y="2825874"/>
            <a:ext cx="11953" cy="1083761"/>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750567" y="2877230"/>
            <a:ext cx="901" cy="3990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4714722" y="2230112"/>
            <a:ext cx="10633" cy="2000137"/>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751468" y="4210465"/>
            <a:ext cx="949932" cy="0"/>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749666" y="3994027"/>
            <a:ext cx="1802" cy="236222"/>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845856" y="2835824"/>
            <a:ext cx="0" cy="2449432"/>
          </a:xfrm>
          <a:prstGeom prst="line">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C5EC2D-D81E-44D9-E033-B33C142485E9}"/>
              </a:ext>
            </a:extLst>
          </p:cNvPr>
          <p:cNvSpPr txBox="1"/>
          <p:nvPr/>
        </p:nvSpPr>
        <p:spPr>
          <a:xfrm>
            <a:off x="5228819" y="889480"/>
            <a:ext cx="13121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pitchFamily="34" charset="0"/>
                <a:ea typeface="+mn-ea"/>
                <a:cs typeface="Arial" charset="0"/>
              </a:rPr>
              <a:t>DTT 31 days</a:t>
            </a:r>
            <a:endParaRPr kumimoji="0" lang="en-GB" sz="1800" b="0" i="0" u="none" strike="noStrike" kern="1200" cap="none" spc="0" normalizeH="0" baseline="0" noProof="0" dirty="0">
              <a:ln>
                <a:noFill/>
              </a:ln>
              <a:solidFill>
                <a:srgbClr val="003087"/>
              </a:solidFill>
              <a:effectLst/>
              <a:uLnTx/>
              <a:uFillTx/>
              <a:latin typeface="Calibri" pitchFamily="34" charset="0"/>
              <a:ea typeface="+mn-ea"/>
              <a:cs typeface="Arial" charset="0"/>
            </a:endParaRPr>
          </a:p>
        </p:txBody>
      </p:sp>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18002954-842A-D484-71CD-D6FF037E9305}"/>
                  </a:ext>
                </a:extLst>
              </p14:cNvPr>
              <p14:cNvContentPartPr/>
              <p14:nvPr/>
            </p14:nvContentPartPr>
            <p14:xfrm>
              <a:off x="-1594993" y="4036478"/>
              <a:ext cx="360" cy="360"/>
            </p14:xfrm>
          </p:contentPart>
        </mc:Choice>
        <mc:Fallback xmlns="">
          <p:pic>
            <p:nvPicPr>
              <p:cNvPr id="4" name="Ink 3">
                <a:extLst>
                  <a:ext uri="{FF2B5EF4-FFF2-40B4-BE49-F238E27FC236}">
                    <a16:creationId xmlns:a16="http://schemas.microsoft.com/office/drawing/2014/main" id="{18002954-842A-D484-71CD-D6FF037E9305}"/>
                  </a:ext>
                </a:extLst>
              </p:cNvPr>
              <p:cNvPicPr/>
              <p:nvPr/>
            </p:nvPicPr>
            <p:blipFill>
              <a:blip r:embed="rId10"/>
              <a:stretch>
                <a:fillRect/>
              </a:stretch>
            </p:blipFill>
            <p:spPr>
              <a:xfrm>
                <a:off x="-1666993" y="3892838"/>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3A7A3D7C-23F0-B0F8-BF9C-F0D58ADA8A73}"/>
                  </a:ext>
                </a:extLst>
              </p14:cNvPr>
              <p14:cNvContentPartPr/>
              <p14:nvPr/>
            </p14:nvContentPartPr>
            <p14:xfrm>
              <a:off x="165767" y="847238"/>
              <a:ext cx="526320" cy="5119560"/>
            </p14:xfrm>
          </p:contentPart>
        </mc:Choice>
        <mc:Fallback xmlns="">
          <p:pic>
            <p:nvPicPr>
              <p:cNvPr id="5" name="Ink 4">
                <a:extLst>
                  <a:ext uri="{FF2B5EF4-FFF2-40B4-BE49-F238E27FC236}">
                    <a16:creationId xmlns:a16="http://schemas.microsoft.com/office/drawing/2014/main" id="{3A7A3D7C-23F0-B0F8-BF9C-F0D58ADA8A73}"/>
                  </a:ext>
                </a:extLst>
              </p:cNvPr>
              <p:cNvPicPr/>
              <p:nvPr/>
            </p:nvPicPr>
            <p:blipFill>
              <a:blip r:embed="rId12"/>
              <a:stretch>
                <a:fillRect/>
              </a:stretch>
            </p:blipFill>
            <p:spPr>
              <a:xfrm>
                <a:off x="94127" y="703238"/>
                <a:ext cx="669960" cy="540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FD45AF4B-0FBC-1EF0-8D8F-561823FB6DAA}"/>
                  </a:ext>
                </a:extLst>
              </p14:cNvPr>
              <p14:cNvContentPartPr/>
              <p14:nvPr/>
            </p14:nvContentPartPr>
            <p14:xfrm>
              <a:off x="286367" y="1159358"/>
              <a:ext cx="300960" cy="4590720"/>
            </p14:xfrm>
          </p:contentPart>
        </mc:Choice>
        <mc:Fallback xmlns="">
          <p:pic>
            <p:nvPicPr>
              <p:cNvPr id="7" name="Ink 6">
                <a:extLst>
                  <a:ext uri="{FF2B5EF4-FFF2-40B4-BE49-F238E27FC236}">
                    <a16:creationId xmlns:a16="http://schemas.microsoft.com/office/drawing/2014/main" id="{FD45AF4B-0FBC-1EF0-8D8F-561823FB6DAA}"/>
                  </a:ext>
                </a:extLst>
              </p:cNvPr>
              <p:cNvPicPr/>
              <p:nvPr/>
            </p:nvPicPr>
            <p:blipFill>
              <a:blip r:embed="rId14"/>
              <a:stretch>
                <a:fillRect/>
              </a:stretch>
            </p:blipFill>
            <p:spPr>
              <a:xfrm>
                <a:off x="214367" y="1015718"/>
                <a:ext cx="444600" cy="4878360"/>
              </a:xfrm>
              <a:prstGeom prst="rect">
                <a:avLst/>
              </a:prstGeom>
            </p:spPr>
          </p:pic>
        </mc:Fallback>
      </mc:AlternateContent>
    </p:spTree>
    <p:extLst>
      <p:ext uri="{BB962C8B-B14F-4D97-AF65-F5344CB8AC3E}">
        <p14:creationId xmlns:p14="http://schemas.microsoft.com/office/powerpoint/2010/main" val="4083585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NHS colour palette">
      <a:dk1>
        <a:srgbClr val="003087"/>
      </a:dk1>
      <a:lt1>
        <a:srgbClr val="FFFFFF"/>
      </a:lt1>
      <a:dk2>
        <a:srgbClr val="006747"/>
      </a:dk2>
      <a:lt2>
        <a:srgbClr val="00A499"/>
      </a:lt2>
      <a:accent1>
        <a:srgbClr val="41B6E6"/>
      </a:accent1>
      <a:accent2>
        <a:srgbClr val="005EB7"/>
      </a:accent2>
      <a:accent3>
        <a:srgbClr val="AE2573"/>
      </a:accent3>
      <a:accent4>
        <a:srgbClr val="8A1538"/>
      </a:accent4>
      <a:accent5>
        <a:srgbClr val="FFB81C"/>
      </a:accent5>
      <a:accent6>
        <a:srgbClr val="78BE2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885182A15ED240A229F3140C805096" ma:contentTypeVersion="14" ma:contentTypeDescription="Create a new document." ma:contentTypeScope="" ma:versionID="f917bd4b75ecbe5846813ad249132e61">
  <xsd:schema xmlns:xsd="http://www.w3.org/2001/XMLSchema" xmlns:xs="http://www.w3.org/2001/XMLSchema" xmlns:p="http://schemas.microsoft.com/office/2006/metadata/properties" xmlns:ns2="00bf12a1-49d8-470b-bf4c-dd833a1a6179" xmlns:ns4="eb01d3dc-bb6f-4811-a38e-660b484c93cc" targetNamespace="http://schemas.microsoft.com/office/2006/metadata/properties" ma:root="true" ma:fieldsID="61e0be6da3b071481885de265ea3b63a" ns2:_="" ns4:_="">
    <xsd:import namespace="00bf12a1-49d8-470b-bf4c-dd833a1a6179"/>
    <xsd:import namespace="eb01d3dc-bb6f-4811-a38e-660b484c93cc"/>
    <xsd:element name="properties">
      <xsd:complexType>
        <xsd:sequence>
          <xsd:element name="documentManagement">
            <xsd:complexType>
              <xsd:all>
                <xsd:element ref="ns2:Category" minOccurs="0"/>
                <xsd:element ref="ns2:Description0" minOccurs="0"/>
                <xsd:element ref="ns2:Revision_x0020_Due" minOccurs="0"/>
                <xsd:element ref="ns2:Archive" minOccurs="0"/>
                <xsd:element ref="ns2:MediaServiceMetadata" minOccurs="0"/>
                <xsd:element ref="ns2:MediaServiceFastMetadata" minOccurs="0"/>
                <xsd:element ref="ns2:MediaServiceObjectDetectorVersion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f12a1-49d8-470b-bf4c-dd833a1a6179" elementFormDefault="qualified">
    <xsd:import namespace="http://schemas.microsoft.com/office/2006/documentManagement/types"/>
    <xsd:import namespace="http://schemas.microsoft.com/office/infopath/2007/PartnerControls"/>
    <xsd:element name="Category" ma:index="1" nillable="true" ma:displayName="Category" ma:internalName="Category0" ma:readOnly="false">
      <xsd:simpleType>
        <xsd:restriction base="dms:Text">
          <xsd:maxLength value="255"/>
        </xsd:restriction>
      </xsd:simpleType>
    </xsd:element>
    <xsd:element name="Description0" ma:index="2" nillable="true" ma:displayName="Description" ma:internalName="Description0" ma:readOnly="false">
      <xsd:simpleType>
        <xsd:restriction base="dms:Text">
          <xsd:maxLength value="255"/>
        </xsd:restriction>
      </xsd:simpleType>
    </xsd:element>
    <xsd:element name="Revision_x0020_Due" ma:index="4" nillable="true" ma:displayName="Revision Due" ma:format="DateOnly" ma:internalName="Revision_x0020_Due" ma:readOnly="false">
      <xsd:simpleType>
        <xsd:restriction base="dms:DateTime"/>
      </xsd:simpleType>
    </xsd:element>
    <xsd:element name="Archive" ma:index="5" nillable="true" ma:displayName="Archive" ma:format="Dropdown" ma:internalName="Archive0" ma:readOnly="false">
      <xsd:simpleType>
        <xsd:restriction base="dms:Choice">
          <xsd:enumeration value="Yes"/>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01d3dc-bb6f-4811-a38e-660b484c93c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 ma:displayName="Author"/>
        <xsd:element ref="dcterms:created" minOccurs="0" maxOccurs="1"/>
        <xsd:element ref="dc:identifier" minOccurs="0" maxOccurs="1"/>
        <xsd:element name="contentType" minOccurs="0" maxOccurs="1" type="xsd:string" ma:index="9"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vision_x0020_Due xmlns="00bf12a1-49d8-470b-bf4c-dd833a1a6179" xsi:nil="true"/>
    <Description0 xmlns="00bf12a1-49d8-470b-bf4c-dd833a1a6179" xsi:nil="true"/>
    <Category xmlns="00bf12a1-49d8-470b-bf4c-dd833a1a6179">PowerPoint</Category>
    <Archive xmlns="00bf12a1-49d8-470b-bf4c-dd833a1a617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9881A-6230-41F3-B53D-6538B4A72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f12a1-49d8-470b-bf4c-dd833a1a6179"/>
    <ds:schemaRef ds:uri="eb01d3dc-bb6f-4811-a38e-660b484c93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B8AB18-C474-4EDC-9EBB-438D8B9F6CCB}">
  <ds:schemaRefs>
    <ds:schemaRef ds:uri="http://schemas.openxmlformats.org/package/2006/metadata/core-properties"/>
    <ds:schemaRef ds:uri="http://schemas.microsoft.com/office/2006/documentManagement/types"/>
    <ds:schemaRef ds:uri="http://purl.org/dc/terms/"/>
    <ds:schemaRef ds:uri="00bf12a1-49d8-470b-bf4c-dd833a1a6179"/>
    <ds:schemaRef ds:uri="http://purl.org/dc/dcmitype/"/>
    <ds:schemaRef ds:uri="eb01d3dc-bb6f-4811-a38e-660b484c93cc"/>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47C2BED-BD1B-48E6-8274-4FFCB4E04F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2684</TotalTime>
  <Words>1390</Words>
  <Application>Microsoft Office PowerPoint</Application>
  <PresentationFormat>On-screen Show (4:3)</PresentationFormat>
  <Paragraphs>233</Paragraphs>
  <Slides>10</Slides>
  <Notes>10</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2_Office Theme</vt:lpstr>
      <vt:lpstr>SWAG Urology Update</vt:lpstr>
      <vt:lpstr>Topics</vt:lpstr>
      <vt:lpstr>DataFlows </vt:lpstr>
      <vt:lpstr>DataFlows – Remote Monitoring </vt:lpstr>
      <vt:lpstr>PowerPoint Presentation</vt:lpstr>
      <vt:lpstr>PowerPoint Presentation</vt:lpstr>
      <vt:lpstr>DataFlows – Prostate Dashboard </vt:lpstr>
      <vt:lpstr>PowerPoint Presentation</vt:lpstr>
      <vt:lpstr>DataFlows – Active Surveillance</vt:lpstr>
      <vt:lpstr>Topics</vt:lpstr>
    </vt:vector>
  </TitlesOfParts>
  <Company>Warwick Design &amp; Print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McCarthy</dc:creator>
  <cp:lastModifiedBy>Helen Dunderdale</cp:lastModifiedBy>
  <cp:revision>45</cp:revision>
  <dcterms:created xsi:type="dcterms:W3CDTF">2017-09-29T11:06:25Z</dcterms:created>
  <dcterms:modified xsi:type="dcterms:W3CDTF">2024-01-18T12:04:10Z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0x0101009B885182A15ED240A229F3140C805096</vt:lpwstr>
  </property>
</Properties>
</file>