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notesMasterIdLst>
    <p:notesMasterId r:id="rId10"/>
  </p:notesMasterIdLst>
  <p:sldIdLst>
    <p:sldId id="377" r:id="rId6"/>
    <p:sldId id="2145707369" r:id="rId7"/>
    <p:sldId id="379" r:id="rId8"/>
    <p:sldId id="21457073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3A"/>
    <a:srgbClr val="4BACC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2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'SWAG provider charts'!$P$2</c:f>
          <c:strCache>
            <c:ptCount val="1"/>
            <c:pt idx="0">
              <c:v>FDS performance: Gloucestershire - Suspected Urological Malignancies (excluding testicular)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355230824595919E-2"/>
          <c:y val="0.18176863719980546"/>
          <c:w val="0.9197200532982116"/>
          <c:h val="0.62434391291406655"/>
        </c:manualLayout>
      </c:layout>
      <c:lineChart>
        <c:grouping val="standard"/>
        <c:varyColors val="0"/>
        <c:ser>
          <c:idx val="1"/>
          <c:order val="0"/>
          <c:tx>
            <c:strRef>
              <c:f>'SWAG provider data'!$B$10</c:f>
              <c:strCache>
                <c:ptCount val="1"/>
                <c:pt idx="0">
                  <c:v>21/22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data'!$C$10:$N$10</c:f>
              <c:numCache>
                <c:formatCode>0.0%</c:formatCode>
                <c:ptCount val="12"/>
                <c:pt idx="0">
                  <c:v>0.4358974358974359</c:v>
                </c:pt>
                <c:pt idx="1">
                  <c:v>0.41764705882352943</c:v>
                </c:pt>
                <c:pt idx="2">
                  <c:v>0.53383458646616544</c:v>
                </c:pt>
                <c:pt idx="3">
                  <c:v>0.61904761904761907</c:v>
                </c:pt>
                <c:pt idx="4">
                  <c:v>0.49068322981366458</c:v>
                </c:pt>
                <c:pt idx="5">
                  <c:v>0.34042553191489361</c:v>
                </c:pt>
                <c:pt idx="6">
                  <c:v>0.38378378378378381</c:v>
                </c:pt>
                <c:pt idx="7">
                  <c:v>0.41628959276018102</c:v>
                </c:pt>
                <c:pt idx="8">
                  <c:v>0.32462686567164178</c:v>
                </c:pt>
                <c:pt idx="9">
                  <c:v>0.49189189189189192</c:v>
                </c:pt>
                <c:pt idx="10">
                  <c:v>0.45454545454545453</c:v>
                </c:pt>
                <c:pt idx="11">
                  <c:v>0.40703517587939697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06-4CAE-8A80-84DCE8A0AB3D}"/>
            </c:ext>
          </c:extLst>
        </c:ser>
        <c:ser>
          <c:idx val="2"/>
          <c:order val="1"/>
          <c:tx>
            <c:strRef>
              <c:f>'SWAG provider data'!$B$11</c:f>
              <c:strCache>
                <c:ptCount val="1"/>
                <c:pt idx="0">
                  <c:v>22/23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FF3300"/>
                </a:solidFill>
              </a:ln>
              <a:effectLst/>
            </c:spPr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data'!$C$11:$N$11</c:f>
              <c:numCache>
                <c:formatCode>0.0%</c:formatCode>
                <c:ptCount val="12"/>
                <c:pt idx="0">
                  <c:v>0.42372881355932202</c:v>
                </c:pt>
                <c:pt idx="1">
                  <c:v>0.33691756272401435</c:v>
                </c:pt>
                <c:pt idx="2">
                  <c:v>0.35562310030395139</c:v>
                </c:pt>
                <c:pt idx="3">
                  <c:v>0.40677966101694918</c:v>
                </c:pt>
                <c:pt idx="4">
                  <c:v>0.40807174887892378</c:v>
                </c:pt>
                <c:pt idx="5">
                  <c:v>0.47083333333333333</c:v>
                </c:pt>
                <c:pt idx="6">
                  <c:v>0.59677419354838712</c:v>
                </c:pt>
                <c:pt idx="7">
                  <c:v>0.42424242424242425</c:v>
                </c:pt>
                <c:pt idx="8">
                  <c:v>0.49361702127659574</c:v>
                </c:pt>
                <c:pt idx="9">
                  <c:v>0.43961352657004832</c:v>
                </c:pt>
                <c:pt idx="10">
                  <c:v>0.44162436548223349</c:v>
                </c:pt>
                <c:pt idx="11">
                  <c:v>0.51882845188284521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06-4CAE-8A80-84DCE8A0AB3D}"/>
            </c:ext>
          </c:extLst>
        </c:ser>
        <c:ser>
          <c:idx val="3"/>
          <c:order val="2"/>
          <c:tx>
            <c:strRef>
              <c:f>'SWAG provider data'!$B$12</c:f>
              <c:strCache>
                <c:ptCount val="1"/>
                <c:pt idx="0">
                  <c:v>Standard (75%)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data'!$C$12:$N$12</c:f>
              <c:numCache>
                <c:formatCode>0.0%</c:formatCode>
                <c:ptCount val="12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06-4CAE-8A80-84DCE8A0A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586959"/>
        <c:axId val="1114624239"/>
      </c:lineChart>
      <c:catAx>
        <c:axId val="42158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624239"/>
        <c:crosses val="autoZero"/>
        <c:auto val="1"/>
        <c:lblAlgn val="ctr"/>
        <c:lblOffset val="100"/>
        <c:noMultiLvlLbl val="0"/>
      </c:catAx>
      <c:valAx>
        <c:axId val="111462423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8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'SWAG provider charts'!$P$2</c:f>
          <c:strCache>
            <c:ptCount val="1"/>
            <c:pt idx="0">
              <c:v>FDS performance: North Bristol - Suspected Urological Malignancies (excluding testicular)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355230824595919E-2"/>
          <c:y val="0.18176863719980546"/>
          <c:w val="0.9197200532982116"/>
          <c:h val="0.62434391291406655"/>
        </c:manualLayout>
      </c:layout>
      <c:lineChart>
        <c:grouping val="standard"/>
        <c:varyColors val="0"/>
        <c:ser>
          <c:idx val="1"/>
          <c:order val="0"/>
          <c:tx>
            <c:strRef>
              <c:f>'SWAG provider data'!$B$10</c:f>
              <c:strCache>
                <c:ptCount val="1"/>
                <c:pt idx="0">
                  <c:v>21/22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data'!$C$10:$N$10</c:f>
              <c:numCache>
                <c:formatCode>0.0%</c:formatCode>
                <c:ptCount val="12"/>
                <c:pt idx="0">
                  <c:v>0.42372881355932202</c:v>
                </c:pt>
                <c:pt idx="1">
                  <c:v>0.33687943262411346</c:v>
                </c:pt>
                <c:pt idx="2">
                  <c:v>0.40540540540540543</c:v>
                </c:pt>
                <c:pt idx="3">
                  <c:v>0.3968253968253968</c:v>
                </c:pt>
                <c:pt idx="4">
                  <c:v>0.30125523012552302</c:v>
                </c:pt>
                <c:pt idx="5">
                  <c:v>0.27350427350427353</c:v>
                </c:pt>
                <c:pt idx="6">
                  <c:v>0.25641025641025639</c:v>
                </c:pt>
                <c:pt idx="7">
                  <c:v>0.33753943217665616</c:v>
                </c:pt>
                <c:pt idx="8">
                  <c:v>0.32380952380952382</c:v>
                </c:pt>
                <c:pt idx="9">
                  <c:v>0.32763532763532766</c:v>
                </c:pt>
                <c:pt idx="10">
                  <c:v>0.31045751633986929</c:v>
                </c:pt>
                <c:pt idx="11">
                  <c:v>0.33816425120772947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A5-47C5-AB49-421565D8BC95}"/>
            </c:ext>
          </c:extLst>
        </c:ser>
        <c:ser>
          <c:idx val="2"/>
          <c:order val="1"/>
          <c:tx>
            <c:strRef>
              <c:f>'SWAG provider data'!$B$11</c:f>
              <c:strCache>
                <c:ptCount val="1"/>
                <c:pt idx="0">
                  <c:v>22/23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FF3300"/>
                </a:solidFill>
              </a:ln>
              <a:effectLst/>
            </c:spPr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data'!$C$11:$N$11</c:f>
              <c:numCache>
                <c:formatCode>0.0%</c:formatCode>
                <c:ptCount val="12"/>
                <c:pt idx="0">
                  <c:v>0.25914634146341464</c:v>
                </c:pt>
                <c:pt idx="1">
                  <c:v>0.32971800433839482</c:v>
                </c:pt>
                <c:pt idx="2">
                  <c:v>0.28802588996763756</c:v>
                </c:pt>
                <c:pt idx="3">
                  <c:v>0.36641221374045801</c:v>
                </c:pt>
                <c:pt idx="4">
                  <c:v>0.37572254335260113</c:v>
                </c:pt>
                <c:pt idx="5">
                  <c:v>0.33823529411764708</c:v>
                </c:pt>
                <c:pt idx="6">
                  <c:v>0.4101123595505618</c:v>
                </c:pt>
                <c:pt idx="7">
                  <c:v>0.42857142857142855</c:v>
                </c:pt>
                <c:pt idx="8">
                  <c:v>0.46041055718475071</c:v>
                </c:pt>
                <c:pt idx="9">
                  <c:v>0.41423948220064727</c:v>
                </c:pt>
                <c:pt idx="10">
                  <c:v>0.48525469168900803</c:v>
                </c:pt>
                <c:pt idx="11">
                  <c:v>0.45412844036697247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A5-47C5-AB49-421565D8BC95}"/>
            </c:ext>
          </c:extLst>
        </c:ser>
        <c:ser>
          <c:idx val="3"/>
          <c:order val="2"/>
          <c:tx>
            <c:strRef>
              <c:f>'SWAG provider data'!$B$12</c:f>
              <c:strCache>
                <c:ptCount val="1"/>
                <c:pt idx="0">
                  <c:v>Standard (75%)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data'!$C$12:$N$12</c:f>
              <c:numCache>
                <c:formatCode>0.0%</c:formatCode>
                <c:ptCount val="12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A5-47C5-AB49-421565D8B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586959"/>
        <c:axId val="1114624239"/>
      </c:lineChart>
      <c:catAx>
        <c:axId val="42158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624239"/>
        <c:crosses val="autoZero"/>
        <c:auto val="1"/>
        <c:lblAlgn val="ctr"/>
        <c:lblOffset val="100"/>
        <c:noMultiLvlLbl val="0"/>
      </c:catAx>
      <c:valAx>
        <c:axId val="111462423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8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'SWAG provider charts'!$P$2</c:f>
          <c:strCache>
            <c:ptCount val="1"/>
            <c:pt idx="0">
              <c:v>FDS performance: Salisbury - Suspected Urological Malignancies (excluding testicular)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355230824595919E-2"/>
          <c:y val="0.18176863719980546"/>
          <c:w val="0.9197200532982116"/>
          <c:h val="0.62434391291406655"/>
        </c:manualLayout>
      </c:layout>
      <c:lineChart>
        <c:grouping val="standard"/>
        <c:varyColors val="0"/>
        <c:ser>
          <c:idx val="1"/>
          <c:order val="0"/>
          <c:tx>
            <c:strRef>
              <c:f>'SWAG provider data'!$B$10</c:f>
              <c:strCache>
                <c:ptCount val="1"/>
                <c:pt idx="0">
                  <c:v>21/22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data'!$C$10:$N$10</c:f>
              <c:numCache>
                <c:formatCode>0.0%</c:formatCode>
                <c:ptCount val="12"/>
                <c:pt idx="0">
                  <c:v>0.32692307692307693</c:v>
                </c:pt>
                <c:pt idx="1">
                  <c:v>0.37209302325581395</c:v>
                </c:pt>
                <c:pt idx="2">
                  <c:v>0.45098039215686275</c:v>
                </c:pt>
                <c:pt idx="3">
                  <c:v>0.37333333333333335</c:v>
                </c:pt>
                <c:pt idx="4">
                  <c:v>0.5</c:v>
                </c:pt>
                <c:pt idx="5">
                  <c:v>0.40206185567010311</c:v>
                </c:pt>
                <c:pt idx="6">
                  <c:v>0.49315068493150682</c:v>
                </c:pt>
                <c:pt idx="7">
                  <c:v>0.36842105263157893</c:v>
                </c:pt>
                <c:pt idx="8">
                  <c:v>0.34375</c:v>
                </c:pt>
                <c:pt idx="9">
                  <c:v>0.12359550561797752</c:v>
                </c:pt>
                <c:pt idx="10">
                  <c:v>0.375</c:v>
                </c:pt>
                <c:pt idx="11">
                  <c:v>0.37894736842105264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CE-43AE-B0C2-333F3EC9DD3B}"/>
            </c:ext>
          </c:extLst>
        </c:ser>
        <c:ser>
          <c:idx val="2"/>
          <c:order val="1"/>
          <c:tx>
            <c:strRef>
              <c:f>'SWAG provider data'!$B$11</c:f>
              <c:strCache>
                <c:ptCount val="1"/>
                <c:pt idx="0">
                  <c:v>22/23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FF3300"/>
                </a:solidFill>
              </a:ln>
              <a:effectLst/>
            </c:spPr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data'!$C$11:$N$11</c:f>
              <c:numCache>
                <c:formatCode>0.0%</c:formatCode>
                <c:ptCount val="12"/>
                <c:pt idx="0">
                  <c:v>0.40579710144927539</c:v>
                </c:pt>
                <c:pt idx="1">
                  <c:v>0.51898734177215189</c:v>
                </c:pt>
                <c:pt idx="2">
                  <c:v>0.21428571428571427</c:v>
                </c:pt>
                <c:pt idx="3">
                  <c:v>0.3</c:v>
                </c:pt>
                <c:pt idx="4">
                  <c:v>0.323943661971831</c:v>
                </c:pt>
                <c:pt idx="5">
                  <c:v>0.2711864406779661</c:v>
                </c:pt>
                <c:pt idx="6">
                  <c:v>0.20547945205479451</c:v>
                </c:pt>
                <c:pt idx="7">
                  <c:v>0.52</c:v>
                </c:pt>
                <c:pt idx="8">
                  <c:v>0.45054945054945056</c:v>
                </c:pt>
                <c:pt idx="9">
                  <c:v>0.51546391752577314</c:v>
                </c:pt>
                <c:pt idx="10">
                  <c:v>0.44444444444444442</c:v>
                </c:pt>
                <c:pt idx="11">
                  <c:v>0.40860215053763443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CE-43AE-B0C2-333F3EC9DD3B}"/>
            </c:ext>
          </c:extLst>
        </c:ser>
        <c:ser>
          <c:idx val="3"/>
          <c:order val="2"/>
          <c:tx>
            <c:strRef>
              <c:f>'SWAG provider data'!$B$12</c:f>
              <c:strCache>
                <c:ptCount val="1"/>
                <c:pt idx="0">
                  <c:v>Standard (75%)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'SWAG provider data'!$C$8:$N$8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'SWAG provider data'!$C$12:$N$12</c:f>
              <c:numCache>
                <c:formatCode>0.0%</c:formatCode>
                <c:ptCount val="12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CE-43AE-B0C2-333F3EC9D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586959"/>
        <c:axId val="1114624239"/>
      </c:lineChart>
      <c:catAx>
        <c:axId val="42158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624239"/>
        <c:crosses val="autoZero"/>
        <c:auto val="1"/>
        <c:lblAlgn val="ctr"/>
        <c:lblOffset val="100"/>
        <c:noMultiLvlLbl val="0"/>
      </c:catAx>
      <c:valAx>
        <c:axId val="111462423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8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2671-0152-4967-A972-C502F6154438}" type="datetimeFigureOut"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E1BB-3A7E-4575-BEEA-7DD177B1DA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0E1BB-3A7E-4575-BEEA-7DD177B1DA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0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DBE2-2745-8358-FE5F-82886255A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9D8A7-783B-8066-979C-F3EA9F9A4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1E25C-C181-F273-2CAD-4966F40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2319-9969-4AB6-C5E8-8A8D5B58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6E1B-2C48-C5BB-C38E-8AFE224B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D4C8-7BA1-F219-157D-6E56B20C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9EFD1-AB29-D274-2214-C660BF893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EF0DC-9441-D14C-C5C9-D7A1B068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76DE8-B2E3-B5F8-0401-5F4E712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008-8688-2A51-A238-A90D98C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97C0F-82E8-E338-D3A2-1BB2BD69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F9CF5-D871-495B-0439-5E7C40609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D23F-C10F-4C5A-1B02-735F77D9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F70C-1CB6-1A93-CAA4-6805605F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13B55-0118-BAFD-0C34-19AA86EC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9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7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2720589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7" y="3607726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04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7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2720589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7" y="3607726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5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5" y="1597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" y="1597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Placeholder 10"/>
          <p:cNvSpPr>
            <a:spLocks noGrp="1"/>
          </p:cNvSpPr>
          <p:nvPr>
            <p:ph type="body" idx="1"/>
          </p:nvPr>
        </p:nvSpPr>
        <p:spPr>
          <a:xfrm>
            <a:off x="579968" y="1568495"/>
            <a:ext cx="4239682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9968" y="2097741"/>
            <a:ext cx="4239682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0"/>
          <p:cNvSpPr>
            <a:spLocks noGrp="1"/>
          </p:cNvSpPr>
          <p:nvPr>
            <p:ph type="body" idx="17"/>
          </p:nvPr>
        </p:nvSpPr>
        <p:spPr>
          <a:xfrm>
            <a:off x="579968" y="3962071"/>
            <a:ext cx="4239682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9968" y="4491317"/>
            <a:ext cx="4239682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D0062-EAB6-165D-1979-A827F432D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7AB0ABD-EF66-16DA-77DF-09F9E9700A4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018618" y="1568495"/>
            <a:ext cx="4239682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4A30EC1-2D3A-EC37-8EEE-17C600085F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18618" y="2097741"/>
            <a:ext cx="4239682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B4DDD6F-97D7-1AA7-D4BA-71770DEC3E4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018618" y="3962071"/>
            <a:ext cx="4239682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8CAF51-7F99-53BA-0074-0D420D283E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18618" y="4491317"/>
            <a:ext cx="4239682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6E89A3F-6BB7-9B19-A649-FE22B3E09BAD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9457268" y="1565365"/>
            <a:ext cx="2591857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1738D6-8A16-6F3C-7F37-4961F28F56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57268" y="2094611"/>
            <a:ext cx="2591857" cy="4011172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39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222" y="179654"/>
            <a:ext cx="9969231" cy="83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t" anchorCtr="0" compatLnSpc="1">
            <a:prstTxWarp prst="textNoShape">
              <a:avLst/>
            </a:prstTxWarp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Narrative title style (no more than two lines long)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7" y="3210391"/>
            <a:ext cx="8730389" cy="1393065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969" b="1"/>
            </a:lvl1pPr>
            <a:lvl2pPr marL="249488" indent="-127492">
              <a:buFont typeface="Arial" panose="020B0604020202020204" pitchFamily="34" charset="0"/>
              <a:buChar char="•"/>
              <a:defRPr sz="969"/>
            </a:lvl2pPr>
            <a:lvl3pPr marL="498976" indent="-192337">
              <a:buFont typeface="Arial" panose="020B0604020202020204" pitchFamily="34" charset="0"/>
              <a:buChar char="•"/>
              <a:defRPr sz="969" baseline="0"/>
            </a:lvl3pPr>
          </a:lstStyle>
          <a:p>
            <a:pPr lvl="0"/>
            <a:r>
              <a:rPr lang="en-US"/>
              <a:t>Text box (click to edit content)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967" y="1568500"/>
            <a:ext cx="1971024" cy="13930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108" b="1" u="none">
                <a:solidFill>
                  <a:schemeClr val="bg1"/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Box 1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639617" y="1568500"/>
            <a:ext cx="8730389" cy="1393065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969" b="1"/>
            </a:lvl1pPr>
            <a:lvl2pPr marL="249488" indent="-127492">
              <a:buFont typeface="Arial" panose="020B0604020202020204" pitchFamily="34" charset="0"/>
              <a:buChar char="•"/>
              <a:defRPr sz="969"/>
            </a:lvl2pPr>
            <a:lvl3pPr marL="498976" indent="-192337">
              <a:buFont typeface="Arial" panose="020B0604020202020204" pitchFamily="34" charset="0"/>
              <a:buChar char="•"/>
              <a:defRPr sz="969" baseline="0"/>
            </a:lvl3pPr>
          </a:lstStyle>
          <a:p>
            <a:pPr lvl="0"/>
            <a:r>
              <a:rPr lang="en-US"/>
              <a:t>Text box (click to edit content)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9967" y="3210391"/>
            <a:ext cx="1971024" cy="1393065"/>
          </a:xfrm>
          <a:prstGeom prst="rect">
            <a:avLst/>
          </a:prstGeo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108" b="1" u="none" baseline="0">
                <a:solidFill>
                  <a:schemeClr val="bg1"/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Box 2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7" y="4852292"/>
            <a:ext cx="8730389" cy="1393065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969" b="1"/>
            </a:lvl1pPr>
            <a:lvl2pPr marL="249488" indent="-127492">
              <a:buFont typeface="Arial" panose="020B0604020202020204" pitchFamily="34" charset="0"/>
              <a:buChar char="•"/>
              <a:defRPr sz="969"/>
            </a:lvl2pPr>
            <a:lvl3pPr marL="498976" indent="-192337">
              <a:buFont typeface="Arial" panose="020B0604020202020204" pitchFamily="34" charset="0"/>
              <a:buChar char="•"/>
              <a:defRPr sz="969" baseline="0"/>
            </a:lvl3pPr>
          </a:lstStyle>
          <a:p>
            <a:pPr lvl="0"/>
            <a:r>
              <a:rPr lang="en-US"/>
              <a:t>Text box (click to edit content)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79967" y="4852292"/>
            <a:ext cx="1971024" cy="1393065"/>
          </a:xfrm>
          <a:prstGeom prst="rect">
            <a:avLst/>
          </a:prstGeo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108" b="1" u="none">
                <a:solidFill>
                  <a:schemeClr val="bg1"/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Box 3</a:t>
            </a:r>
          </a:p>
        </p:txBody>
      </p:sp>
    </p:spTree>
    <p:extLst>
      <p:ext uri="{BB962C8B-B14F-4D97-AF65-F5344CB8AC3E}">
        <p14:creationId xmlns:p14="http://schemas.microsoft.com/office/powerpoint/2010/main" val="337179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2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" y="1593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967" y="128002"/>
            <a:ext cx="9969231" cy="831850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9966" y="1535593"/>
            <a:ext cx="11032068" cy="4613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2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9228-4C2E-8209-8369-1EB25D73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1F29-EE4A-3F91-0C4F-0F2FE4B1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E419-D996-ADF7-9935-2A92CB16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7C17-96FF-580E-E9B2-628275D5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15E7-691E-D91A-0991-E034BC8D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A381-68B4-0CE5-1E2A-BCDF2B44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E274-9449-A4FF-D27E-FFB83865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D1F78-D411-75A8-B6BF-FD5706E7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9566-18EE-AE61-A041-BC13B1E7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F402-5EBB-B8C3-D6D2-650BDAA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5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9301-B726-091D-F443-6D6D874B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55BA-CFD4-8A6E-DD47-65FFC416C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DDBD2-461A-C5E0-8752-A71C2C8A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1E4CE-A38E-FC7D-7079-E4BE50F5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AD00B-3FC0-57BF-BD1B-653ED26C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7D44F-D494-5DFE-07CD-BA2B093C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EBCB-4FBD-DAEA-B191-3F7913D5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4D3A-2693-893B-F1F2-D11E1D95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330A6-5BC0-213C-AD51-4EC07FAF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A0635-049E-F2CE-C2E0-FEFB9520B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87720-BCF0-8FB3-7203-7511C532E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73078-EF0B-3A9D-4C64-AB928DA2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E78A7-898F-D253-49D5-B344E384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98EFA-3503-41FE-8BF3-EE4F4192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8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5B4F-B485-AE18-1694-1E31C1ED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383E5-49D4-9640-66B6-AC3BE48B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468FE-F39C-6E15-F9D6-7AB857C6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CA0CB-01AB-645A-0095-B394314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8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ED61C-D0FE-A034-003C-E04FA01B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ECE55-99EB-CFA9-AB1D-0F92FD33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E7435-4475-D2B8-C3A1-F97BEC2E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5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4E58-947C-0542-1B4F-9190DAA2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161A-B656-43CB-5025-041A4B32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7CFAE-0EDA-651C-B298-A16BD6BF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0CB59-EFB6-CC76-D00B-267D9F0B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03F44-B1C7-7A2D-F9F2-31215657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E7228-4FDF-9B3C-B622-05B573BF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4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5EB3-3EF7-8AC4-2E15-E51ACAA1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C6427-8829-F660-2E69-DF1A2F2D4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C6FBB-D81F-6A16-8DC1-82B087831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817A0-9BC6-5477-347A-38908D0D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B4AC-CBC3-3E83-0E95-DB5E527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39EE3-6972-1F5C-26B5-FEF699EF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1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C205D-80A2-D46A-46B7-CED6FA80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6612-A6FA-D364-4ABE-40744577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1A1A-61CC-46C3-148D-B6157B3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C361-DC0B-4E14-A454-0DF92C97806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3CF7-7E43-20A6-B0C9-BE63F47DA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8D853-0D01-F52F-B0C4-838484EE3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975" y="1597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" y="1597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9987" y="163513"/>
            <a:ext cx="986387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968" y="1509714"/>
            <a:ext cx="11032066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Body text</a:t>
            </a:r>
          </a:p>
          <a:p>
            <a:pPr lvl="1"/>
            <a:r>
              <a:rPr lang="en-GB"/>
              <a:t>First level</a:t>
            </a:r>
          </a:p>
          <a:p>
            <a:pPr lvl="2"/>
            <a:r>
              <a:rPr lang="en-GB"/>
              <a:t>Second level</a:t>
            </a:r>
          </a:p>
          <a:p>
            <a:pPr lvl="3"/>
            <a:r>
              <a:rPr lang="en-GB"/>
              <a:t>Third level</a:t>
            </a:r>
          </a:p>
          <a:p>
            <a:pPr lvl="4"/>
            <a:r>
              <a:rPr lang="en-GB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1385552" y="6675438"/>
            <a:ext cx="234949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615477">
              <a:spcBef>
                <a:spcPct val="0"/>
              </a:spcBef>
            </a:pPr>
            <a:endParaRPr lang="en-GB" sz="623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5E7F0-D795-46C4-8AAF-F72F6CFA3AF5}"/>
              </a:ext>
            </a:extLst>
          </p:cNvPr>
          <p:cNvSpPr txBox="1"/>
          <p:nvPr userDrawn="1"/>
        </p:nvSpPr>
        <p:spPr>
          <a:xfrm>
            <a:off x="371654" y="6419190"/>
            <a:ext cx="796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fld id="{34F92BC6-D7C3-584B-87F2-0B845776A5AD}" type="slidenum">
              <a:rPr lang="en-US" sz="1200" smtClean="0">
                <a:solidFill>
                  <a:srgbClr val="768692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pPr algn="l" fontAlgn="auto"/>
              <a:t>‹#›</a:t>
            </a:fld>
            <a:r>
              <a:rPr lang="en-US" sz="1200">
                <a:solidFill>
                  <a:srgbClr val="005EB8"/>
                </a:solidFill>
                <a:cs typeface="Arial" panose="020B0604020202020204" pitchFamily="34" charset="0"/>
              </a:rPr>
              <a:t> 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BB73FE-386C-44D4-854F-390E6EA3FCB4}"/>
              </a:ext>
            </a:extLst>
          </p:cNvPr>
          <p:cNvSpPr/>
          <p:nvPr userDrawn="1"/>
        </p:nvSpPr>
        <p:spPr bwMode="auto">
          <a:xfrm>
            <a:off x="848546" y="6398440"/>
            <a:ext cx="4489017" cy="3184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74295" rIns="74295" bIns="7429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722313"/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24/25 Cancer Alliance Planning Pack</a:t>
            </a:r>
            <a:endParaRPr lang="en-GB" sz="120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5709E1-C2AA-AE8C-E607-BF44A516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58CDAC-CDAD-F539-C6C3-873D8E835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</p:sldLayoutIdLst>
  <p:txStyles>
    <p:titleStyle>
      <a:lvl1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5pPr>
      <a:lvl6pPr marL="316531"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6pPr>
      <a:lvl7pPr marL="633062"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7pPr>
      <a:lvl8pPr marL="949593"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8pPr>
      <a:lvl9pPr marL="1266124"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615477" rtl="0" eaLnBrk="1" fontAlgn="base" hangingPunct="1">
        <a:spcBef>
          <a:spcPct val="20000"/>
        </a:spcBef>
        <a:spcAft>
          <a:spcPct val="0"/>
        </a:spcAft>
        <a:defRPr sz="1108" b="1">
          <a:solidFill>
            <a:schemeClr val="tx1"/>
          </a:solidFill>
          <a:latin typeface="+mn-lt"/>
          <a:ea typeface="+mn-ea"/>
          <a:cs typeface="+mn-cs"/>
        </a:defRPr>
      </a:lvl1pPr>
      <a:lvl2pPr marL="307739" indent="-153869" algn="l" defTabSz="615477" rtl="0" eaLnBrk="1" fontAlgn="base" hangingPunct="1">
        <a:spcBef>
          <a:spcPct val="20000"/>
        </a:spcBef>
        <a:spcAft>
          <a:spcPct val="0"/>
        </a:spcAft>
        <a:buClrTx/>
        <a:buChar char="•"/>
        <a:defRPr sz="1108">
          <a:solidFill>
            <a:schemeClr val="tx1"/>
          </a:solidFill>
          <a:latin typeface="+mn-lt"/>
          <a:cs typeface="+mn-cs"/>
        </a:defRPr>
      </a:lvl2pPr>
      <a:lvl3pPr marL="615477" indent="-153869" algn="l" defTabSz="615477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108">
          <a:solidFill>
            <a:schemeClr val="tx1"/>
          </a:solidFill>
          <a:latin typeface="+mn-lt"/>
          <a:cs typeface="+mn-cs"/>
        </a:defRPr>
      </a:lvl3pPr>
      <a:lvl4pPr marL="926513" indent="-157167" algn="l" defTabSz="615477" rtl="0" eaLnBrk="1" fontAlgn="base" hangingPunct="1">
        <a:spcBef>
          <a:spcPct val="20000"/>
        </a:spcBef>
        <a:spcAft>
          <a:spcPct val="0"/>
        </a:spcAft>
        <a:buClrTx/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4pPr>
      <a:lvl5pPr marL="1383725" indent="-152771" algn="l" defTabSz="615477" rtl="0" eaLnBrk="1" fontAlgn="base" hangingPunct="1">
        <a:spcBef>
          <a:spcPct val="20000"/>
        </a:spcBef>
        <a:spcAft>
          <a:spcPct val="0"/>
        </a:spcAft>
        <a:buClrTx/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5pPr>
      <a:lvl6pPr marL="1700255" indent="-152771" algn="l" defTabSz="6154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6pPr>
      <a:lvl7pPr marL="2016786" indent="-152771" algn="l" defTabSz="6154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7pPr>
      <a:lvl8pPr marL="2333318" indent="-152771" algn="l" defTabSz="6154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8pPr>
      <a:lvl9pPr marL="2649848" indent="-152771" algn="l" defTabSz="6154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EECB23-0DA4-A1A3-06D3-1B5E3E282D44}"/>
              </a:ext>
            </a:extLst>
          </p:cNvPr>
          <p:cNvSpPr txBox="1"/>
          <p:nvPr/>
        </p:nvSpPr>
        <p:spPr>
          <a:xfrm>
            <a:off x="436880" y="1150745"/>
            <a:ext cx="1131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D737621-5048-6988-7879-E3E3F085123C}"/>
              </a:ext>
            </a:extLst>
          </p:cNvPr>
          <p:cNvSpPr txBox="1">
            <a:spLocks/>
          </p:cNvSpPr>
          <p:nvPr/>
        </p:nvSpPr>
        <p:spPr>
          <a:xfrm>
            <a:off x="436880" y="135350"/>
            <a:ext cx="9183222" cy="6860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Urology CAG – National Cancer Programme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6C579-6E2D-9D5F-6F2F-E625B16FF06A}"/>
              </a:ext>
            </a:extLst>
          </p:cNvPr>
          <p:cNvSpPr txBox="1"/>
          <p:nvPr/>
        </p:nvSpPr>
        <p:spPr>
          <a:xfrm>
            <a:off x="436880" y="1178084"/>
            <a:ext cx="11557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B864-96A3-6648-C7E9-53F24FC6295E}"/>
              </a:ext>
            </a:extLst>
          </p:cNvPr>
          <p:cNvSpPr txBox="1"/>
          <p:nvPr/>
        </p:nvSpPr>
        <p:spPr>
          <a:xfrm>
            <a:off x="436881" y="918717"/>
            <a:ext cx="7792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23.24 Treatment Variation workstream</a:t>
            </a:r>
          </a:p>
          <a:p>
            <a:pPr algn="ctr" fontAlgn="b"/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‘Investigate why men with high-risk/locally advanced disease are not considered for radical treatment’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Numerator: number of patients having radical prostatectomy, radiotherapy, or brachytherapy within 12 months of diagnosis​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Denominator: number of men with high-risk/locally advanced* prostate cancer​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*High risk is defined Cambridge Prognostic Group 4-5 as recommended by NICE: https://www.nice.org.uk/guidance/ng131/chapter/Recommendations  OR 8-10 Gleason Score, OR PSA &gt;20, OR Stage T3​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E627BE-82B9-10A0-3FDF-22BB4481F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96569"/>
              </p:ext>
            </p:extLst>
          </p:nvPr>
        </p:nvGraphicFramePr>
        <p:xfrm>
          <a:off x="553839" y="3758911"/>
          <a:ext cx="7675762" cy="1921005"/>
        </p:xfrm>
        <a:graphic>
          <a:graphicData uri="http://schemas.openxmlformats.org/drawingml/2006/table">
            <a:tbl>
              <a:tblPr/>
              <a:tblGrid>
                <a:gridCol w="731783">
                  <a:extLst>
                    <a:ext uri="{9D8B030D-6E8A-4147-A177-3AD203B41FA5}">
                      <a16:colId xmlns:a16="http://schemas.microsoft.com/office/drawing/2014/main" val="379834579"/>
                    </a:ext>
                  </a:extLst>
                </a:gridCol>
                <a:gridCol w="1328050">
                  <a:extLst>
                    <a:ext uri="{9D8B030D-6E8A-4147-A177-3AD203B41FA5}">
                      <a16:colId xmlns:a16="http://schemas.microsoft.com/office/drawing/2014/main" val="3374619074"/>
                    </a:ext>
                  </a:extLst>
                </a:gridCol>
                <a:gridCol w="1599405">
                  <a:extLst>
                    <a:ext uri="{9D8B030D-6E8A-4147-A177-3AD203B41FA5}">
                      <a16:colId xmlns:a16="http://schemas.microsoft.com/office/drawing/2014/main" val="3436461048"/>
                    </a:ext>
                  </a:extLst>
                </a:gridCol>
                <a:gridCol w="740411">
                  <a:extLst>
                    <a:ext uri="{9D8B030D-6E8A-4147-A177-3AD203B41FA5}">
                      <a16:colId xmlns:a16="http://schemas.microsoft.com/office/drawing/2014/main" val="3923599574"/>
                    </a:ext>
                  </a:extLst>
                </a:gridCol>
                <a:gridCol w="723583">
                  <a:extLst>
                    <a:ext uri="{9D8B030D-6E8A-4147-A177-3AD203B41FA5}">
                      <a16:colId xmlns:a16="http://schemas.microsoft.com/office/drawing/2014/main" val="2402299267"/>
                    </a:ext>
                  </a:extLst>
                </a:gridCol>
                <a:gridCol w="715169">
                  <a:extLst>
                    <a:ext uri="{9D8B030D-6E8A-4147-A177-3AD203B41FA5}">
                      <a16:colId xmlns:a16="http://schemas.microsoft.com/office/drawing/2014/main" val="2626314065"/>
                    </a:ext>
                  </a:extLst>
                </a:gridCol>
                <a:gridCol w="614204">
                  <a:extLst>
                    <a:ext uri="{9D8B030D-6E8A-4147-A177-3AD203B41FA5}">
                      <a16:colId xmlns:a16="http://schemas.microsoft.com/office/drawing/2014/main" val="3614732585"/>
                    </a:ext>
                  </a:extLst>
                </a:gridCol>
                <a:gridCol w="606469">
                  <a:extLst>
                    <a:ext uri="{9D8B030D-6E8A-4147-A177-3AD203B41FA5}">
                      <a16:colId xmlns:a16="http://schemas.microsoft.com/office/drawing/2014/main" val="4143951996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2276330732"/>
                    </a:ext>
                  </a:extLst>
                </a:gridCol>
              </a:tblGrid>
              <a:tr h="1175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05662"/>
                  </a:ext>
                </a:extLst>
              </a:tr>
              <a:tr h="4161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Treatments: Reduce variation in treatment across the pathway - Prostate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Investigate why men with high-risk/locally advanced disease are not considered for radical treatment </a:t>
                      </a:r>
                    </a:p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1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1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1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22292"/>
                  </a:ext>
                </a:extLst>
              </a:tr>
              <a:tr h="4161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1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1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1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76119"/>
                  </a:ext>
                </a:extLst>
              </a:tr>
              <a:tr h="479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RUH*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has not been clinically validated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9/21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8/22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90368"/>
                  </a:ext>
                </a:extLst>
              </a:tr>
              <a:tr h="191394"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-3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-4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-2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- 1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- 2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- 3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27013"/>
                  </a:ext>
                </a:extLst>
              </a:tr>
              <a:tr h="2420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-3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-4</a:t>
                      </a:r>
                      <a:b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-2</a:t>
                      </a:r>
                      <a:b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- 1</a:t>
                      </a:r>
                      <a:b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- 2</a:t>
                      </a:r>
                      <a:b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- 3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642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C24E5-9B8E-EC31-0EF5-FC845C068F71}"/>
              </a:ext>
            </a:extLst>
          </p:cNvPr>
          <p:cNvSpPr txBox="1"/>
          <p:nvPr/>
        </p:nvSpPr>
        <p:spPr>
          <a:xfrm>
            <a:off x="472590" y="5707255"/>
            <a:ext cx="1141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National Workshop well attended by SWAG CAG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Analytics teams shared script enabling SWAG reporting ahead of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c120k available 23.24 to fund projects to investigate, identify themes and reduce variation but wasn’t utilised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Intended project to audit NBT potential undertreatment themes planned but resource hard to pin down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D41913-7910-756A-B01D-BDCDB8476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28415"/>
              </p:ext>
            </p:extLst>
          </p:nvPr>
        </p:nvGraphicFramePr>
        <p:xfrm>
          <a:off x="8556944" y="1060183"/>
          <a:ext cx="3334068" cy="2293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688">
                  <a:extLst>
                    <a:ext uri="{9D8B030D-6E8A-4147-A177-3AD203B41FA5}">
                      <a16:colId xmlns:a16="http://schemas.microsoft.com/office/drawing/2014/main" val="3087855919"/>
                    </a:ext>
                  </a:extLst>
                </a:gridCol>
                <a:gridCol w="1251380">
                  <a:extLst>
                    <a:ext uri="{9D8B030D-6E8A-4147-A177-3AD203B41FA5}">
                      <a16:colId xmlns:a16="http://schemas.microsoft.com/office/drawing/2014/main" val="2564621859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Providers NPCA 2020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429008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Gloucestershire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70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94986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North Bristol Trust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69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95171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Royal United Bath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69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631726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Salisbury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70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98184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Taunton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76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16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75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C574-0F2D-55D3-3907-29F359253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88" y="360160"/>
            <a:ext cx="9722025" cy="708415"/>
          </a:xfrm>
        </p:spPr>
        <p:txBody>
          <a:bodyPr/>
          <a:lstStyle/>
          <a:p>
            <a:r>
              <a:rPr lang="en-GB" sz="3600" dirty="0"/>
              <a:t>National Cancer Programme Focus for Urology 24.25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9DBC4-F20F-1B5D-9B94-304735533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88" y="994147"/>
            <a:ext cx="11710314" cy="4239102"/>
          </a:xfrm>
        </p:spPr>
        <p:txBody>
          <a:bodyPr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Reducing unwarranted variation in cancer treatment - transformation or improvement funded</a:t>
            </a: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Prostate: &gt;75% of men receiving radical treatment for high-risk/locally advanced prostate cancer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i="0" u="none" strike="noStrike" kern="1200" noProof="0" dirty="0">
                <a:solidFill>
                  <a:schemeClr val="tx1"/>
                </a:solidFill>
              </a:rPr>
              <a:t>Where lower than 60% FDS performance on the USC Urology/prostate pathway complete a baseline pathway analyser </a:t>
            </a: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i="0" u="none" strike="noStrike" kern="1200" noProof="0" dirty="0">
              <a:solidFill>
                <a:schemeClr val="tx1"/>
              </a:solidFill>
              <a:effectLst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SWAG work with CAGs develop action plans to </a:t>
            </a:r>
            <a:r>
              <a:rPr lang="en-GB" sz="1600" b="1" i="0" u="none" strike="noStrike" kern="1200" noProof="0" dirty="0" err="1">
                <a:solidFill>
                  <a:schemeClr val="tx1"/>
                </a:solidFill>
                <a:effectLst/>
              </a:rPr>
              <a:t>to</a:t>
            </a: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 reduce variation in treatment </a:t>
            </a: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SWAG Lead a project with secondary care partners to implement risk stratification tools, such as Predict/ Cambridge Prognostic Groups</a:t>
            </a: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Complete the implementation of nurse-led LATP biopsy services </a:t>
            </a: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Undertake pathway analysis using IST Pathway analyser</a:t>
            </a: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Develop and deliver improvement plans – prostate and bladder: </a:t>
            </a:r>
            <a:r>
              <a:rPr lang="en-GB" sz="1600" b="1" i="1" u="none" strike="noStrike" kern="1200" noProof="0" dirty="0">
                <a:solidFill>
                  <a:srgbClr val="15083A"/>
                </a:solidFill>
              </a:rPr>
              <a:t>Focus SWAG SDHFT &amp; NBT (Tiered) also GHFT</a:t>
            </a: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1600" b="1" u="none" strike="noStrike" kern="1200" noProof="0" dirty="0">
                <a:solidFill>
                  <a:srgbClr val="15083A"/>
                </a:solidFill>
              </a:rPr>
              <a:t>Complete MDT streamlining work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Build </a:t>
            </a: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consensus and clinical support for prioritising prostate pathway improvement where not recognised.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Ensure</a:t>
            </a: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 diagnostic capacity and prioritisation of sufficient MRI and biopsy capacity on the prostate pathway and cystoscopy and CT for the bladder cancer pathway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Implement </a:t>
            </a: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wider use of prognostic predictive tools at both referral and triage.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Work with GIRFT and Diagnostics programmes.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Increase in number and proportion of FDS clock stops recorded as ‘diagnosis of cancer’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Types of investment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Clinical Leadership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Pathway</a:t>
            </a: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 navigators and cancer MDT co-ordinators/ FDS trackers/ navigators within urology.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kern="1200" noProof="0" dirty="0">
                <a:solidFill>
                  <a:schemeClr val="tx1"/>
                </a:solidFill>
                <a:effectLst/>
              </a:rPr>
              <a:t>Alliance or provider- based pathway project managers.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kern="1200" noProof="0" dirty="0">
                <a:solidFill>
                  <a:schemeClr val="tx1"/>
                </a:solidFill>
              </a:rPr>
              <a:t>Support for analyst teams to provide specific local intelligence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tx1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i="0" u="none" strike="noStrike" kern="1200" noProof="0" dirty="0">
                <a:solidFill>
                  <a:schemeClr val="tx1"/>
                </a:solidFill>
              </a:rPr>
              <a:t>Funds: approx. 10% of SWAG funding can be directed to Urology pathway improvements c£1m in 24.25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 i="0" u="none" strike="noStrike" kern="1200" noProof="0" dirty="0">
              <a:solidFill>
                <a:schemeClr val="tx1"/>
              </a:solidFill>
              <a:effectLst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b="1" i="0" u="none" strike="noStrike" kern="1200" noProof="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sz="1600" b="1" i="1" u="none" strike="noStrike" kern="1200" noProof="0" dirty="0">
              <a:solidFill>
                <a:srgbClr val="15083A"/>
              </a:solidFill>
              <a:highlight>
                <a:srgbClr val="FFFF00"/>
              </a:highlight>
            </a:endParaRPr>
          </a:p>
          <a:p>
            <a:pPr marL="601980" lvl="1" indent="-285750" fontAlgn="base"/>
            <a:endParaRPr lang="en-GB" sz="16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980" lvl="1" indent="-285750" fontAlgn="base"/>
            <a:endParaRPr lang="en-GB" sz="16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6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2F2043-8D5D-4B2F-A9DE-382B3F751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498122"/>
              </p:ext>
            </p:extLst>
          </p:nvPr>
        </p:nvGraphicFramePr>
        <p:xfrm>
          <a:off x="6528389" y="1770719"/>
          <a:ext cx="5152465" cy="311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2F2043-8D5D-4B2F-A9DE-382B3F751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303802"/>
              </p:ext>
            </p:extLst>
          </p:nvPr>
        </p:nvGraphicFramePr>
        <p:xfrm>
          <a:off x="426085" y="213447"/>
          <a:ext cx="5152465" cy="311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2F2043-8D5D-4B2F-A9DE-382B3F751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460164"/>
              </p:ext>
            </p:extLst>
          </p:nvPr>
        </p:nvGraphicFramePr>
        <p:xfrm>
          <a:off x="574941" y="3530009"/>
          <a:ext cx="5003609" cy="311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4464AE-5F0F-7507-5093-DDFED2B1E8D8}"/>
              </a:ext>
            </a:extLst>
          </p:cNvPr>
          <p:cNvCxnSpPr/>
          <p:nvPr/>
        </p:nvCxnSpPr>
        <p:spPr>
          <a:xfrm>
            <a:off x="1041991" y="1541721"/>
            <a:ext cx="4444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2CEC90-4D56-A51B-CA54-4AC60AE50324}"/>
              </a:ext>
            </a:extLst>
          </p:cNvPr>
          <p:cNvCxnSpPr/>
          <p:nvPr/>
        </p:nvCxnSpPr>
        <p:spPr>
          <a:xfrm>
            <a:off x="1134141" y="4885263"/>
            <a:ext cx="4444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9772C8-E038-254F-941E-8A623F1CA9D6}"/>
              </a:ext>
            </a:extLst>
          </p:cNvPr>
          <p:cNvCxnSpPr/>
          <p:nvPr/>
        </p:nvCxnSpPr>
        <p:spPr>
          <a:xfrm>
            <a:off x="7116726" y="3108251"/>
            <a:ext cx="4444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7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EECB23-0DA4-A1A3-06D3-1B5E3E282D44}"/>
              </a:ext>
            </a:extLst>
          </p:cNvPr>
          <p:cNvSpPr txBox="1"/>
          <p:nvPr/>
        </p:nvSpPr>
        <p:spPr>
          <a:xfrm>
            <a:off x="436880" y="1150745"/>
            <a:ext cx="1131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D737621-5048-6988-7879-E3E3F085123C}"/>
              </a:ext>
            </a:extLst>
          </p:cNvPr>
          <p:cNvSpPr txBox="1">
            <a:spLocks/>
          </p:cNvSpPr>
          <p:nvPr/>
        </p:nvSpPr>
        <p:spPr>
          <a:xfrm>
            <a:off x="436880" y="279473"/>
            <a:ext cx="9183222" cy="6860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Urology CAG – National Cancer Programme (</a:t>
            </a:r>
            <a:r>
              <a:rPr lang="en-GB" sz="2400">
                <a:solidFill>
                  <a:prstClr val="white"/>
                </a:solidFill>
                <a:latin typeface="Calibri" panose="020F0502020204030204"/>
              </a:rPr>
              <a:t>BPTP Draft)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6C579-6E2D-9D5F-6F2F-E625B16FF06A}"/>
              </a:ext>
            </a:extLst>
          </p:cNvPr>
          <p:cNvSpPr txBox="1"/>
          <p:nvPr/>
        </p:nvSpPr>
        <p:spPr>
          <a:xfrm>
            <a:off x="436880" y="1178084"/>
            <a:ext cx="11557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58FDC8-5E58-09B9-C364-B557B671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059822"/>
            <a:ext cx="9801225" cy="5610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A45129-1733-0ED9-526E-2E6DFF3646DE}"/>
              </a:ext>
            </a:extLst>
          </p:cNvPr>
          <p:cNvSpPr txBox="1"/>
          <p:nvPr/>
        </p:nvSpPr>
        <p:spPr>
          <a:xfrm>
            <a:off x="9962707" y="1648047"/>
            <a:ext cx="2032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Awaiting final sign off pre-publication but focus of improvement requirements 24.25 where &lt;60%</a:t>
            </a:r>
          </a:p>
        </p:txBody>
      </p:sp>
    </p:spTree>
    <p:extLst>
      <p:ext uri="{BB962C8B-B14F-4D97-AF65-F5344CB8AC3E}">
        <p14:creationId xmlns:p14="http://schemas.microsoft.com/office/powerpoint/2010/main" val="785106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_England_Nov15">
  <a:themeElements>
    <a:clrScheme name="NHS England 2014 v2">
      <a:dk1>
        <a:srgbClr val="000000"/>
      </a:dk1>
      <a:lt1>
        <a:srgbClr val="FFFFFF"/>
      </a:lt1>
      <a:dk2>
        <a:srgbClr val="0072C6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72C6"/>
      </a:accent4>
      <a:accent5>
        <a:srgbClr val="003893"/>
      </a:accent5>
      <a:accent6>
        <a:srgbClr val="B2C7CA"/>
      </a:accent6>
      <a:hlink>
        <a:srgbClr val="0072C6"/>
      </a:hlink>
      <a:folHlink>
        <a:srgbClr val="9CBDC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400" b="0" i="0" u="none" strike="noStrike" cap="none" normalizeH="0" baseline="0" dirty="0" err="1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A9979EC5-02B0-4942-BE6F-AEECA402D108}" vid="{D3EA367E-90A2-41B1-9366-311E894200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e9c1acf-a809-461f-a820-ffa12d6c8ca7">
      <Terms xmlns="http://schemas.microsoft.com/office/infopath/2007/PartnerControls"/>
    </lcf76f155ced4ddcb4097134ff3c332f>
    <_ip_UnifiedCompliancePolicyProperties xmlns="http://schemas.microsoft.com/sharepoint/v3" xsi:nil="true"/>
    <TaxCatchAll xmlns="cccaf3ac-2de9-44d4-aa31-54302fceb5f7" xsi:nil="true"/>
    <Review_x0020_Date xmlns="de9c1acf-a809-461f-a820-ffa12d6c8c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6C5549054A24E853A5FE6B5876D1C" ma:contentTypeVersion="22" ma:contentTypeDescription="Create a new document." ma:contentTypeScope="" ma:versionID="3baffa30d114ba34d0458b20d3aa8f68">
  <xsd:schema xmlns:xsd="http://www.w3.org/2001/XMLSchema" xmlns:xs="http://www.w3.org/2001/XMLSchema" xmlns:p="http://schemas.microsoft.com/office/2006/metadata/properties" xmlns:ns1="http://schemas.microsoft.com/sharepoint/v3" xmlns:ns2="de9c1acf-a809-461f-a820-ffa12d6c8ca7" xmlns:ns3="a909cabd-1bdc-40e1-8c11-8e584d807db3" xmlns:ns4="cccaf3ac-2de9-44d4-aa31-54302fceb5f7" targetNamespace="http://schemas.microsoft.com/office/2006/metadata/properties" ma:root="true" ma:fieldsID="b49e016e3ab7a0fe3f35774011eb4b4f" ns1:_="" ns2:_="" ns3:_="" ns4:_="">
    <xsd:import namespace="http://schemas.microsoft.com/sharepoint/v3"/>
    <xsd:import namespace="de9c1acf-a809-461f-a820-ffa12d6c8ca7"/>
    <xsd:import namespace="a909cabd-1bdc-40e1-8c11-8e584d807db3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Review_x0020_Dat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c1acf-a809-461f-a820-ffa12d6c8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Review_x0020_Date" ma:index="20" nillable="true" ma:displayName="Review date" ma:indexed="true" ma:internalName="Review_x0020_Dat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9cabd-1bdc-40e1-8c11-8e584d807db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18b1e65c-b3a1-4f81-b473-d641a903dc4d}" ma:internalName="TaxCatchAll" ma:showField="CatchAllData" ma:web="51bfcd92-eb3e-40f4-8778-2bbfb88a8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DB53A-3B9E-4924-A99B-E9231FEBBB61}">
  <ds:schemaRefs>
    <ds:schemaRef ds:uri="http://schemas.microsoft.com/sharepoint/v3"/>
    <ds:schemaRef ds:uri="a909cabd-1bdc-40e1-8c11-8e584d807db3"/>
    <ds:schemaRef ds:uri="http://www.w3.org/XML/1998/namespace"/>
    <ds:schemaRef ds:uri="de9c1acf-a809-461f-a820-ffa12d6c8ca7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ccaf3ac-2de9-44d4-aa31-54302fceb5f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0E463D-F96C-4F3F-A3D4-D492D7D11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3F35F-2F58-48C7-94F9-1DAC04AE7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9c1acf-a809-461f-a820-ffa12d6c8ca7"/>
    <ds:schemaRef ds:uri="a909cabd-1bdc-40e1-8c11-8e584d807db3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588</Words>
  <Application>Microsoft Office PowerPoint</Application>
  <PresentationFormat>Widescreen</PresentationFormat>
  <Paragraphs>101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 Theme</vt:lpstr>
      <vt:lpstr>NHS_England_Nov15</vt:lpstr>
      <vt:lpstr>think-cell Slide</vt:lpstr>
      <vt:lpstr>PowerPoint Presentation</vt:lpstr>
      <vt:lpstr>National Cancer Programme Focus for Urology 24.25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Cancer Alliance   Patient and Public Voice Partners Forum  9 May 2023</dc:title>
  <dc:creator>Winnie Lo</dc:creator>
  <cp:lastModifiedBy>Helen Dunderdale</cp:lastModifiedBy>
  <cp:revision>38</cp:revision>
  <dcterms:created xsi:type="dcterms:W3CDTF">2023-04-17T08:46:46Z</dcterms:created>
  <dcterms:modified xsi:type="dcterms:W3CDTF">2024-01-18T15:46:11Z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0x01010055C6C5549054A24E853A5FE6B5876D1C</vt:lpwstr>
  </property>
  <property fmtid="{D5CDD505-2E9C-101B-9397-08002B2CF9AE}" pid="3" name="MediaServiceImageTags">
    <vt:lpwstr/>
  </property>
</Properties>
</file>