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0"/>
  </p:notesMasterIdLst>
  <p:sldIdLst>
    <p:sldId id="377" r:id="rId5"/>
    <p:sldId id="380" r:id="rId6"/>
    <p:sldId id="388" r:id="rId7"/>
    <p:sldId id="417" r:id="rId8"/>
    <p:sldId id="389" r:id="rId9"/>
    <p:sldId id="434" r:id="rId10"/>
    <p:sldId id="438" r:id="rId11"/>
    <p:sldId id="440" r:id="rId12"/>
    <p:sldId id="460" r:id="rId13"/>
    <p:sldId id="461" r:id="rId14"/>
    <p:sldId id="464" r:id="rId15"/>
    <p:sldId id="466" r:id="rId16"/>
    <p:sldId id="465" r:id="rId17"/>
    <p:sldId id="394" r:id="rId18"/>
    <p:sldId id="4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77899-309E-4B9E-81A5-EEAF7EBED3EB}" v="11" dt="2023-10-11T09:53:20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9" autoAdjust="0"/>
    <p:restoredTop sz="93775" autoAdjust="0"/>
  </p:normalViewPr>
  <p:slideViewPr>
    <p:cSldViewPr snapToGrid="0">
      <p:cViewPr varScale="1">
        <p:scale>
          <a:sx n="67" d="100"/>
          <a:sy n="67" d="100"/>
        </p:scale>
        <p:origin x="7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53746-3D8A-48AA-8A0D-8A902F8807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F0B20F3-70B6-4071-9E38-0DC9458B20CA}" type="pres">
      <dgm:prSet presAssocID="{7AF53746-3D8A-48AA-8A0D-8A902F880719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030AC8DD-7AC8-424D-8296-53894E72CCDA}" type="presOf" srcId="{7AF53746-3D8A-48AA-8A0D-8A902F880719}" destId="{CF0B20F3-70B6-4071-9E38-0DC9458B20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A2671-0152-4967-A972-C502F6154438}" type="datetimeFigureOut"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0E1BB-3A7E-4575-BEEA-7DD177B1DA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5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0E1BB-3A7E-4575-BEEA-7DD177B1DA0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64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0E1BB-3A7E-4575-BEEA-7DD177B1DA0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7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DBE2-2745-8358-FE5F-82886255A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9D8A7-783B-8066-979C-F3EA9F9A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1E25C-C181-F273-2CAD-4966F400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2319-9969-4AB6-C5E8-8A8D5B58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6E1B-2C48-C5BB-C38E-8AFE224B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4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D4C8-7BA1-F219-157D-6E56B20C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9EFD1-AB29-D274-2214-C660BF893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EF0DC-9441-D14C-C5C9-D7A1B068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6DE8-B2E3-B5F8-0401-5F4E7126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4008-8688-2A51-A238-A90D98C8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5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97C0F-82E8-E338-D3A2-1BB2BD695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F9CF5-D871-495B-0439-5E7C40609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D23F-C10F-4C5A-1B02-735F77D9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CF70C-1CB6-1A93-CAA4-6805605F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13B55-0118-BAFD-0C34-19AA86EC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92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76E4527E-063B-4D6C-B547-A723E6066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49" y="53977"/>
            <a:ext cx="1949451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B2921B-370C-4D91-A2FA-5B431B8F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055" y="2720589"/>
            <a:ext cx="8201892" cy="70841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5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FB84A-0F5E-4CA1-9075-6D1E419E97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057" y="3607726"/>
            <a:ext cx="8201025" cy="357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040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76E4527E-063B-4D6C-B547-A723E6066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49" y="53977"/>
            <a:ext cx="1949451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B2921B-370C-4D91-A2FA-5B431B8F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055" y="2720589"/>
            <a:ext cx="8201892" cy="70841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5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FB84A-0F5E-4CA1-9075-6D1E419E97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057" y="3607726"/>
            <a:ext cx="8201025" cy="357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52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9228-4C2E-8209-8369-1EB25D73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31F29-EE4A-3F91-0C4F-0F2FE4B10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BE419-D996-ADF7-9935-2A92CB1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7C17-96FF-580E-E9B2-628275D5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C15E7-691E-D91A-0991-E034BC8D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0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A381-68B4-0CE5-1E2A-BCDF2B446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FE274-9449-A4FF-D27E-FFB83865C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D1F78-D411-75A8-B6BF-FD5706E7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69566-18EE-AE61-A041-BC13B1E7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2F402-5EBB-B8C3-D6D2-650BDAAA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5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9301-B726-091D-F443-6D6D874B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255BA-CFD4-8A6E-DD47-65FFC416C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DDBD2-461A-C5E0-8752-A71C2C8A4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1E4CE-A38E-FC7D-7079-E4BE50F5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AD00B-3FC0-57BF-BD1B-653ED26C4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7D44F-D494-5DFE-07CD-BA2B093C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7EBCB-4FBD-DAEA-B191-3F7913D5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C4D3A-2693-893B-F1F2-D11E1D956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330A6-5BC0-213C-AD51-4EC07FAFE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A0635-049E-F2CE-C2E0-FEFB9520B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87720-BCF0-8FB3-7203-7511C532E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A73078-EF0B-3A9D-4C64-AB928DA2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E78A7-898F-D253-49D5-B344E384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98EFA-3503-41FE-8BF3-EE4F4192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8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5B4F-B485-AE18-1694-1E31C1ED4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383E5-49D4-9640-66B6-AC3BE48B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468FE-F39C-6E15-F9D6-7AB857C6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CA0CB-01AB-645A-0095-B3943144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8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ED61C-D0FE-A034-003C-E04FA01B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ECE55-99EB-CFA9-AB1D-0F92FD33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E7435-4475-D2B8-C3A1-F97BEC2E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25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4E58-947C-0542-1B4F-9190DAA2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6161A-B656-43CB-5025-041A4B323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7CFAE-0EDA-651C-B298-A16BD6BFB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0CB59-EFB6-CC76-D00B-267D9F0B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03F44-B1C7-7A2D-F9F2-31215657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E7228-4FDF-9B3C-B622-05B573BF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4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5EB3-3EF7-8AC4-2E15-E51ACAA1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1C6427-8829-F660-2E69-DF1A2F2D4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C6FBB-D81F-6A16-8DC1-82B087831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817A0-9BC6-5477-347A-38908D0D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DB4AC-CBC3-3E83-0E95-DB5E5278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39EE3-6972-1F5C-26B5-FEF699EF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1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C205D-80A2-D46A-46B7-CED6FA80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C6612-A6FA-D364-4ABE-407445774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C1A1A-61CC-46C3-148D-B6157B3F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C361-DC0B-4E14-A454-0DF92C97806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83CF7-7E43-20A6-B0C9-BE63F47DA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8D853-0D01-F52F-B0C4-838484EE3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3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EECB23-0DA4-A1A3-06D3-1B5E3E282D44}"/>
              </a:ext>
            </a:extLst>
          </p:cNvPr>
          <p:cNvSpPr txBox="1"/>
          <p:nvPr/>
        </p:nvSpPr>
        <p:spPr>
          <a:xfrm>
            <a:off x="436880" y="1150745"/>
            <a:ext cx="1131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46C579-6E2D-9D5F-6F2F-E625B16FF06A}"/>
              </a:ext>
            </a:extLst>
          </p:cNvPr>
          <p:cNvSpPr txBox="1"/>
          <p:nvPr/>
        </p:nvSpPr>
        <p:spPr>
          <a:xfrm>
            <a:off x="436880" y="1178084"/>
            <a:ext cx="115578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7B864-96A3-6648-C7E9-53F24FC6295E}"/>
              </a:ext>
            </a:extLst>
          </p:cNvPr>
          <p:cNvSpPr txBox="1"/>
          <p:nvPr/>
        </p:nvSpPr>
        <p:spPr>
          <a:xfrm>
            <a:off x="197224" y="1297756"/>
            <a:ext cx="113182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A5417D-152E-A7F2-FA2F-ED29E3B78E35}"/>
              </a:ext>
            </a:extLst>
          </p:cNvPr>
          <p:cNvSpPr/>
          <p:nvPr/>
        </p:nvSpPr>
        <p:spPr>
          <a:xfrm>
            <a:off x="0" y="1035044"/>
            <a:ext cx="12192000" cy="416638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SWAG Cancer Patient Experience</a:t>
            </a:r>
          </a:p>
          <a:p>
            <a:pPr algn="ctr"/>
            <a:r>
              <a:rPr lang="en-GB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NCPES Result 2022</a:t>
            </a:r>
          </a:p>
          <a:p>
            <a:pPr algn="ctr"/>
            <a:endParaRPr lang="en-GB" sz="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LCNs and SWAG Transformation Project Manager</a:t>
            </a:r>
          </a:p>
          <a:p>
            <a:pPr algn="ctr"/>
            <a:endParaRPr lang="en-GB" sz="3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SWAG Delivery Group Meeting 13 Oct 2023</a:t>
            </a:r>
          </a:p>
          <a:p>
            <a:pPr algn="ctr"/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Winnie Lo</a:t>
            </a:r>
          </a:p>
          <a:p>
            <a:pPr algn="ctr"/>
            <a:endParaRPr lang="en-GB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2D478C-EEDC-ABFB-49AE-70D3F7377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49" y="5560244"/>
            <a:ext cx="1744816" cy="8503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F66AD2-0210-50DF-F0C0-0212E2758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531" y="5574437"/>
            <a:ext cx="1403289" cy="7757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A6CE166-8371-9386-7C58-6932BA7B0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9550"/>
            <a:ext cx="1616699" cy="73549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FC920E7-40EB-0D38-CB6D-A12E5A87A7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574075"/>
            <a:ext cx="2415391" cy="7760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88973C2-D25F-A1FE-911E-68A7815D6C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8567" y="5574436"/>
            <a:ext cx="1300069" cy="7757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D0B7D4-911D-14DF-B9B0-643CF022E8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96996" y="5574075"/>
            <a:ext cx="1744816" cy="85147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CF758E7-C9F9-73F9-B1CF-E73642E946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85093" y="5629377"/>
            <a:ext cx="2104275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5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SWAG</a:t>
            </a:r>
            <a:r>
              <a:rPr lang="en-GB" sz="4000" b="1" dirty="0"/>
              <a:t> Urology Highest Scores &gt; 90%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392" y="205105"/>
            <a:ext cx="2347163" cy="109127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270390"/>
              </p:ext>
            </p:extLst>
          </p:nvPr>
        </p:nvGraphicFramePr>
        <p:xfrm>
          <a:off x="438149" y="1456404"/>
          <a:ext cx="11315699" cy="4971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121">
                  <a:extLst>
                    <a:ext uri="{9D8B030D-6E8A-4147-A177-3AD203B41FA5}">
                      <a16:colId xmlns:a16="http://schemas.microsoft.com/office/drawing/2014/main" val="2559165933"/>
                    </a:ext>
                  </a:extLst>
                </a:gridCol>
                <a:gridCol w="7640148">
                  <a:extLst>
                    <a:ext uri="{9D8B030D-6E8A-4147-A177-3AD203B41FA5}">
                      <a16:colId xmlns:a16="http://schemas.microsoft.com/office/drawing/2014/main" val="2206575181"/>
                    </a:ext>
                  </a:extLst>
                </a:gridCol>
                <a:gridCol w="785107">
                  <a:extLst>
                    <a:ext uri="{9D8B030D-6E8A-4147-A177-3AD203B41FA5}">
                      <a16:colId xmlns:a16="http://schemas.microsoft.com/office/drawing/2014/main" val="3573292907"/>
                    </a:ext>
                  </a:extLst>
                </a:gridCol>
                <a:gridCol w="785107">
                  <a:extLst>
                    <a:ext uri="{9D8B030D-6E8A-4147-A177-3AD203B41FA5}">
                      <a16:colId xmlns:a16="http://schemas.microsoft.com/office/drawing/2014/main" val="2478284877"/>
                    </a:ext>
                  </a:extLst>
                </a:gridCol>
                <a:gridCol w="785107">
                  <a:extLst>
                    <a:ext uri="{9D8B030D-6E8A-4147-A177-3AD203B41FA5}">
                      <a16:colId xmlns:a16="http://schemas.microsoft.com/office/drawing/2014/main" val="3549297097"/>
                    </a:ext>
                  </a:extLst>
                </a:gridCol>
                <a:gridCol w="785109">
                  <a:extLst>
                    <a:ext uri="{9D8B030D-6E8A-4147-A177-3AD203B41FA5}">
                      <a16:colId xmlns:a16="http://schemas.microsoft.com/office/drawing/2014/main" val="26673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Prostate</a:t>
                      </a:r>
                    </a:p>
                    <a:p>
                      <a:r>
                        <a:rPr lang="en-GB" sz="1050" dirty="0"/>
                        <a:t>SWAG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Urology SWAG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SWAG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National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490483"/>
                  </a:ext>
                </a:extLst>
              </a:tr>
              <a:tr h="429546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Patient received all the information needed about the diagnostic test in advance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763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Enough privacy was always given to the patient when receiving diagnostic test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15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Patient found advice from main contact person was very or quite helpful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85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 member of their care team helped the patient create a plan of care to address any needs or concerns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31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Care team reviewed the patients care plan with them to ensure it was up to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9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Staff provided the patient with relevant information on available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462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Hospital staff always did everything they could to help the patient to control 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148829"/>
                  </a:ext>
                </a:extLst>
              </a:tr>
              <a:tr h="434626">
                <a:tc>
                  <a:txBody>
                    <a:bodyPr/>
                    <a:lstStyle/>
                    <a:p>
                      <a:r>
                        <a:rPr lang="en-GB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Patient was always treated with dignity and respect in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83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Beforehand patient had completely enough information about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98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Beforehand patient had completely enough information about radiotherapy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88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866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 whole team worked well together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269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68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25033" cy="931259"/>
          </a:xfrm>
        </p:spPr>
        <p:txBody>
          <a:bodyPr>
            <a:normAutofit/>
          </a:bodyPr>
          <a:lstStyle/>
          <a:p>
            <a:r>
              <a:rPr lang="en-GB" sz="3600" b="1" dirty="0"/>
              <a:t>SWAG Urology Lowest Scores &lt; 60%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690" y="205105"/>
            <a:ext cx="2353260" cy="109127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104645"/>
              </p:ext>
            </p:extLst>
          </p:nvPr>
        </p:nvGraphicFramePr>
        <p:xfrm>
          <a:off x="198120" y="1432559"/>
          <a:ext cx="10942319" cy="467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873">
                  <a:extLst>
                    <a:ext uri="{9D8B030D-6E8A-4147-A177-3AD203B41FA5}">
                      <a16:colId xmlns:a16="http://schemas.microsoft.com/office/drawing/2014/main" val="2170483365"/>
                    </a:ext>
                  </a:extLst>
                </a:gridCol>
                <a:gridCol w="7781457">
                  <a:extLst>
                    <a:ext uri="{9D8B030D-6E8A-4147-A177-3AD203B41FA5}">
                      <a16:colId xmlns:a16="http://schemas.microsoft.com/office/drawing/2014/main" val="3699416721"/>
                    </a:ext>
                  </a:extLst>
                </a:gridCol>
                <a:gridCol w="645535">
                  <a:extLst>
                    <a:ext uri="{9D8B030D-6E8A-4147-A177-3AD203B41FA5}">
                      <a16:colId xmlns:a16="http://schemas.microsoft.com/office/drawing/2014/main" val="2598020799"/>
                    </a:ext>
                  </a:extLst>
                </a:gridCol>
                <a:gridCol w="645535">
                  <a:extLst>
                    <a:ext uri="{9D8B030D-6E8A-4147-A177-3AD203B41FA5}">
                      <a16:colId xmlns:a16="http://schemas.microsoft.com/office/drawing/2014/main" val="3775132703"/>
                    </a:ext>
                  </a:extLst>
                </a:gridCol>
                <a:gridCol w="645535">
                  <a:extLst>
                    <a:ext uri="{9D8B030D-6E8A-4147-A177-3AD203B41FA5}">
                      <a16:colId xmlns:a16="http://schemas.microsoft.com/office/drawing/2014/main" val="1392988536"/>
                    </a:ext>
                  </a:extLst>
                </a:gridCol>
                <a:gridCol w="722384">
                  <a:extLst>
                    <a:ext uri="{9D8B030D-6E8A-4147-A177-3AD203B41FA5}">
                      <a16:colId xmlns:a16="http://schemas.microsoft.com/office/drawing/2014/main" val="2114153361"/>
                    </a:ext>
                  </a:extLst>
                </a:gridCol>
              </a:tblGrid>
              <a:tr h="4666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err="1"/>
                        <a:t>Prostae</a:t>
                      </a:r>
                      <a:endParaRPr lang="en-GB" sz="1050" dirty="0"/>
                    </a:p>
                    <a:p>
                      <a:r>
                        <a:rPr lang="en-GB" sz="1050" dirty="0"/>
                        <a:t>SWAG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Urology SWAG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SWAG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National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284449"/>
                  </a:ext>
                </a:extLst>
              </a:tr>
              <a:tr h="600907"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Patient could get further advice or a second opinion before making decisions about their treatment.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423969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r>
                        <a:rPr lang="en-GB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Patient was offered information about how to get financial help/benefits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622530"/>
                  </a:ext>
                </a:extLst>
              </a:tr>
              <a:tr h="600907">
                <a:tc>
                  <a:txBody>
                    <a:bodyPr/>
                    <a:lstStyle/>
                    <a:p>
                      <a:r>
                        <a:rPr lang="en-GB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Patient felt possible long-term side effects were definitely explained in a way they could understand in advance of their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236750"/>
                  </a:ext>
                </a:extLst>
              </a:tr>
              <a:tr h="600907">
                <a:tc>
                  <a:txBody>
                    <a:bodyPr/>
                    <a:lstStyle/>
                    <a:p>
                      <a:r>
                        <a:rPr lang="en-GB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Patient was definitely able to discuss options for managing the impact of any long term side 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921012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r>
                        <a:rPr lang="en-GB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Care team gave family or someone close, all the information needed to help care for the patient at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421395"/>
                  </a:ext>
                </a:extLst>
              </a:tr>
              <a:tr h="356306">
                <a:tc>
                  <a:txBody>
                    <a:bodyPr/>
                    <a:lstStyle/>
                    <a:p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During treatment, the patient definitely got enough care and support at home from community or voluntary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074147"/>
                  </a:ext>
                </a:extLst>
              </a:tr>
              <a:tr h="599626">
                <a:tc>
                  <a:txBody>
                    <a:bodyPr/>
                    <a:lstStyle/>
                    <a:p>
                      <a:r>
                        <a:rPr lang="en-GB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Patient definitely received the right amount of support from their GP practice during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27640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55320" y="6080759"/>
            <a:ext cx="9906000" cy="5143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448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25033" cy="931259"/>
          </a:xfrm>
        </p:spPr>
        <p:txBody>
          <a:bodyPr>
            <a:normAutofit/>
          </a:bodyPr>
          <a:lstStyle/>
          <a:p>
            <a:r>
              <a:rPr lang="en-GB" sz="3600" b="1" dirty="0"/>
              <a:t>SWAG Urology Lowest Scores &lt; 60%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690" y="205105"/>
            <a:ext cx="2353260" cy="109127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49646"/>
              </p:ext>
            </p:extLst>
          </p:nvPr>
        </p:nvGraphicFramePr>
        <p:xfrm>
          <a:off x="198120" y="1432559"/>
          <a:ext cx="10942319" cy="424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873">
                  <a:extLst>
                    <a:ext uri="{9D8B030D-6E8A-4147-A177-3AD203B41FA5}">
                      <a16:colId xmlns:a16="http://schemas.microsoft.com/office/drawing/2014/main" val="2170483365"/>
                    </a:ext>
                  </a:extLst>
                </a:gridCol>
                <a:gridCol w="7781457">
                  <a:extLst>
                    <a:ext uri="{9D8B030D-6E8A-4147-A177-3AD203B41FA5}">
                      <a16:colId xmlns:a16="http://schemas.microsoft.com/office/drawing/2014/main" val="3699416721"/>
                    </a:ext>
                  </a:extLst>
                </a:gridCol>
                <a:gridCol w="645535">
                  <a:extLst>
                    <a:ext uri="{9D8B030D-6E8A-4147-A177-3AD203B41FA5}">
                      <a16:colId xmlns:a16="http://schemas.microsoft.com/office/drawing/2014/main" val="2598020799"/>
                    </a:ext>
                  </a:extLst>
                </a:gridCol>
                <a:gridCol w="645535">
                  <a:extLst>
                    <a:ext uri="{9D8B030D-6E8A-4147-A177-3AD203B41FA5}">
                      <a16:colId xmlns:a16="http://schemas.microsoft.com/office/drawing/2014/main" val="3775132703"/>
                    </a:ext>
                  </a:extLst>
                </a:gridCol>
                <a:gridCol w="645535">
                  <a:extLst>
                    <a:ext uri="{9D8B030D-6E8A-4147-A177-3AD203B41FA5}">
                      <a16:colId xmlns:a16="http://schemas.microsoft.com/office/drawing/2014/main" val="1392988536"/>
                    </a:ext>
                  </a:extLst>
                </a:gridCol>
                <a:gridCol w="722384">
                  <a:extLst>
                    <a:ext uri="{9D8B030D-6E8A-4147-A177-3AD203B41FA5}">
                      <a16:colId xmlns:a16="http://schemas.microsoft.com/office/drawing/2014/main" val="2114153361"/>
                    </a:ext>
                  </a:extLst>
                </a:gridCol>
              </a:tblGrid>
              <a:tr h="4666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err="1"/>
                        <a:t>Prostae</a:t>
                      </a:r>
                      <a:endParaRPr lang="en-GB" sz="1050" dirty="0"/>
                    </a:p>
                    <a:p>
                      <a:r>
                        <a:rPr lang="en-GB" sz="1050" dirty="0"/>
                        <a:t>SWAG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Urology SWAG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SWAG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National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284449"/>
                  </a:ext>
                </a:extLst>
              </a:tr>
              <a:tr h="600907">
                <a:tc>
                  <a:txBody>
                    <a:bodyPr/>
                    <a:lstStyle/>
                    <a:p>
                      <a:r>
                        <a:rPr lang="en-GB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Patient has had a review of cancer care by GP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423969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r>
                        <a:rPr lang="en-GB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 treatment, the patient definitely could get enough emotional support at home from community or voluntary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622530"/>
                  </a:ext>
                </a:extLst>
              </a:tr>
              <a:tr h="600907">
                <a:tc>
                  <a:txBody>
                    <a:bodyPr/>
                    <a:lstStyle/>
                    <a:p>
                      <a:r>
                        <a:rPr lang="en-GB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Cancer research opportunities were discussed with patient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236750"/>
                  </a:ext>
                </a:extLst>
              </a:tr>
              <a:tr h="600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921012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421395"/>
                  </a:ext>
                </a:extLst>
              </a:tr>
              <a:tr h="3563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074147"/>
                  </a:ext>
                </a:extLst>
              </a:tr>
              <a:tr h="5996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27640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55320" y="6080759"/>
            <a:ext cx="9906000" cy="514351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4 questions did not score due to lower than 10 responses (immunotherapy)</a:t>
            </a:r>
          </a:p>
        </p:txBody>
      </p:sp>
    </p:spTree>
    <p:extLst>
      <p:ext uri="{BB962C8B-B14F-4D97-AF65-F5344CB8AC3E}">
        <p14:creationId xmlns:p14="http://schemas.microsoft.com/office/powerpoint/2010/main" val="1814439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707" y="233087"/>
            <a:ext cx="2353260" cy="10912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08076" cy="1325563"/>
          </a:xfrm>
        </p:spPr>
        <p:txBody>
          <a:bodyPr/>
          <a:lstStyle/>
          <a:p>
            <a:r>
              <a:rPr lang="en-GB" b="1" dirty="0"/>
              <a:t>Suggested themes for Collaborative working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524842"/>
              </p:ext>
            </p:extLst>
          </p:nvPr>
        </p:nvGraphicFramePr>
        <p:xfrm>
          <a:off x="650449" y="1825625"/>
          <a:ext cx="1070335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960749" y="2062063"/>
            <a:ext cx="9738674" cy="1074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Celebrate what is going well</a:t>
            </a:r>
          </a:p>
          <a:p>
            <a:pPr algn="ctr"/>
            <a:r>
              <a:rPr lang="en-GB" dirty="0"/>
              <a:t>CNS teams and support/advice given (Q19, 41)</a:t>
            </a:r>
          </a:p>
          <a:p>
            <a:pPr algn="ctr"/>
            <a:r>
              <a:rPr lang="en-GB" dirty="0"/>
              <a:t>Team working well together(Q 56)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65096" y="3874416"/>
            <a:ext cx="7729979" cy="1564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Recognise opportunities for improvement</a:t>
            </a:r>
          </a:p>
          <a:p>
            <a:pPr algn="ctr"/>
            <a:r>
              <a:rPr lang="en-GB" dirty="0"/>
              <a:t>Cancer research opportunities (Q58)</a:t>
            </a:r>
          </a:p>
          <a:p>
            <a:pPr algn="ctr"/>
            <a:r>
              <a:rPr lang="en-GB" dirty="0"/>
              <a:t>Information on side effects and management (Q47, 48)</a:t>
            </a:r>
          </a:p>
          <a:p>
            <a:pPr algn="ctr"/>
            <a:r>
              <a:rPr lang="en-GB" dirty="0"/>
              <a:t>Ability to influence cancer care reviews with EOTS (Q 52)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312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Next Steps: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7" y="1960098"/>
            <a:ext cx="10515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Share and disseminate NCPES 2022 findings to Board, CAGs, Delivery groups and various forums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Continue to develop a SWAG CPES dashboard to enable further data analysis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Gain insights into patient experiences at more granular level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Highlight areas of challenges associated with health inequalities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Identify common themes of challenges and good practices across SWAG, trusts and primary care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Agree recommendation for improvement plans and opportunity for collaboration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Further embed and expand access to PCS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Triangulation with ongoing QoL survey results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Consider various strategies for increasing survey uptake for the next NCEPS in 2023 </a:t>
            </a: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2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18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0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algn="ctr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7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NCPES Introduction: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Annual survey, 12</a:t>
            </a:r>
            <a:r>
              <a:rPr lang="en-GB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iteration of the survey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First undertaken in 2010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Commissioned and managed by NHS England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Picker is responsible for the technical design, implementation and survey analysis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Aim and Objectives: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monitor national progress on experience of cancer care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provide information to drive local quality improvements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assist commissioners and providers of cancer care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inform the work of the various charities and stakeholder groups supporting patients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questionnaire was reviewed in 2021 to reflect changes to cancer services and commitment to cancer care.  (NHS Long Term Plan) 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6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Methodology: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Mixed methods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Who were included?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NHS patients with cancer diagnosis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adult (aged 16 or over)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Discharged from an NHS trust after an inpatient episode or day case attendance for cancer related treatment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Experience of cancer related treatment in the months of April, May and June 2022</a:t>
            </a: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Questionnaires: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by post, online option or phone (interpreters)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Comparability: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2021 and 2022</a:t>
            </a:r>
          </a:p>
          <a:p>
            <a:pPr marL="457200" lvl="1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96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the results: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30"/>
            <a:ext cx="10515600" cy="484361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Case-mix adjustment: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Adjusted scores: 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understand how an Alliance is performing given their patient population (Factors: gender, age, ethnicity, deprivation, cancer type)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Unadjusted data: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show the actual patients' responses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Case-mix adjusted data and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expected ranges: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understand whether the results are significantly higher or lower than national results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Scoring methodology: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61 questions were scored - directly to patient experience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Q59 was scored based rating on a scale of 0 to 10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Suppression rules: 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Data is suppressed for two reasons: rid of unreliable results based on very small number, preventing individuals from being identifiable. 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2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Response Rate: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National:  53% (133 Trusts| 61,268 responses)	     55% in 2021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SWAG:  58% (6 Trusts| 3,417 responses)	        59% in 2021		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Trusts: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Gloucester: 61%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North Bristol: 61%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Salisbury: 63%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Somerset: 64%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Royal United Bath: 61%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United Hospital Bristol &amp; Weston: 51%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4798C697-203E-D2AD-AD08-81A28A088FF5}"/>
              </a:ext>
            </a:extLst>
          </p:cNvPr>
          <p:cNvSpPr/>
          <p:nvPr/>
        </p:nvSpPr>
        <p:spPr>
          <a:xfrm>
            <a:off x="6096000" y="2046947"/>
            <a:ext cx="486917" cy="36110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BC0CFD8B-1C1B-F8C8-F1B4-1A68B7158A03}"/>
              </a:ext>
            </a:extLst>
          </p:cNvPr>
          <p:cNvSpPr/>
          <p:nvPr/>
        </p:nvSpPr>
        <p:spPr>
          <a:xfrm>
            <a:off x="5440296" y="2408050"/>
            <a:ext cx="484632" cy="36012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01B564-E25A-41E4-4BC1-94E7F0361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572" y="3972155"/>
            <a:ext cx="6136654" cy="20434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EE1934-F171-7B40-5218-AB0BF81BC345}"/>
              </a:ext>
            </a:extLst>
          </p:cNvPr>
          <p:cNvSpPr txBox="1"/>
          <p:nvPr/>
        </p:nvSpPr>
        <p:spPr>
          <a:xfrm>
            <a:off x="7371044" y="3418361"/>
            <a:ext cx="318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Mode of response:</a:t>
            </a:r>
          </a:p>
        </p:txBody>
      </p:sp>
    </p:spTree>
    <p:extLst>
      <p:ext uri="{BB962C8B-B14F-4D97-AF65-F5344CB8AC3E}">
        <p14:creationId xmlns:p14="http://schemas.microsoft.com/office/powerpoint/2010/main" val="214979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384" y="365125"/>
            <a:ext cx="8502514" cy="915035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Responses by Patient characteristics: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51D974-CB3F-3C6D-C03F-93F65F825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20807"/>
              </p:ext>
            </p:extLst>
          </p:nvPr>
        </p:nvGraphicFramePr>
        <p:xfrm>
          <a:off x="445859" y="2042848"/>
          <a:ext cx="5299532" cy="2159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167">
                  <a:extLst>
                    <a:ext uri="{9D8B030D-6E8A-4147-A177-3AD203B41FA5}">
                      <a16:colId xmlns:a16="http://schemas.microsoft.com/office/drawing/2014/main" val="2035265137"/>
                    </a:ext>
                  </a:extLst>
                </a:gridCol>
                <a:gridCol w="1169818">
                  <a:extLst>
                    <a:ext uri="{9D8B030D-6E8A-4147-A177-3AD203B41FA5}">
                      <a16:colId xmlns:a16="http://schemas.microsoft.com/office/drawing/2014/main" val="1540732263"/>
                    </a:ext>
                  </a:extLst>
                </a:gridCol>
                <a:gridCol w="1012747">
                  <a:extLst>
                    <a:ext uri="{9D8B030D-6E8A-4147-A177-3AD203B41FA5}">
                      <a16:colId xmlns:a16="http://schemas.microsoft.com/office/drawing/2014/main" val="3279911755"/>
                    </a:ext>
                  </a:extLst>
                </a:gridCol>
                <a:gridCol w="1170285">
                  <a:extLst>
                    <a:ext uri="{9D8B030D-6E8A-4147-A177-3AD203B41FA5}">
                      <a16:colId xmlns:a16="http://schemas.microsoft.com/office/drawing/2014/main" val="198272644"/>
                    </a:ext>
                  </a:extLst>
                </a:gridCol>
                <a:gridCol w="1054515">
                  <a:extLst>
                    <a:ext uri="{9D8B030D-6E8A-4147-A177-3AD203B41FA5}">
                      <a16:colId xmlns:a16="http://schemas.microsoft.com/office/drawing/2014/main" val="1986042067"/>
                    </a:ext>
                  </a:extLst>
                </a:gridCol>
              </a:tblGrid>
              <a:tr h="228547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SWAG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126860"/>
                  </a:ext>
                </a:extLst>
              </a:tr>
              <a:tr h="22600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Ethnicity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respondents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responses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respondents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responses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00398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53,849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87.9%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3,135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91.8%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03584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1,618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0473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1,009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42616"/>
                  </a:ext>
                </a:extLst>
              </a:tr>
              <a:tr h="260346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539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85017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50785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given 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3,915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9282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61,268</a:t>
                      </a:r>
                      <a:endParaRPr lang="en-GB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3,417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1819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20271A-79F3-45A0-1EAC-505C625CC3BE}"/>
              </a:ext>
            </a:extLst>
          </p:cNvPr>
          <p:cNvSpPr txBox="1"/>
          <p:nvPr/>
        </p:nvSpPr>
        <p:spPr>
          <a:xfrm>
            <a:off x="403860" y="1735071"/>
            <a:ext cx="10324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Responses by Ethnicity: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Content Placeholder 1" descr="A screenshot of a computer">
            <a:extLst>
              <a:ext uri="{FF2B5EF4-FFF2-40B4-BE49-F238E27FC236}">
                <a16:creationId xmlns:a16="http://schemas.microsoft.com/office/drawing/2014/main" id="{A096197E-53F6-33E4-FDAF-5068C0340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88609" y="1960096"/>
            <a:ext cx="5048365" cy="4234963"/>
          </a:xfrm>
          <a:prstGeom prst="rect">
            <a:avLst/>
          </a:prstGeom>
        </p:spPr>
      </p:pic>
      <p:sp>
        <p:nvSpPr>
          <p:cNvPr id="7" name="Content Placeholder 12">
            <a:extLst>
              <a:ext uri="{FF2B5EF4-FFF2-40B4-BE49-F238E27FC236}">
                <a16:creationId xmlns:a16="http://schemas.microsoft.com/office/drawing/2014/main" id="{D46F826D-A166-F1A0-B79C-867DDBC5D257}"/>
              </a:ext>
            </a:extLst>
          </p:cNvPr>
          <p:cNvSpPr txBox="1">
            <a:spLocks/>
          </p:cNvSpPr>
          <p:nvPr/>
        </p:nvSpPr>
        <p:spPr>
          <a:xfrm>
            <a:off x="1214947" y="4494132"/>
            <a:ext cx="4728210" cy="17856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Patient Characteristics: </a:t>
            </a:r>
          </a:p>
          <a:p>
            <a:pPr marL="0" indent="0">
              <a:buNone/>
            </a:pPr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By Gender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  <a:p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IMD quintile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long term conditions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different tumour groups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cancer types were reported.</a:t>
            </a:r>
            <a:endParaRPr lang="en-GB" sz="48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By other characteristics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354FBF5-6EBA-EDEA-DF90-EFB77A7A44E5}"/>
              </a:ext>
            </a:extLst>
          </p:cNvPr>
          <p:cNvSpPr/>
          <p:nvPr/>
        </p:nvSpPr>
        <p:spPr>
          <a:xfrm rot="16200000">
            <a:off x="3816803" y="5149222"/>
            <a:ext cx="532777" cy="10082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D2854B-1BB5-1AAF-A074-A9244CFE3EF4}"/>
              </a:ext>
            </a:extLst>
          </p:cNvPr>
          <p:cNvSpPr txBox="1"/>
          <p:nvPr/>
        </p:nvSpPr>
        <p:spPr>
          <a:xfrm>
            <a:off x="4924641" y="5468695"/>
            <a:ext cx="1476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Further analysis </a:t>
            </a:r>
          </a:p>
        </p:txBody>
      </p:sp>
    </p:spTree>
    <p:extLst>
      <p:ext uri="{BB962C8B-B14F-4D97-AF65-F5344CB8AC3E}">
        <p14:creationId xmlns:p14="http://schemas.microsoft.com/office/powerpoint/2010/main" val="256880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SWAG results: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10" y="1785309"/>
            <a:ext cx="10515600" cy="14204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Overall Experience within SWAG: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Captured by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Q59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using scale 0-10 from very poor to very good.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SWAG Cancer Alliance scored at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8.9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(same as the England score)             from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9.0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in 2021 </a:t>
            </a:r>
          </a:p>
          <a:p>
            <a:pPr marL="0" indent="0">
              <a:buNone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Questions Above and Below Expected Range: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DF8E68C3-8F2C-D01B-68A6-42F0633350BA}"/>
              </a:ext>
            </a:extLst>
          </p:cNvPr>
          <p:cNvSpPr/>
          <p:nvPr/>
        </p:nvSpPr>
        <p:spPr>
          <a:xfrm>
            <a:off x="6096000" y="2259717"/>
            <a:ext cx="484632" cy="3950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C5081A-1D49-7DF5-7B99-1D38AE948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" y="3159924"/>
            <a:ext cx="7856220" cy="34510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0791ED-19A1-05B8-3D1C-A54C16310DDC}"/>
              </a:ext>
            </a:extLst>
          </p:cNvPr>
          <p:cNvSpPr txBox="1"/>
          <p:nvPr/>
        </p:nvSpPr>
        <p:spPr>
          <a:xfrm>
            <a:off x="8262424" y="3393843"/>
            <a:ext cx="326989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No question scored below Expected range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Q58 showed that SWAG is within the lower of the range.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This finding is consistent with last year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430663-BFF8-EFC0-687E-AF9BED0835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6724" y="4456458"/>
            <a:ext cx="3815276" cy="42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4489170-66A2-D642-54AB-27792D6FE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53960" cy="91503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SWAG results (cont.):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3B24D4-424C-786E-C60B-BD439175881E}"/>
              </a:ext>
            </a:extLst>
          </p:cNvPr>
          <p:cNvCxnSpPr/>
          <p:nvPr/>
        </p:nvCxnSpPr>
        <p:spPr>
          <a:xfrm>
            <a:off x="0" y="1620129"/>
            <a:ext cx="12192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B8265F7-BBA1-92C8-B7A4-533DF037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8259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Questions that scored </a:t>
            </a:r>
            <a:r>
              <a:rPr lang="en-GB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than previous year: Diagnostic, Care Planning, Hospital Care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6515727-1427-F3AE-95FC-A5C4B8F906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739" y="188753"/>
            <a:ext cx="2348487" cy="10914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3F3E4F-6A0F-5C14-90DE-04006321C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77" y="2240782"/>
            <a:ext cx="8545747" cy="8112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679DEF-9A0E-88F3-EC38-D6AA34FF42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377" y="3206278"/>
            <a:ext cx="8362867" cy="4454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8E6196-EC00-E987-017A-D14A85A52F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377" y="3840826"/>
            <a:ext cx="8277757" cy="362503"/>
          </a:xfrm>
          <a:prstGeom prst="rect">
            <a:avLst/>
          </a:prstGeom>
        </p:spPr>
      </p:pic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A9BC7BF6-6846-81D6-C3DF-5B20ABDA20B0}"/>
              </a:ext>
            </a:extLst>
          </p:cNvPr>
          <p:cNvSpPr txBox="1">
            <a:spLocks/>
          </p:cNvSpPr>
          <p:nvPr/>
        </p:nvSpPr>
        <p:spPr>
          <a:xfrm>
            <a:off x="438150" y="4784678"/>
            <a:ext cx="11315700" cy="81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Questions that scored </a:t>
            </a:r>
            <a:r>
              <a:rPr lang="en-GB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than previous year: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Q12 (finding out that you had cancer), Q22 (Deciding on the best treatment), Q52 (Patient has had a review of cancer care by GP practice)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The scores in the comparability tables, offered an indication of </a:t>
            </a:r>
            <a:r>
              <a:rPr lang="en-US" sz="1600" b="1" u="sng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direction of changes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, year on year, provide a signal in </a:t>
            </a:r>
            <a:r>
              <a:rPr lang="en-US" sz="1600" b="1" u="sng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areas for continuous improvement</a:t>
            </a:r>
            <a:r>
              <a:rPr lang="en-US" sz="1600" b="1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and </a:t>
            </a:r>
            <a:r>
              <a:rPr lang="en-US" sz="1600" b="1" u="sng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evidence for assurance</a:t>
            </a:r>
            <a:r>
              <a:rPr lang="en-US" sz="1600" b="1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/>
                <a:cs typeface="Arial Unicode MS"/>
              </a:rPr>
              <a:t>in progress.  </a:t>
            </a:r>
            <a:endParaRPr lang="en-GB" sz="16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9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67" y="233639"/>
            <a:ext cx="2347163" cy="10912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Urology Responses</a:t>
            </a:r>
            <a:br>
              <a:rPr lang="en-GB" b="1" dirty="0"/>
            </a:br>
            <a:r>
              <a:rPr lang="en-GB" sz="2800" b="1" dirty="0"/>
              <a:t>Prostate + other urological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006638" y="2324746"/>
            <a:ext cx="26015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</a:rPr>
              <a:t>SWAG Urology overall rating of care = 8.8/10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SWAG overall rating of care = 8.9/10 (national average)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53645"/>
              </p:ext>
            </p:extLst>
          </p:nvPr>
        </p:nvGraphicFramePr>
        <p:xfrm>
          <a:off x="648970" y="1690690"/>
          <a:ext cx="8101330" cy="430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1954">
                  <a:extLst>
                    <a:ext uri="{9D8B030D-6E8A-4147-A177-3AD203B41FA5}">
                      <a16:colId xmlns:a16="http://schemas.microsoft.com/office/drawing/2014/main" val="3089473171"/>
                    </a:ext>
                  </a:extLst>
                </a:gridCol>
                <a:gridCol w="1149376">
                  <a:extLst>
                    <a:ext uri="{9D8B030D-6E8A-4147-A177-3AD203B41FA5}">
                      <a16:colId xmlns:a16="http://schemas.microsoft.com/office/drawing/2014/main" val="679853653"/>
                    </a:ext>
                  </a:extLst>
                </a:gridCol>
              </a:tblGrid>
              <a:tr h="478322">
                <a:tc>
                  <a:txBody>
                    <a:bodyPr/>
                    <a:lstStyle/>
                    <a:p>
                      <a:r>
                        <a:rPr lang="en-GB" dirty="0"/>
                        <a:t>Individual Trusts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46697"/>
                  </a:ext>
                </a:extLst>
              </a:tr>
              <a:tr h="478322">
                <a:tc>
                  <a:txBody>
                    <a:bodyPr/>
                    <a:lstStyle/>
                    <a:p>
                      <a:r>
                        <a:rPr lang="en-GB" dirty="0"/>
                        <a:t>University Hospitals Bristol and Weston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21+23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770109"/>
                  </a:ext>
                </a:extLst>
              </a:tr>
              <a:tr h="478322">
                <a:tc>
                  <a:txBody>
                    <a:bodyPr/>
                    <a:lstStyle/>
                    <a:p>
                      <a:r>
                        <a:rPr lang="en-GB" dirty="0"/>
                        <a:t>Gloucestershire Hospitals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45+31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225506"/>
                  </a:ext>
                </a:extLst>
              </a:tr>
              <a:tr h="478322">
                <a:tc>
                  <a:txBody>
                    <a:bodyPr/>
                    <a:lstStyle/>
                    <a:p>
                      <a:r>
                        <a:rPr lang="en-GB" dirty="0"/>
                        <a:t>Somerset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67+23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485"/>
                  </a:ext>
                </a:extLst>
              </a:tr>
              <a:tr h="478322">
                <a:tc>
                  <a:txBody>
                    <a:bodyPr/>
                    <a:lstStyle/>
                    <a:p>
                      <a:r>
                        <a:rPr lang="en-GB" dirty="0"/>
                        <a:t>Royal United Hospital Bath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53+20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438590"/>
                  </a:ext>
                </a:extLst>
              </a:tr>
              <a:tr h="478322">
                <a:tc>
                  <a:txBody>
                    <a:bodyPr/>
                    <a:lstStyle/>
                    <a:p>
                      <a:r>
                        <a:rPr lang="en-GB" dirty="0"/>
                        <a:t>Salisbury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35+34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334878"/>
                  </a:ext>
                </a:extLst>
              </a:tr>
              <a:tr h="478322">
                <a:tc>
                  <a:txBody>
                    <a:bodyPr/>
                    <a:lstStyle/>
                    <a:p>
                      <a:r>
                        <a:rPr lang="en-GB" dirty="0"/>
                        <a:t>North Bristol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142+47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057944"/>
                  </a:ext>
                </a:extLst>
              </a:tr>
              <a:tr h="478322">
                <a:tc>
                  <a:txBody>
                    <a:bodyPr/>
                    <a:lstStyle/>
                    <a:p>
                      <a:r>
                        <a:rPr lang="en-GB" dirty="0"/>
                        <a:t>Yeovil District NHS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24+18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748519"/>
                  </a:ext>
                </a:extLst>
              </a:tr>
              <a:tr h="478322">
                <a:tc>
                  <a:txBody>
                    <a:bodyPr/>
                    <a:lstStyle/>
                    <a:p>
                      <a:r>
                        <a:rPr lang="en-GB" dirty="0"/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262753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flipV="1">
            <a:off x="648970" y="5995587"/>
            <a:ext cx="810133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13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C5549054A24E853A5FE6B5876D1C" ma:contentTypeVersion="22" ma:contentTypeDescription="Create a new document." ma:contentTypeScope="" ma:versionID="3baffa30d114ba34d0458b20d3aa8f68">
  <xsd:schema xmlns:xsd="http://www.w3.org/2001/XMLSchema" xmlns:xs="http://www.w3.org/2001/XMLSchema" xmlns:p="http://schemas.microsoft.com/office/2006/metadata/properties" xmlns:ns1="http://schemas.microsoft.com/sharepoint/v3" xmlns:ns2="de9c1acf-a809-461f-a820-ffa12d6c8ca7" xmlns:ns3="a909cabd-1bdc-40e1-8c11-8e584d807db3" xmlns:ns4="cccaf3ac-2de9-44d4-aa31-54302fceb5f7" targetNamespace="http://schemas.microsoft.com/office/2006/metadata/properties" ma:root="true" ma:fieldsID="b49e016e3ab7a0fe3f35774011eb4b4f" ns1:_="" ns2:_="" ns3:_="" ns4:_="">
    <xsd:import namespace="http://schemas.microsoft.com/sharepoint/v3"/>
    <xsd:import namespace="de9c1acf-a809-461f-a820-ffa12d6c8ca7"/>
    <xsd:import namespace="a909cabd-1bdc-40e1-8c11-8e584d807db3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LengthInSeconds" minOccurs="0"/>
                <xsd:element ref="ns2:Review_x0020_Dat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9c1acf-a809-461f-a820-ffa12d6c8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Review_x0020_Date" ma:index="20" nillable="true" ma:displayName="Review date" ma:indexed="true" ma:internalName="Review_x0020_Dat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9cabd-1bdc-40e1-8c11-8e584d807db3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18b1e65c-b3a1-4f81-b473-d641a903dc4d}" ma:internalName="TaxCatchAll" ma:showField="CatchAllData" ma:web="51bfcd92-eb3e-40f4-8778-2bbfb88a8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de9c1acf-a809-461f-a820-ffa12d6c8ca7">
      <Terms xmlns="http://schemas.microsoft.com/office/infopath/2007/PartnerControls"/>
    </lcf76f155ced4ddcb4097134ff3c332f>
    <_ip_UnifiedCompliancePolicyProperties xmlns="http://schemas.microsoft.com/sharepoint/v3" xsi:nil="true"/>
    <TaxCatchAll xmlns="cccaf3ac-2de9-44d4-aa31-54302fceb5f7" xsi:nil="true"/>
    <Review_x0020_Date xmlns="de9c1acf-a809-461f-a820-ffa12d6c8ca7" xsi:nil="true"/>
  </documentManagement>
</p:properties>
</file>

<file path=customXml/itemProps1.xml><?xml version="1.0" encoding="utf-8"?>
<ds:datastoreItem xmlns:ds="http://schemas.openxmlformats.org/officeDocument/2006/customXml" ds:itemID="{E543F35F-2F58-48C7-94F9-1DAC04AE71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e9c1acf-a809-461f-a820-ffa12d6c8ca7"/>
    <ds:schemaRef ds:uri="a909cabd-1bdc-40e1-8c11-8e584d807db3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0E463D-F96C-4F3F-A3D4-D492D7D112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5DB53A-3B9E-4924-A99B-E9231FEBBB61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de9c1acf-a809-461f-a820-ffa12d6c8ca7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ccaf3ac-2de9-44d4-aa31-54302fceb5f7"/>
    <ds:schemaRef ds:uri="http://purl.org/dc/elements/1.1/"/>
    <ds:schemaRef ds:uri="a909cabd-1bdc-40e1-8c11-8e584d807db3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4380</TotalTime>
  <Words>1333</Words>
  <Application>Microsoft Office PowerPoint</Application>
  <PresentationFormat>Widescreen</PresentationFormat>
  <Paragraphs>334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Helvetica Neue</vt:lpstr>
      <vt:lpstr>Wingdings</vt:lpstr>
      <vt:lpstr>Office Theme</vt:lpstr>
      <vt:lpstr>PowerPoint Presentation</vt:lpstr>
      <vt:lpstr>NCPES Introduction:</vt:lpstr>
      <vt:lpstr>Methodology:</vt:lpstr>
      <vt:lpstr>Understanding the results:</vt:lpstr>
      <vt:lpstr>Results:</vt:lpstr>
      <vt:lpstr>Responses by Patient characteristics:</vt:lpstr>
      <vt:lpstr>SWAG results:</vt:lpstr>
      <vt:lpstr>SWAG results (cont.):</vt:lpstr>
      <vt:lpstr>Urology Responses Prostate + other urological</vt:lpstr>
      <vt:lpstr>SWAG Urology Highest Scores &gt; 90%</vt:lpstr>
      <vt:lpstr>SWAG Urology Lowest Scores &lt; 60%</vt:lpstr>
      <vt:lpstr>SWAG Urology Lowest Scores &lt; 60%</vt:lpstr>
      <vt:lpstr>Suggested themes for Collaborative working</vt:lpstr>
      <vt:lpstr>Next Steps: 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Cancer Alliance   Patient and Public Voice Partners Forum  9 May 2023</dc:title>
  <dc:creator>Winnie Lo</dc:creator>
  <cp:lastModifiedBy>Helen Dunderdale</cp:lastModifiedBy>
  <cp:revision>85</cp:revision>
  <dcterms:created xsi:type="dcterms:W3CDTF">2023-04-17T08:46:46Z</dcterms:created>
  <dcterms:modified xsi:type="dcterms:W3CDTF">2024-01-17T17:23:13Z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0x01010055C6C5549054A24E853A5FE6B5876D1C</vt:lpwstr>
  </property>
  <property fmtid="{D5CDD505-2E9C-101B-9397-08002B2CF9AE}" pid="3" name="MediaServiceImageTags">
    <vt:lpwstr/>
  </property>
</Properties>
</file>