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9" r:id="rId3"/>
    <p:sldId id="283" r:id="rId4"/>
    <p:sldId id="284" r:id="rId5"/>
    <p:sldId id="287" r:id="rId6"/>
    <p:sldId id="257" r:id="rId7"/>
    <p:sldId id="2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3B83C-D0C7-4810-ACC3-D28875F9D74C}" type="datetimeFigureOut">
              <a:rPr lang="en-GB" smtClean="0"/>
              <a:t>19/01/2024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EFF0E-2012-47E3-ACE0-983E18DAC601}" type="slidenum">
              <a:rPr lang="en-GB" smtClean="0"/>
              <a:t>‹#›</a:t>
            </a:fld>
            <a:endParaRPr lang="en-GB"/>
          </a:p>
        </p:txBody>
      </p:sp>
    </p:spTree>
    <p:extLst>
      <p:ext uri="{BB962C8B-B14F-4D97-AF65-F5344CB8AC3E}">
        <p14:creationId xmlns:p14="http://schemas.microsoft.com/office/powerpoint/2010/main" val="159457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Background: The purpose of this study is to validate a new five-tiered prognostic classification system to better discriminate cancer-specific mortality in men diagnosed with primary non-metastatic prostate cancer. Methods: We applied a recently described five-strata model, the Cambridge Prognostic Groups (CPGs 1-5), in two international cohorts and tested prognostic performance against the current standard three-strata classification of low-, intermediate- or high-risk disease. Diagnostic </a:t>
            </a:r>
            <a:r>
              <a:rPr lang="en-GB" dirty="0" err="1"/>
              <a:t>clinico</a:t>
            </a:r>
            <a:r>
              <a:rPr lang="en-GB" dirty="0"/>
              <a:t>-pathological data for men obtained from the Prostate Cancer data Base Sweden (</a:t>
            </a:r>
            <a:r>
              <a:rPr lang="en-GB" dirty="0" err="1"/>
              <a:t>PCBaSe</a:t>
            </a:r>
            <a:r>
              <a:rPr lang="en-GB" dirty="0"/>
              <a:t>) and the Singapore Health Study were used. The main outcome measure was prostate cancer mortality (PCM) stratified by age group and treatment modality. Results: The </a:t>
            </a:r>
            <a:r>
              <a:rPr lang="en-GB" dirty="0" err="1"/>
              <a:t>PCBaSe</a:t>
            </a:r>
            <a:r>
              <a:rPr lang="en-GB" dirty="0"/>
              <a:t> cohort included 72,337 men, of whom 7162 died of prostate cancer. The CPG model successfully classified men with different risks of PCM with competing risk regression confirming significant intergroup distinction (p &lt; 0.0001). The CPGs were significantly better at stratified prediction of PCM compared to the current three-tiered system (concordance index (C-index) 0.81 vs. 0.77, p &lt; 0.0001). This superiority was maintained for every age group division (p &lt; 0.0001). Also in the ethnically different Singapore cohort of 2550 men with 142 prostate cancer deaths, the CPG model outperformed the three strata categories (C-index 0.79 vs. 0.76, p &lt; 0.0001). The model also retained superior prognostic discrimination in the treatment sub-groups: radical prostatectomy (n = 20,586), C-index 0.77 vs. 074; radiotherapy (n = 11,872), C-index 0.73 vs. 0.69; and conservative management (n = 14,950), C-index 0.74 vs. 0.73. The CPG groups that sub-divided the old intermediate-risk (CPG2 vs. CPG3) and high-risk categories (CPG4 vs. CPG5) significantly discriminated PCM outcomes after radical therapy or conservative management (p &lt; 0.0001). Conclusions: This validation study of nearly 75,000 men confirms that the CPG five-tiered prognostic model has superior discrimination compared to the three-tiered model in predicting prostate cancer death across different age and treatment groups. Crucially, it identifies distinct sub-groups of men within the old intermediate-risk and high-risk criteria who have very different prognostic outcomes. We therefore propose adoption of the CPG model as a simple-to-use but more accurate prognostic stratification tool to help guide management for men with newly diagnosed prostate cancer</a:t>
            </a:r>
          </a:p>
        </p:txBody>
      </p:sp>
      <p:sp>
        <p:nvSpPr>
          <p:cNvPr id="4" name="Slide Number Placeholder 3"/>
          <p:cNvSpPr>
            <a:spLocks noGrp="1"/>
          </p:cNvSpPr>
          <p:nvPr>
            <p:ph type="sldNum" sz="quarter" idx="5"/>
          </p:nvPr>
        </p:nvSpPr>
        <p:spPr/>
        <p:txBody>
          <a:bodyPr/>
          <a:lstStyle/>
          <a:p>
            <a:fld id="{88A4D5C7-7A8F-4427-9ABE-129C06B69919}" type="slidenum">
              <a:rPr lang="en-GB" smtClean="0"/>
              <a:t>3</a:t>
            </a:fld>
            <a:endParaRPr lang="en-GB"/>
          </a:p>
        </p:txBody>
      </p:sp>
    </p:spTree>
    <p:extLst>
      <p:ext uri="{BB962C8B-B14F-4D97-AF65-F5344CB8AC3E}">
        <p14:creationId xmlns:p14="http://schemas.microsoft.com/office/powerpoint/2010/main" val="36459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Staging is a snapshot process</a:t>
            </a:r>
          </a:p>
          <a:p>
            <a:r>
              <a:rPr lang="en-GB" sz="1200" b="1" dirty="0"/>
              <a:t>Is what you see cancer / more importantly is there no more cancer</a:t>
            </a:r>
          </a:p>
          <a:p>
            <a:r>
              <a:rPr lang="en-GB" sz="1200" b="1" dirty="0"/>
              <a:t>An image of cancer = a snapshot</a:t>
            </a:r>
          </a:p>
          <a:p>
            <a:r>
              <a:rPr lang="en-GB" sz="1200" b="1" dirty="0"/>
              <a:t>Maybe a more systematic approach necessary.</a:t>
            </a:r>
          </a:p>
          <a:p>
            <a:endParaRPr lang="en-GB" dirty="0"/>
          </a:p>
        </p:txBody>
      </p:sp>
      <p:sp>
        <p:nvSpPr>
          <p:cNvPr id="4" name="Slide Number Placeholder 3"/>
          <p:cNvSpPr>
            <a:spLocks noGrp="1"/>
          </p:cNvSpPr>
          <p:nvPr>
            <p:ph type="sldNum" sz="quarter" idx="5"/>
          </p:nvPr>
        </p:nvSpPr>
        <p:spPr/>
        <p:txBody>
          <a:bodyPr/>
          <a:lstStyle/>
          <a:p>
            <a:fld id="{88A4D5C7-7A8F-4427-9ABE-129C06B69919}" type="slidenum">
              <a:rPr lang="en-GB" smtClean="0"/>
              <a:t>5</a:t>
            </a:fld>
            <a:endParaRPr lang="en-GB"/>
          </a:p>
        </p:txBody>
      </p:sp>
    </p:spTree>
    <p:extLst>
      <p:ext uri="{BB962C8B-B14F-4D97-AF65-F5344CB8AC3E}">
        <p14:creationId xmlns:p14="http://schemas.microsoft.com/office/powerpoint/2010/main" val="232340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646C-AB69-6030-CD5D-DDBF9A0BC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DFE7A2-0553-D808-8C22-70528E0ED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BB83BA-DB49-1FC9-832C-3195850874C1}"/>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5" name="Footer Placeholder 4">
            <a:extLst>
              <a:ext uri="{FF2B5EF4-FFF2-40B4-BE49-F238E27FC236}">
                <a16:creationId xmlns:a16="http://schemas.microsoft.com/office/drawing/2014/main" id="{00FC2344-369E-08B2-4D5B-71BD46808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95A15A-9C16-AABC-961D-5F19ECC8CD72}"/>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253284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D46E-41CB-6CCB-A42A-D603E66F01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5E6E69-8EB7-05C7-D33A-51C553189C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932085-0D7D-9E8B-73D1-162F0F28E6BA}"/>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5" name="Footer Placeholder 4">
            <a:extLst>
              <a:ext uri="{FF2B5EF4-FFF2-40B4-BE49-F238E27FC236}">
                <a16:creationId xmlns:a16="http://schemas.microsoft.com/office/drawing/2014/main" id="{469FDC58-4D07-660A-ED46-4F70CE605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4FB5E-B1A5-E691-3315-4BEE7188E59D}"/>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287491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B5DFC5-272B-DBD5-3FD3-53B55722E6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983004-9276-1CC4-94C5-9F3972981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A4FC62-E746-1E58-5834-C7483AEF2084}"/>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5" name="Footer Placeholder 4">
            <a:extLst>
              <a:ext uri="{FF2B5EF4-FFF2-40B4-BE49-F238E27FC236}">
                <a16:creationId xmlns:a16="http://schemas.microsoft.com/office/drawing/2014/main" id="{1F64180F-A554-9EF1-AFD7-BD2540502F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F38C4-5199-1A9F-41F1-A9416AAD3994}"/>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295142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358777" y="6314536"/>
            <a:ext cx="10694539"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defTabSz="609555"/>
            <a:r>
              <a:rPr lang="en-GB" sz="1067" dirty="0">
                <a:solidFill>
                  <a:srgbClr val="4C4D4F"/>
                </a:solidFill>
                <a:latin typeface="Calibri" panose="020F0502020204030204" pitchFamily="34" charset="0"/>
              </a:rPr>
              <a:t> </a:t>
            </a:r>
          </a:p>
        </p:txBody>
      </p:sp>
      <p:sp>
        <p:nvSpPr>
          <p:cNvPr id="9" name="Text Placeholder 7">
            <a:extLst>
              <a:ext uri="{FF2B5EF4-FFF2-40B4-BE49-F238E27FC236}">
                <a16:creationId xmlns:a16="http://schemas.microsoft.com/office/drawing/2014/main" id="{B68F60EB-DD04-CC47-95EF-251B7288A0DE}"/>
              </a:ext>
            </a:extLst>
          </p:cNvPr>
          <p:cNvSpPr>
            <a:spLocks noGrp="1"/>
          </p:cNvSpPr>
          <p:nvPr>
            <p:ph type="body" sz="quarter" idx="11" hasCustomPrompt="1"/>
          </p:nvPr>
        </p:nvSpPr>
        <p:spPr>
          <a:xfrm>
            <a:off x="477035" y="6528112"/>
            <a:ext cx="11094212" cy="256545"/>
          </a:xfrm>
        </p:spPr>
        <p:txBody>
          <a:bodyPr wrap="square" anchor="b">
            <a:spAutoFit/>
          </a:bodyPr>
          <a:lstStyle>
            <a:lvl1pPr marL="0" indent="0">
              <a:lnSpc>
                <a:spcPct val="100000"/>
              </a:lnSpc>
              <a:spcBef>
                <a:spcPts val="0"/>
              </a:spcBef>
              <a:buFontTx/>
              <a:buNone/>
              <a:defRPr sz="1067">
                <a:solidFill>
                  <a:schemeClr val="bg2">
                    <a:lumMod val="50000"/>
                  </a:schemeClr>
                </a:solidFill>
              </a:defRPr>
            </a:lvl1pPr>
          </a:lstStyle>
          <a:p>
            <a:pPr lvl="0"/>
            <a:r>
              <a:rPr lang="en-US" dirty="0"/>
              <a:t>Footers and references</a:t>
            </a:r>
          </a:p>
        </p:txBody>
      </p:sp>
    </p:spTree>
    <p:extLst>
      <p:ext uri="{BB962C8B-B14F-4D97-AF65-F5344CB8AC3E}">
        <p14:creationId xmlns:p14="http://schemas.microsoft.com/office/powerpoint/2010/main" val="352454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358777" y="6314536"/>
            <a:ext cx="10694539"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defTabSz="609555"/>
            <a:r>
              <a:rPr lang="en-GB" sz="1067" dirty="0">
                <a:solidFill>
                  <a:srgbClr val="4C4D4F"/>
                </a:solidFill>
                <a:latin typeface="Calibri" panose="020F0502020204030204" pitchFamily="34" charset="0"/>
              </a:rPr>
              <a:t> </a:t>
            </a:r>
          </a:p>
        </p:txBody>
      </p:sp>
      <p:sp>
        <p:nvSpPr>
          <p:cNvPr id="9" name="Text Placeholder 7">
            <a:extLst>
              <a:ext uri="{FF2B5EF4-FFF2-40B4-BE49-F238E27FC236}">
                <a16:creationId xmlns:a16="http://schemas.microsoft.com/office/drawing/2014/main" id="{B68F60EB-DD04-CC47-95EF-251B7288A0DE}"/>
              </a:ext>
            </a:extLst>
          </p:cNvPr>
          <p:cNvSpPr>
            <a:spLocks noGrp="1"/>
          </p:cNvSpPr>
          <p:nvPr>
            <p:ph type="body" sz="quarter" idx="11" hasCustomPrompt="1"/>
          </p:nvPr>
        </p:nvSpPr>
        <p:spPr>
          <a:xfrm>
            <a:off x="477035" y="6528112"/>
            <a:ext cx="11094212" cy="256545"/>
          </a:xfrm>
        </p:spPr>
        <p:txBody>
          <a:bodyPr wrap="square" anchor="b">
            <a:spAutoFit/>
          </a:bodyPr>
          <a:lstStyle>
            <a:lvl1pPr marL="0" indent="0">
              <a:lnSpc>
                <a:spcPct val="100000"/>
              </a:lnSpc>
              <a:spcBef>
                <a:spcPts val="0"/>
              </a:spcBef>
              <a:buFontTx/>
              <a:buNone/>
              <a:defRPr sz="1067">
                <a:solidFill>
                  <a:schemeClr val="bg2">
                    <a:lumMod val="50000"/>
                  </a:schemeClr>
                </a:solidFill>
              </a:defRPr>
            </a:lvl1pPr>
          </a:lstStyle>
          <a:p>
            <a:pPr lvl="0"/>
            <a:r>
              <a:rPr lang="en-US" dirty="0"/>
              <a:t>Footers and references</a:t>
            </a:r>
          </a:p>
        </p:txBody>
      </p:sp>
    </p:spTree>
    <p:extLst>
      <p:ext uri="{BB962C8B-B14F-4D97-AF65-F5344CB8AC3E}">
        <p14:creationId xmlns:p14="http://schemas.microsoft.com/office/powerpoint/2010/main" val="29827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358777" y="6314536"/>
            <a:ext cx="10694539"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defTabSz="609555"/>
            <a:r>
              <a:rPr lang="en-GB" sz="1067" dirty="0">
                <a:solidFill>
                  <a:srgbClr val="4C4D4F"/>
                </a:solidFill>
                <a:latin typeface="Calibri" panose="020F0502020204030204" pitchFamily="34" charset="0"/>
              </a:rPr>
              <a:t> </a:t>
            </a:r>
          </a:p>
        </p:txBody>
      </p:sp>
      <p:sp>
        <p:nvSpPr>
          <p:cNvPr id="9" name="Text Placeholder 7">
            <a:extLst>
              <a:ext uri="{FF2B5EF4-FFF2-40B4-BE49-F238E27FC236}">
                <a16:creationId xmlns:a16="http://schemas.microsoft.com/office/drawing/2014/main" id="{B68F60EB-DD04-CC47-95EF-251B7288A0DE}"/>
              </a:ext>
            </a:extLst>
          </p:cNvPr>
          <p:cNvSpPr>
            <a:spLocks noGrp="1"/>
          </p:cNvSpPr>
          <p:nvPr>
            <p:ph type="body" sz="quarter" idx="11" hasCustomPrompt="1"/>
          </p:nvPr>
        </p:nvSpPr>
        <p:spPr>
          <a:xfrm>
            <a:off x="477035" y="6528112"/>
            <a:ext cx="11094212" cy="256545"/>
          </a:xfrm>
        </p:spPr>
        <p:txBody>
          <a:bodyPr wrap="square" anchor="b">
            <a:spAutoFit/>
          </a:bodyPr>
          <a:lstStyle>
            <a:lvl1pPr marL="0" indent="0">
              <a:lnSpc>
                <a:spcPct val="100000"/>
              </a:lnSpc>
              <a:spcBef>
                <a:spcPts val="0"/>
              </a:spcBef>
              <a:buFontTx/>
              <a:buNone/>
              <a:defRPr sz="1067">
                <a:solidFill>
                  <a:schemeClr val="bg2">
                    <a:lumMod val="50000"/>
                  </a:schemeClr>
                </a:solidFill>
              </a:defRPr>
            </a:lvl1pPr>
          </a:lstStyle>
          <a:p>
            <a:pPr lvl="0"/>
            <a:r>
              <a:rPr lang="en-US" dirty="0"/>
              <a:t>Footers and references</a:t>
            </a:r>
          </a:p>
        </p:txBody>
      </p:sp>
    </p:spTree>
    <p:extLst>
      <p:ext uri="{BB962C8B-B14F-4D97-AF65-F5344CB8AC3E}">
        <p14:creationId xmlns:p14="http://schemas.microsoft.com/office/powerpoint/2010/main" val="248299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358777" y="6314536"/>
            <a:ext cx="10694539"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defTabSz="609555"/>
            <a:r>
              <a:rPr lang="en-GB" sz="1067" dirty="0">
                <a:solidFill>
                  <a:srgbClr val="4C4D4F"/>
                </a:solidFill>
                <a:latin typeface="Calibri" panose="020F0502020204030204" pitchFamily="34" charset="0"/>
              </a:rPr>
              <a:t> </a:t>
            </a:r>
          </a:p>
        </p:txBody>
      </p:sp>
      <p:sp>
        <p:nvSpPr>
          <p:cNvPr id="9" name="Text Placeholder 7">
            <a:extLst>
              <a:ext uri="{FF2B5EF4-FFF2-40B4-BE49-F238E27FC236}">
                <a16:creationId xmlns:a16="http://schemas.microsoft.com/office/drawing/2014/main" id="{B68F60EB-DD04-CC47-95EF-251B7288A0DE}"/>
              </a:ext>
            </a:extLst>
          </p:cNvPr>
          <p:cNvSpPr>
            <a:spLocks noGrp="1"/>
          </p:cNvSpPr>
          <p:nvPr>
            <p:ph type="body" sz="quarter" idx="11" hasCustomPrompt="1"/>
          </p:nvPr>
        </p:nvSpPr>
        <p:spPr>
          <a:xfrm>
            <a:off x="477035" y="6528112"/>
            <a:ext cx="11094212" cy="256545"/>
          </a:xfrm>
        </p:spPr>
        <p:txBody>
          <a:bodyPr wrap="square" anchor="b">
            <a:spAutoFit/>
          </a:bodyPr>
          <a:lstStyle>
            <a:lvl1pPr marL="0" indent="0">
              <a:lnSpc>
                <a:spcPct val="100000"/>
              </a:lnSpc>
              <a:spcBef>
                <a:spcPts val="0"/>
              </a:spcBef>
              <a:buFontTx/>
              <a:buNone/>
              <a:defRPr sz="1067">
                <a:solidFill>
                  <a:schemeClr val="bg2">
                    <a:lumMod val="50000"/>
                  </a:schemeClr>
                </a:solidFill>
              </a:defRPr>
            </a:lvl1pPr>
          </a:lstStyle>
          <a:p>
            <a:pPr lvl="0"/>
            <a:r>
              <a:rPr lang="en-US" dirty="0"/>
              <a:t>Footers and references</a:t>
            </a:r>
          </a:p>
        </p:txBody>
      </p:sp>
    </p:spTree>
    <p:extLst>
      <p:ext uri="{BB962C8B-B14F-4D97-AF65-F5344CB8AC3E}">
        <p14:creationId xmlns:p14="http://schemas.microsoft.com/office/powerpoint/2010/main" val="385402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08AB-93FF-5D29-D73B-B8D27344BD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84C49A-4347-803B-FD0B-F36665D181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0172D1-3461-3A36-DE94-6ACE2140BF86}"/>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5" name="Footer Placeholder 4">
            <a:extLst>
              <a:ext uri="{FF2B5EF4-FFF2-40B4-BE49-F238E27FC236}">
                <a16:creationId xmlns:a16="http://schemas.microsoft.com/office/drawing/2014/main" id="{89E7A43F-2030-D903-5366-0613E3B30B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AF6EE-E2BF-BA53-7A6F-B1832544AF8B}"/>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76211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34CE-1E6E-98AD-E10C-916AFE777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1B8BBD-9D95-8971-39AB-9836A8D90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97F065-D895-489D-6AE8-9B3EF6322E00}"/>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5" name="Footer Placeholder 4">
            <a:extLst>
              <a:ext uri="{FF2B5EF4-FFF2-40B4-BE49-F238E27FC236}">
                <a16:creationId xmlns:a16="http://schemas.microsoft.com/office/drawing/2014/main" id="{4B4C195F-E804-99C5-B779-6A9D770F9C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20ECD1-D986-9A79-6C16-EC1C0739EF10}"/>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107835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E89A-261E-F8DE-0710-BFDA6A57DF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08ECD1-05B0-63D2-D3F8-FD319B490E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F8A79B-15FF-195C-33CE-122E7E4F2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CA0E87-6E87-E77B-CA88-18192F9199FB}"/>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6" name="Footer Placeholder 5">
            <a:extLst>
              <a:ext uri="{FF2B5EF4-FFF2-40B4-BE49-F238E27FC236}">
                <a16:creationId xmlns:a16="http://schemas.microsoft.com/office/drawing/2014/main" id="{4A4D2FF1-B3D6-0A51-9366-F84B041076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45335D-DB5D-7AA0-61FF-C50F78BB6970}"/>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270751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26D6-CB8E-B6B8-783C-F44D7111E8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34B4DC-86AE-85ED-7D74-FF062DC041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AE1A7-C87A-4A38-0D98-1DA64AF00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40D4CD-BBD0-E52F-123C-8D36630B2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9F45BB-46D8-57FA-6240-A57E2985D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063D42-8C52-CB9A-FAC2-D89CE58E6EEA}"/>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8" name="Footer Placeholder 7">
            <a:extLst>
              <a:ext uri="{FF2B5EF4-FFF2-40B4-BE49-F238E27FC236}">
                <a16:creationId xmlns:a16="http://schemas.microsoft.com/office/drawing/2014/main" id="{AA269445-1AFC-BAEB-5916-4D276DDF61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B337EA-95B8-426A-F64A-4781A5A7204D}"/>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425029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9415-1A49-0AD1-BD4A-16541A4747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A6E495-0EC2-FDC8-D2CC-A42484E761EF}"/>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4" name="Footer Placeholder 3">
            <a:extLst>
              <a:ext uri="{FF2B5EF4-FFF2-40B4-BE49-F238E27FC236}">
                <a16:creationId xmlns:a16="http://schemas.microsoft.com/office/drawing/2014/main" id="{AAF40E7D-5835-D3EA-1006-572D6DFE0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4D95C5-84CA-8072-F78B-5D8B82871992}"/>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78009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C028E-BFD6-832B-7261-9EBAC528A1FB}"/>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3" name="Footer Placeholder 2">
            <a:extLst>
              <a:ext uri="{FF2B5EF4-FFF2-40B4-BE49-F238E27FC236}">
                <a16:creationId xmlns:a16="http://schemas.microsoft.com/office/drawing/2014/main" id="{F0696265-A644-3EDB-0FB3-759F07C90A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BF70DE-F0BB-F48C-25F2-CC6607D2C0F6}"/>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46515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5411-46A2-E5C4-9EB7-058699277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6EE138-788F-DF97-8ED5-B2BB0D71F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C4DB34-0FC4-A224-6D78-CB4AC2483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9E57A-7BF2-16DA-1F6D-A1EAECAE28E7}"/>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6" name="Footer Placeholder 5">
            <a:extLst>
              <a:ext uri="{FF2B5EF4-FFF2-40B4-BE49-F238E27FC236}">
                <a16:creationId xmlns:a16="http://schemas.microsoft.com/office/drawing/2014/main" id="{E3AC4AD0-191B-B84F-6FEA-498536AB11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EF1738-F468-055E-8BB3-96C1A5257CAF}"/>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403703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0017-77A0-F299-EE16-CC9B14D96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E88664-54EC-CB25-747B-21D6FE344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60741A-3343-0528-B88A-826900780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C201E-817B-73E5-E301-BA73ECC26CF8}"/>
              </a:ext>
            </a:extLst>
          </p:cNvPr>
          <p:cNvSpPr>
            <a:spLocks noGrp="1"/>
          </p:cNvSpPr>
          <p:nvPr>
            <p:ph type="dt" sz="half" idx="10"/>
          </p:nvPr>
        </p:nvSpPr>
        <p:spPr/>
        <p:txBody>
          <a:bodyPr/>
          <a:lstStyle/>
          <a:p>
            <a:fld id="{2BC1325D-A8E0-4DE8-BCA3-7407735BB5E3}" type="datetimeFigureOut">
              <a:rPr lang="en-GB" smtClean="0"/>
              <a:t>19/01/2024</a:t>
            </a:fld>
            <a:endParaRPr lang="en-GB"/>
          </a:p>
        </p:txBody>
      </p:sp>
      <p:sp>
        <p:nvSpPr>
          <p:cNvPr id="6" name="Footer Placeholder 5">
            <a:extLst>
              <a:ext uri="{FF2B5EF4-FFF2-40B4-BE49-F238E27FC236}">
                <a16:creationId xmlns:a16="http://schemas.microsoft.com/office/drawing/2014/main" id="{600FE3D8-98DC-6293-E7C6-32C5BF8853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B95BD4-FF2E-CE8D-DD04-E683C28F8396}"/>
              </a:ext>
            </a:extLst>
          </p:cNvPr>
          <p:cNvSpPr>
            <a:spLocks noGrp="1"/>
          </p:cNvSpPr>
          <p:nvPr>
            <p:ph type="sldNum" sz="quarter" idx="12"/>
          </p:nvPr>
        </p:nvSpPr>
        <p:spPr/>
        <p:txBody>
          <a:bodyPr/>
          <a:lstStyle/>
          <a:p>
            <a:fld id="{7AE031B3-13B2-41C2-AF84-6434E6A49E54}" type="slidenum">
              <a:rPr lang="en-GB" smtClean="0"/>
              <a:t>‹#›</a:t>
            </a:fld>
            <a:endParaRPr lang="en-GB"/>
          </a:p>
        </p:txBody>
      </p:sp>
    </p:spTree>
    <p:extLst>
      <p:ext uri="{BB962C8B-B14F-4D97-AF65-F5344CB8AC3E}">
        <p14:creationId xmlns:p14="http://schemas.microsoft.com/office/powerpoint/2010/main" val="15955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1D19C8-36F2-3211-6B85-CE5212119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A5AAAC-585D-AEA5-42BA-F6C0629CA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A1180-86D7-F334-FAE1-15785003A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1325D-A8E0-4DE8-BCA3-7407735BB5E3}" type="datetimeFigureOut">
              <a:rPr lang="en-GB" smtClean="0"/>
              <a:t>19/01/2024</a:t>
            </a:fld>
            <a:endParaRPr lang="en-GB"/>
          </a:p>
        </p:txBody>
      </p:sp>
      <p:sp>
        <p:nvSpPr>
          <p:cNvPr id="5" name="Footer Placeholder 4">
            <a:extLst>
              <a:ext uri="{FF2B5EF4-FFF2-40B4-BE49-F238E27FC236}">
                <a16:creationId xmlns:a16="http://schemas.microsoft.com/office/drawing/2014/main" id="{ED7A263A-4401-DE41-CB0A-5BE332F46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9F11B6-1BF9-9653-B113-7E91A36C2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031B3-13B2-41C2-AF84-6434E6A49E54}" type="slidenum">
              <a:rPr lang="en-GB" smtClean="0"/>
              <a:t>‹#›</a:t>
            </a:fld>
            <a:endParaRPr lang="en-GB"/>
          </a:p>
        </p:txBody>
      </p:sp>
    </p:spTree>
    <p:extLst>
      <p:ext uri="{BB962C8B-B14F-4D97-AF65-F5344CB8AC3E}">
        <p14:creationId xmlns:p14="http://schemas.microsoft.com/office/powerpoint/2010/main" val="316586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5D85-7056-E4BC-7B5C-A0E08388213B}"/>
              </a:ext>
            </a:extLst>
          </p:cNvPr>
          <p:cNvSpPr>
            <a:spLocks noGrp="1"/>
          </p:cNvSpPr>
          <p:nvPr>
            <p:ph type="ctrTitle"/>
          </p:nvPr>
        </p:nvSpPr>
        <p:spPr/>
        <p:txBody>
          <a:bodyPr/>
          <a:lstStyle/>
          <a:p>
            <a:r>
              <a:rPr lang="en-GB" b="1" dirty="0"/>
              <a:t>Prostate Cancer Staging:</a:t>
            </a:r>
            <a:br>
              <a:rPr lang="en-GB" b="1" dirty="0"/>
            </a:br>
            <a:r>
              <a:rPr lang="en-GB" b="1" dirty="0"/>
              <a:t>A review of practice</a:t>
            </a:r>
          </a:p>
        </p:txBody>
      </p:sp>
      <p:sp>
        <p:nvSpPr>
          <p:cNvPr id="3" name="Subtitle 2">
            <a:extLst>
              <a:ext uri="{FF2B5EF4-FFF2-40B4-BE49-F238E27FC236}">
                <a16:creationId xmlns:a16="http://schemas.microsoft.com/office/drawing/2014/main" id="{F9BA6F26-AE3C-D553-38C8-4A5C96219FC9}"/>
              </a:ext>
            </a:extLst>
          </p:cNvPr>
          <p:cNvSpPr>
            <a:spLocks noGrp="1"/>
          </p:cNvSpPr>
          <p:nvPr>
            <p:ph type="subTitle" idx="1"/>
          </p:nvPr>
        </p:nvSpPr>
        <p:spPr/>
        <p:txBody>
          <a:bodyPr/>
          <a:lstStyle/>
          <a:p>
            <a:endParaRPr lang="en-GB" dirty="0"/>
          </a:p>
          <a:p>
            <a:r>
              <a:rPr lang="en-GB" dirty="0"/>
              <a:t>Jonathan Aning</a:t>
            </a:r>
          </a:p>
          <a:p>
            <a:r>
              <a:rPr lang="en-GB" dirty="0"/>
              <a:t>Consultant Urological Surgeon &amp; Honorary Associate Professor</a:t>
            </a:r>
          </a:p>
        </p:txBody>
      </p:sp>
      <p:pic>
        <p:nvPicPr>
          <p:cNvPr id="4" name="Picture 3">
            <a:extLst>
              <a:ext uri="{FF2B5EF4-FFF2-40B4-BE49-F238E27FC236}">
                <a16:creationId xmlns:a16="http://schemas.microsoft.com/office/drawing/2014/main" id="{0C2C16B7-86D1-580A-7CFC-08A2C91EDF19}"/>
              </a:ext>
            </a:extLst>
          </p:cNvPr>
          <p:cNvPicPr>
            <a:picLocks noChangeAspect="1"/>
          </p:cNvPicPr>
          <p:nvPr/>
        </p:nvPicPr>
        <p:blipFill>
          <a:blip r:embed="rId2"/>
          <a:stretch>
            <a:fillRect/>
          </a:stretch>
        </p:blipFill>
        <p:spPr>
          <a:xfrm>
            <a:off x="2769704" y="5257800"/>
            <a:ext cx="5539409" cy="1589430"/>
          </a:xfrm>
          <a:prstGeom prst="rect">
            <a:avLst/>
          </a:prstGeom>
        </p:spPr>
      </p:pic>
      <p:pic>
        <p:nvPicPr>
          <p:cNvPr id="5" name="Picture 4">
            <a:extLst>
              <a:ext uri="{FF2B5EF4-FFF2-40B4-BE49-F238E27FC236}">
                <a16:creationId xmlns:a16="http://schemas.microsoft.com/office/drawing/2014/main" id="{C57DF4A1-7CF9-847C-0AF2-9B1EF3DA0BFF}"/>
              </a:ext>
            </a:extLst>
          </p:cNvPr>
          <p:cNvPicPr>
            <a:picLocks noChangeAspect="1"/>
          </p:cNvPicPr>
          <p:nvPr/>
        </p:nvPicPr>
        <p:blipFill>
          <a:blip r:embed="rId3"/>
          <a:stretch>
            <a:fillRect/>
          </a:stretch>
        </p:blipFill>
        <p:spPr>
          <a:xfrm>
            <a:off x="8560905" y="5573780"/>
            <a:ext cx="3307624" cy="957470"/>
          </a:xfrm>
          <a:prstGeom prst="rect">
            <a:avLst/>
          </a:prstGeom>
        </p:spPr>
      </p:pic>
      <p:pic>
        <p:nvPicPr>
          <p:cNvPr id="6" name="Picture 5">
            <a:extLst>
              <a:ext uri="{FF2B5EF4-FFF2-40B4-BE49-F238E27FC236}">
                <a16:creationId xmlns:a16="http://schemas.microsoft.com/office/drawing/2014/main" id="{9B0A39FD-222E-CBDF-6762-674D847DE1D8}"/>
              </a:ext>
            </a:extLst>
          </p:cNvPr>
          <p:cNvPicPr>
            <a:picLocks noChangeAspect="1"/>
          </p:cNvPicPr>
          <p:nvPr/>
        </p:nvPicPr>
        <p:blipFill>
          <a:blip r:embed="rId4"/>
          <a:stretch>
            <a:fillRect/>
          </a:stretch>
        </p:blipFill>
        <p:spPr>
          <a:xfrm>
            <a:off x="171599" y="5455777"/>
            <a:ext cx="2422596" cy="1170309"/>
          </a:xfrm>
          <a:prstGeom prst="rect">
            <a:avLst/>
          </a:prstGeom>
        </p:spPr>
      </p:pic>
    </p:spTree>
    <p:extLst>
      <p:ext uri="{BB962C8B-B14F-4D97-AF65-F5344CB8AC3E}">
        <p14:creationId xmlns:p14="http://schemas.microsoft.com/office/powerpoint/2010/main" val="37233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7F6F-2362-BA57-F85D-62B398E6199D}"/>
              </a:ext>
            </a:extLst>
          </p:cNvPr>
          <p:cNvSpPr>
            <a:spLocks noGrp="1"/>
          </p:cNvSpPr>
          <p:nvPr>
            <p:ph type="title"/>
          </p:nvPr>
        </p:nvSpPr>
        <p:spPr/>
        <p:txBody>
          <a:bodyPr/>
          <a:lstStyle/>
          <a:p>
            <a:r>
              <a:rPr lang="en-GB" dirty="0"/>
              <a:t>Staging of clinically localised prostate cancer</a:t>
            </a:r>
          </a:p>
        </p:txBody>
      </p:sp>
      <p:sp>
        <p:nvSpPr>
          <p:cNvPr id="7" name="Text Placeholder 6">
            <a:extLst>
              <a:ext uri="{FF2B5EF4-FFF2-40B4-BE49-F238E27FC236}">
                <a16:creationId xmlns:a16="http://schemas.microsoft.com/office/drawing/2014/main" id="{0CFB9FD3-598B-17B8-C706-31193E0E6067}"/>
              </a:ext>
            </a:extLst>
          </p:cNvPr>
          <p:cNvSpPr>
            <a:spLocks noGrp="1"/>
          </p:cNvSpPr>
          <p:nvPr>
            <p:ph type="body" sz="quarter" idx="11"/>
          </p:nvPr>
        </p:nvSpPr>
        <p:spPr/>
        <p:txBody>
          <a:bodyPr/>
          <a:lstStyle/>
          <a:p>
            <a:r>
              <a:rPr lang="en-GB" dirty="0"/>
              <a:t>EAU Guidelines 2023</a:t>
            </a:r>
          </a:p>
        </p:txBody>
      </p:sp>
      <p:pic>
        <p:nvPicPr>
          <p:cNvPr id="6" name="Picture 5">
            <a:extLst>
              <a:ext uri="{FF2B5EF4-FFF2-40B4-BE49-F238E27FC236}">
                <a16:creationId xmlns:a16="http://schemas.microsoft.com/office/drawing/2014/main" id="{54F0B6DD-86E0-B7DF-B9A6-C58559357A1C}"/>
              </a:ext>
            </a:extLst>
          </p:cNvPr>
          <p:cNvPicPr>
            <a:picLocks noChangeAspect="1"/>
          </p:cNvPicPr>
          <p:nvPr/>
        </p:nvPicPr>
        <p:blipFill rotWithShape="1">
          <a:blip r:embed="rId2"/>
          <a:srcRect l="31482" t="13989" r="35925" b="6261"/>
          <a:stretch/>
        </p:blipFill>
        <p:spPr>
          <a:xfrm>
            <a:off x="477036" y="1441367"/>
            <a:ext cx="3973689" cy="5079893"/>
          </a:xfrm>
          <a:prstGeom prst="rect">
            <a:avLst/>
          </a:prstGeom>
        </p:spPr>
      </p:pic>
      <p:sp>
        <p:nvSpPr>
          <p:cNvPr id="8" name="TextBox 7">
            <a:extLst>
              <a:ext uri="{FF2B5EF4-FFF2-40B4-BE49-F238E27FC236}">
                <a16:creationId xmlns:a16="http://schemas.microsoft.com/office/drawing/2014/main" id="{A79F302D-7AFC-2413-9B01-22ADCB5C892C}"/>
              </a:ext>
            </a:extLst>
          </p:cNvPr>
          <p:cNvSpPr txBox="1"/>
          <p:nvPr/>
        </p:nvSpPr>
        <p:spPr>
          <a:xfrm>
            <a:off x="4450724" y="2543411"/>
            <a:ext cx="7741275" cy="2873222"/>
          </a:xfrm>
          <a:prstGeom prst="rect">
            <a:avLst/>
          </a:prstGeom>
          <a:noFill/>
        </p:spPr>
        <p:txBody>
          <a:bodyPr wrap="square" lIns="0" tIns="0" rIns="0" bIns="0" rtlCol="0">
            <a:spAutoFit/>
          </a:bodyPr>
          <a:lstStyle/>
          <a:p>
            <a:pPr marL="380990" indent="-380990">
              <a:buFont typeface="Arial" panose="020B0604020202020204" pitchFamily="34" charset="0"/>
              <a:buChar char="•"/>
            </a:pPr>
            <a:r>
              <a:rPr lang="en-GB" sz="1867" dirty="0"/>
              <a:t>To combine patients with a projected similar clinical outcome. </a:t>
            </a:r>
          </a:p>
          <a:p>
            <a:pPr marL="380990" indent="-380990">
              <a:buFont typeface="Arial" panose="020B0604020202020204" pitchFamily="34" charset="0"/>
              <a:buChar char="•"/>
            </a:pPr>
            <a:endParaRPr lang="en-GB" sz="1867" dirty="0"/>
          </a:p>
          <a:p>
            <a:pPr marL="380990" indent="-380990">
              <a:buFont typeface="Arial" panose="020B0604020202020204" pitchFamily="34" charset="0"/>
              <a:buChar char="•"/>
            </a:pPr>
            <a:r>
              <a:rPr lang="en-GB" sz="1867" dirty="0"/>
              <a:t>To inform discussion about treatment and prognosis with patients.</a:t>
            </a:r>
          </a:p>
          <a:p>
            <a:pPr marL="380990" indent="-380990">
              <a:buFont typeface="Arial" panose="020B0604020202020204" pitchFamily="34" charset="0"/>
              <a:buChar char="•"/>
            </a:pPr>
            <a:endParaRPr lang="en-GB" sz="1867" dirty="0"/>
          </a:p>
          <a:p>
            <a:pPr algn="l"/>
            <a:r>
              <a:rPr lang="en-GB" sz="1867" b="1" dirty="0">
                <a:solidFill>
                  <a:srgbClr val="00B050"/>
                </a:solidFill>
              </a:rPr>
              <a:t>    BONUS</a:t>
            </a:r>
          </a:p>
          <a:p>
            <a:pPr marL="380990" indent="-380990">
              <a:buFont typeface="Arial" panose="020B0604020202020204" pitchFamily="34" charset="0"/>
              <a:buChar char="•"/>
            </a:pPr>
            <a:r>
              <a:rPr lang="en-GB" sz="1867" dirty="0"/>
              <a:t>To facilitate the design of clinical trials on homogeneous populations</a:t>
            </a:r>
          </a:p>
          <a:p>
            <a:pPr marL="380990" indent="-380990">
              <a:buFont typeface="Arial" panose="020B0604020202020204" pitchFamily="34" charset="0"/>
              <a:buChar char="•"/>
            </a:pPr>
            <a:endParaRPr lang="en-GB" sz="1867" dirty="0"/>
          </a:p>
          <a:p>
            <a:pPr marL="380990" indent="-380990">
              <a:buFont typeface="Arial" panose="020B0604020202020204" pitchFamily="34" charset="0"/>
              <a:buChar char="•"/>
            </a:pPr>
            <a:r>
              <a:rPr lang="en-GB" sz="1867" dirty="0"/>
              <a:t>To facilitate the comparison of global data </a:t>
            </a:r>
          </a:p>
          <a:p>
            <a:pPr marL="380990" indent="-380990">
              <a:buFont typeface="Arial" panose="020B0604020202020204" pitchFamily="34" charset="0"/>
              <a:buChar char="•"/>
            </a:pPr>
            <a:endParaRPr lang="en-GB" sz="1867" dirty="0"/>
          </a:p>
          <a:p>
            <a:pPr marL="380990" indent="-380990">
              <a:buFont typeface="Arial" panose="020B0604020202020204" pitchFamily="34" charset="0"/>
              <a:buChar char="•"/>
            </a:pPr>
            <a:r>
              <a:rPr lang="en-GB" sz="1867" dirty="0"/>
              <a:t>Enables development of recommendations for treatment for groups</a:t>
            </a:r>
            <a:endParaRPr lang="en-GB" sz="1867" dirty="0">
              <a:solidFill>
                <a:schemeClr val="tx2"/>
              </a:solidFill>
            </a:endParaRPr>
          </a:p>
        </p:txBody>
      </p:sp>
      <p:sp>
        <p:nvSpPr>
          <p:cNvPr id="3" name="TextBox 2">
            <a:extLst>
              <a:ext uri="{FF2B5EF4-FFF2-40B4-BE49-F238E27FC236}">
                <a16:creationId xmlns:a16="http://schemas.microsoft.com/office/drawing/2014/main" id="{56A8D5B7-A0E0-7CE2-3B91-5E715C96882A}"/>
              </a:ext>
            </a:extLst>
          </p:cNvPr>
          <p:cNvSpPr txBox="1"/>
          <p:nvPr/>
        </p:nvSpPr>
        <p:spPr>
          <a:xfrm>
            <a:off x="4763230" y="1899152"/>
            <a:ext cx="6808017" cy="369332"/>
          </a:xfrm>
          <a:prstGeom prst="rect">
            <a:avLst/>
          </a:prstGeom>
          <a:noFill/>
        </p:spPr>
        <p:txBody>
          <a:bodyPr wrap="square" lIns="0" tIns="0" rIns="0" bIns="0" rtlCol="0">
            <a:spAutoFit/>
          </a:bodyPr>
          <a:lstStyle/>
          <a:p>
            <a:pPr algn="l"/>
            <a:r>
              <a:rPr lang="en-GB" sz="2400" b="1" dirty="0">
                <a:solidFill>
                  <a:srgbClr val="FF0000"/>
                </a:solidFill>
              </a:rPr>
              <a:t>WHY DO WE STAGE CANCER?</a:t>
            </a:r>
          </a:p>
        </p:txBody>
      </p:sp>
    </p:spTree>
    <p:extLst>
      <p:ext uri="{BB962C8B-B14F-4D97-AF65-F5344CB8AC3E}">
        <p14:creationId xmlns:p14="http://schemas.microsoft.com/office/powerpoint/2010/main" val="404107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4648-FEC0-41D5-1973-DB45475EE5E9}"/>
              </a:ext>
            </a:extLst>
          </p:cNvPr>
          <p:cNvSpPr>
            <a:spLocks noGrp="1"/>
          </p:cNvSpPr>
          <p:nvPr>
            <p:ph type="title"/>
          </p:nvPr>
        </p:nvSpPr>
        <p:spPr/>
        <p:txBody>
          <a:bodyPr/>
          <a:lstStyle/>
          <a:p>
            <a:r>
              <a:rPr lang="en-GB" dirty="0"/>
              <a:t>Prognosis of clinically localised prostate cancer ‘today’</a:t>
            </a:r>
          </a:p>
        </p:txBody>
      </p:sp>
      <p:sp>
        <p:nvSpPr>
          <p:cNvPr id="5" name="Text Placeholder 4">
            <a:extLst>
              <a:ext uri="{FF2B5EF4-FFF2-40B4-BE49-F238E27FC236}">
                <a16:creationId xmlns:a16="http://schemas.microsoft.com/office/drawing/2014/main" id="{6730FAAB-6A6B-02AB-4977-F8F06D9FEBBC}"/>
              </a:ext>
            </a:extLst>
          </p:cNvPr>
          <p:cNvSpPr>
            <a:spLocks noGrp="1"/>
          </p:cNvSpPr>
          <p:nvPr>
            <p:ph type="body" sz="quarter" idx="11"/>
          </p:nvPr>
        </p:nvSpPr>
        <p:spPr/>
        <p:txBody>
          <a:bodyPr/>
          <a:lstStyle/>
          <a:p>
            <a:r>
              <a:rPr lang="en-GB" dirty="0"/>
              <a:t>BMC Medicine 16:31 2018</a:t>
            </a:r>
          </a:p>
        </p:txBody>
      </p:sp>
      <p:pic>
        <p:nvPicPr>
          <p:cNvPr id="7" name="Picture 6">
            <a:extLst>
              <a:ext uri="{FF2B5EF4-FFF2-40B4-BE49-F238E27FC236}">
                <a16:creationId xmlns:a16="http://schemas.microsoft.com/office/drawing/2014/main" id="{24D78264-303D-AA68-DFD6-DA4A5AB98900}"/>
              </a:ext>
            </a:extLst>
          </p:cNvPr>
          <p:cNvPicPr>
            <a:picLocks noChangeAspect="1"/>
          </p:cNvPicPr>
          <p:nvPr/>
        </p:nvPicPr>
        <p:blipFill rotWithShape="1">
          <a:blip r:embed="rId3"/>
          <a:srcRect l="24568" t="17542" r="2963" b="25365"/>
          <a:stretch/>
        </p:blipFill>
        <p:spPr>
          <a:xfrm>
            <a:off x="44498" y="1534304"/>
            <a:ext cx="7346588" cy="3254024"/>
          </a:xfrm>
          <a:prstGeom prst="rect">
            <a:avLst/>
          </a:prstGeom>
        </p:spPr>
      </p:pic>
      <p:pic>
        <p:nvPicPr>
          <p:cNvPr id="1026" name="Picture 2">
            <a:extLst>
              <a:ext uri="{FF2B5EF4-FFF2-40B4-BE49-F238E27FC236}">
                <a16:creationId xmlns:a16="http://schemas.microsoft.com/office/drawing/2014/main" id="{65BD34B1-E884-0355-2222-77927CD2A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604" y="1199617"/>
            <a:ext cx="4323880" cy="4729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BF28FD-995D-8070-348A-403E55F271C2}"/>
              </a:ext>
            </a:extLst>
          </p:cNvPr>
          <p:cNvPicPr>
            <a:picLocks noChangeAspect="1"/>
          </p:cNvPicPr>
          <p:nvPr/>
        </p:nvPicPr>
        <p:blipFill rotWithShape="1">
          <a:blip r:embed="rId5"/>
          <a:srcRect l="22099" t="28302" r="27037" b="40078"/>
          <a:stretch/>
        </p:blipFill>
        <p:spPr>
          <a:xfrm>
            <a:off x="59583" y="4834887"/>
            <a:ext cx="4590815" cy="1604556"/>
          </a:xfrm>
          <a:prstGeom prst="rect">
            <a:avLst/>
          </a:prstGeom>
        </p:spPr>
      </p:pic>
    </p:spTree>
    <p:extLst>
      <p:ext uri="{BB962C8B-B14F-4D97-AF65-F5344CB8AC3E}">
        <p14:creationId xmlns:p14="http://schemas.microsoft.com/office/powerpoint/2010/main" val="192644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A460-D92A-E341-91BA-0FEEDE1ABE7C}"/>
              </a:ext>
            </a:extLst>
          </p:cNvPr>
          <p:cNvSpPr>
            <a:spLocks noGrp="1"/>
          </p:cNvSpPr>
          <p:nvPr>
            <p:ph type="title"/>
          </p:nvPr>
        </p:nvSpPr>
        <p:spPr/>
        <p:txBody>
          <a:bodyPr/>
          <a:lstStyle/>
          <a:p>
            <a:r>
              <a:rPr lang="en-GB" dirty="0"/>
              <a:t>Quality and impact of present staging</a:t>
            </a:r>
          </a:p>
        </p:txBody>
      </p:sp>
      <p:sp>
        <p:nvSpPr>
          <p:cNvPr id="3" name="Text Placeholder 2">
            <a:extLst>
              <a:ext uri="{FF2B5EF4-FFF2-40B4-BE49-F238E27FC236}">
                <a16:creationId xmlns:a16="http://schemas.microsoft.com/office/drawing/2014/main" id="{888A8DE0-E322-BE05-9738-51CCE494F858}"/>
              </a:ext>
            </a:extLst>
          </p:cNvPr>
          <p:cNvSpPr>
            <a:spLocks noGrp="1"/>
          </p:cNvSpPr>
          <p:nvPr>
            <p:ph type="body" sz="quarter" idx="11"/>
          </p:nvPr>
        </p:nvSpPr>
        <p:spPr>
          <a:xfrm>
            <a:off x="477035" y="6743921"/>
            <a:ext cx="11094212" cy="256545"/>
          </a:xfrm>
        </p:spPr>
        <p:txBody>
          <a:bodyPr/>
          <a:lstStyle/>
          <a:p>
            <a:r>
              <a:rPr lang="en-GB" dirty="0"/>
              <a:t>European Urology Open Science 2022 123-125</a:t>
            </a:r>
          </a:p>
        </p:txBody>
      </p:sp>
      <p:pic>
        <p:nvPicPr>
          <p:cNvPr id="5" name="Picture 4">
            <a:extLst>
              <a:ext uri="{FF2B5EF4-FFF2-40B4-BE49-F238E27FC236}">
                <a16:creationId xmlns:a16="http://schemas.microsoft.com/office/drawing/2014/main" id="{B5B9D5C8-848E-319D-33AD-8C712A3979DA}"/>
              </a:ext>
            </a:extLst>
          </p:cNvPr>
          <p:cNvPicPr>
            <a:picLocks noChangeAspect="1"/>
          </p:cNvPicPr>
          <p:nvPr/>
        </p:nvPicPr>
        <p:blipFill rotWithShape="1">
          <a:blip r:embed="rId2"/>
          <a:srcRect l="20000" t="31596" r="25432" b="30855"/>
          <a:stretch/>
        </p:blipFill>
        <p:spPr>
          <a:xfrm>
            <a:off x="130842" y="1324548"/>
            <a:ext cx="6652919" cy="2573868"/>
          </a:xfrm>
          <a:prstGeom prst="rect">
            <a:avLst/>
          </a:prstGeom>
        </p:spPr>
      </p:pic>
      <p:sp>
        <p:nvSpPr>
          <p:cNvPr id="6" name="TextBox 5">
            <a:extLst>
              <a:ext uri="{FF2B5EF4-FFF2-40B4-BE49-F238E27FC236}">
                <a16:creationId xmlns:a16="http://schemas.microsoft.com/office/drawing/2014/main" id="{078A7C84-634C-54E6-39B6-AFB2921B9279}"/>
              </a:ext>
            </a:extLst>
          </p:cNvPr>
          <p:cNvSpPr txBox="1"/>
          <p:nvPr/>
        </p:nvSpPr>
        <p:spPr>
          <a:xfrm>
            <a:off x="130841" y="4933915"/>
            <a:ext cx="6698075" cy="861967"/>
          </a:xfrm>
          <a:prstGeom prst="rect">
            <a:avLst/>
          </a:prstGeom>
          <a:noFill/>
          <a:ln w="38100">
            <a:solidFill>
              <a:schemeClr val="tx1"/>
            </a:solidFill>
          </a:ln>
        </p:spPr>
        <p:txBody>
          <a:bodyPr wrap="square" lIns="0" tIns="0" rIns="0" bIns="0" rtlCol="0">
            <a:spAutoFit/>
          </a:bodyPr>
          <a:lstStyle/>
          <a:p>
            <a:pPr algn="ctr"/>
            <a:r>
              <a:rPr lang="en-GB" sz="1867" dirty="0">
                <a:solidFill>
                  <a:schemeClr val="tx2"/>
                </a:solidFill>
              </a:rPr>
              <a:t>Bone scans for CPG 4 and 5</a:t>
            </a:r>
          </a:p>
          <a:p>
            <a:pPr algn="ctr"/>
            <a:r>
              <a:rPr lang="en-GB" sz="1867" dirty="0">
                <a:solidFill>
                  <a:schemeClr val="tx2"/>
                </a:solidFill>
              </a:rPr>
              <a:t>CT scans not necessary for CPG 4 unless PSA &gt;50</a:t>
            </a:r>
          </a:p>
          <a:p>
            <a:pPr algn="ctr"/>
            <a:r>
              <a:rPr lang="en-GB" sz="1867" dirty="0">
                <a:solidFill>
                  <a:schemeClr val="tx2"/>
                </a:solidFill>
              </a:rPr>
              <a:t>CPG 5 CT and Bone scan</a:t>
            </a:r>
          </a:p>
        </p:txBody>
      </p:sp>
      <p:sp>
        <p:nvSpPr>
          <p:cNvPr id="7" name="Arrow: Down 6">
            <a:extLst>
              <a:ext uri="{FF2B5EF4-FFF2-40B4-BE49-F238E27FC236}">
                <a16:creationId xmlns:a16="http://schemas.microsoft.com/office/drawing/2014/main" id="{ECE20CDF-DDCC-00DF-144C-31EDB168B541}"/>
              </a:ext>
            </a:extLst>
          </p:cNvPr>
          <p:cNvSpPr/>
          <p:nvPr/>
        </p:nvSpPr>
        <p:spPr>
          <a:xfrm>
            <a:off x="2987792" y="4064996"/>
            <a:ext cx="677333" cy="49671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a:extLst>
              <a:ext uri="{FF2B5EF4-FFF2-40B4-BE49-F238E27FC236}">
                <a16:creationId xmlns:a16="http://schemas.microsoft.com/office/drawing/2014/main" id="{71D944C3-85D7-048C-3BEC-40C5D6C56B3F}"/>
              </a:ext>
            </a:extLst>
          </p:cNvPr>
          <p:cNvPicPr>
            <a:picLocks noChangeAspect="1"/>
          </p:cNvPicPr>
          <p:nvPr/>
        </p:nvPicPr>
        <p:blipFill rotWithShape="1">
          <a:blip r:embed="rId3"/>
          <a:srcRect l="22963" t="24570" r="24506" b="29318"/>
          <a:stretch/>
        </p:blipFill>
        <p:spPr>
          <a:xfrm>
            <a:off x="7172826" y="4236728"/>
            <a:ext cx="4571385" cy="2256147"/>
          </a:xfrm>
          <a:prstGeom prst="rect">
            <a:avLst/>
          </a:prstGeom>
        </p:spPr>
      </p:pic>
      <p:pic>
        <p:nvPicPr>
          <p:cNvPr id="11" name="Picture 10">
            <a:extLst>
              <a:ext uri="{FF2B5EF4-FFF2-40B4-BE49-F238E27FC236}">
                <a16:creationId xmlns:a16="http://schemas.microsoft.com/office/drawing/2014/main" id="{EFF917FC-AE76-0ECC-FB29-80F752FEA3E3}"/>
              </a:ext>
            </a:extLst>
          </p:cNvPr>
          <p:cNvPicPr>
            <a:picLocks noChangeAspect="1"/>
          </p:cNvPicPr>
          <p:nvPr/>
        </p:nvPicPr>
        <p:blipFill rotWithShape="1">
          <a:blip r:embed="rId4"/>
          <a:srcRect l="19260" t="16151" r="26173" b="27780"/>
          <a:stretch/>
        </p:blipFill>
        <p:spPr>
          <a:xfrm>
            <a:off x="7172825" y="1584107"/>
            <a:ext cx="4189040" cy="2419964"/>
          </a:xfrm>
          <a:prstGeom prst="rect">
            <a:avLst/>
          </a:prstGeom>
        </p:spPr>
      </p:pic>
    </p:spTree>
    <p:extLst>
      <p:ext uri="{BB962C8B-B14F-4D97-AF65-F5344CB8AC3E}">
        <p14:creationId xmlns:p14="http://schemas.microsoft.com/office/powerpoint/2010/main" val="62745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3C9B-D4D2-7B08-370D-1531129A6408}"/>
              </a:ext>
            </a:extLst>
          </p:cNvPr>
          <p:cNvSpPr>
            <a:spLocks noGrp="1"/>
          </p:cNvSpPr>
          <p:nvPr>
            <p:ph type="title"/>
          </p:nvPr>
        </p:nvSpPr>
        <p:spPr/>
        <p:txBody>
          <a:bodyPr/>
          <a:lstStyle/>
          <a:p>
            <a:r>
              <a:rPr lang="en-GB" dirty="0"/>
              <a:t>Surgical Reflections ( PERSONAL ) on PSMA staging</a:t>
            </a:r>
          </a:p>
        </p:txBody>
      </p:sp>
      <p:sp>
        <p:nvSpPr>
          <p:cNvPr id="4" name="Text Placeholder 3">
            <a:extLst>
              <a:ext uri="{FF2B5EF4-FFF2-40B4-BE49-F238E27FC236}">
                <a16:creationId xmlns:a16="http://schemas.microsoft.com/office/drawing/2014/main" id="{79547039-D8EB-B3BD-C7E9-2158328718AA}"/>
              </a:ext>
            </a:extLst>
          </p:cNvPr>
          <p:cNvSpPr>
            <a:spLocks noGrp="1"/>
          </p:cNvSpPr>
          <p:nvPr>
            <p:ph type="body" sz="quarter" idx="11"/>
          </p:nvPr>
        </p:nvSpPr>
        <p:spPr>
          <a:xfrm>
            <a:off x="477035" y="5707054"/>
            <a:ext cx="11094212" cy="1077603"/>
          </a:xfrm>
        </p:spPr>
        <p:txBody>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7">
            <a:extLst>
              <a:ext uri="{FF2B5EF4-FFF2-40B4-BE49-F238E27FC236}">
                <a16:creationId xmlns:a16="http://schemas.microsoft.com/office/drawing/2014/main" id="{185A21F6-D3A4-36D1-F528-4BF3FCDBD1A8}"/>
              </a:ext>
            </a:extLst>
          </p:cNvPr>
          <p:cNvGraphicFramePr>
            <a:graphicFrameLocks noGrp="1"/>
          </p:cNvGraphicFramePr>
          <p:nvPr/>
        </p:nvGraphicFramePr>
        <p:xfrm>
          <a:off x="685800" y="1221902"/>
          <a:ext cx="8197850" cy="4917016"/>
        </p:xfrm>
        <a:graphic>
          <a:graphicData uri="http://schemas.openxmlformats.org/drawingml/2006/table">
            <a:tbl>
              <a:tblPr firstRow="1" bandRow="1">
                <a:tableStyleId>{5C22544A-7EE6-4342-B048-85BDC9FD1C3A}</a:tableStyleId>
              </a:tblPr>
              <a:tblGrid>
                <a:gridCol w="4098925">
                  <a:extLst>
                    <a:ext uri="{9D8B030D-6E8A-4147-A177-3AD203B41FA5}">
                      <a16:colId xmlns:a16="http://schemas.microsoft.com/office/drawing/2014/main" val="3564038442"/>
                    </a:ext>
                  </a:extLst>
                </a:gridCol>
                <a:gridCol w="4098925">
                  <a:extLst>
                    <a:ext uri="{9D8B030D-6E8A-4147-A177-3AD203B41FA5}">
                      <a16:colId xmlns:a16="http://schemas.microsoft.com/office/drawing/2014/main" val="1493088676"/>
                    </a:ext>
                  </a:extLst>
                </a:gridCol>
              </a:tblGrid>
              <a:tr h="629708">
                <a:tc>
                  <a:txBody>
                    <a:bodyPr/>
                    <a:lstStyle/>
                    <a:p>
                      <a:r>
                        <a:rPr lang="en-GB" sz="2400" dirty="0"/>
                        <a:t>PRO</a:t>
                      </a:r>
                    </a:p>
                  </a:txBody>
                  <a:tcPr marL="121920" marR="121920" marT="60960" marB="60960"/>
                </a:tc>
                <a:tc>
                  <a:txBody>
                    <a:bodyPr/>
                    <a:lstStyle/>
                    <a:p>
                      <a:r>
                        <a:rPr lang="en-GB" sz="2400" dirty="0"/>
                        <a:t>CON</a:t>
                      </a:r>
                    </a:p>
                  </a:txBody>
                  <a:tcPr marL="121920" marR="121920" marT="60960" marB="60960"/>
                </a:tc>
                <a:extLst>
                  <a:ext uri="{0D108BD9-81ED-4DB2-BD59-A6C34878D82A}">
                    <a16:rowId xmlns:a16="http://schemas.microsoft.com/office/drawing/2014/main" val="2363744175"/>
                  </a:ext>
                </a:extLst>
              </a:tr>
              <a:tr h="629708">
                <a:tc>
                  <a:txBody>
                    <a:bodyPr/>
                    <a:lstStyle/>
                    <a:p>
                      <a:r>
                        <a:rPr lang="en-GB" sz="2400" dirty="0"/>
                        <a:t>Definitely see more lesions</a:t>
                      </a:r>
                    </a:p>
                  </a:txBody>
                  <a:tcPr marL="121920" marR="121920" marT="60960" marB="60960"/>
                </a:tc>
                <a:tc>
                  <a:txBody>
                    <a:bodyPr/>
                    <a:lstStyle/>
                    <a:p>
                      <a:r>
                        <a:rPr lang="en-GB" sz="2400" dirty="0"/>
                        <a:t>Accessibility</a:t>
                      </a:r>
                    </a:p>
                  </a:txBody>
                  <a:tcPr marL="121920" marR="121920" marT="60960" marB="60960"/>
                </a:tc>
                <a:extLst>
                  <a:ext uri="{0D108BD9-81ED-4DB2-BD59-A6C34878D82A}">
                    <a16:rowId xmlns:a16="http://schemas.microsoft.com/office/drawing/2014/main" val="3683324992"/>
                  </a:ext>
                </a:extLst>
              </a:tr>
              <a:tr h="1219200">
                <a:tc>
                  <a:txBody>
                    <a:bodyPr/>
                    <a:lstStyle/>
                    <a:p>
                      <a:r>
                        <a:rPr lang="en-GB" sz="2400" dirty="0"/>
                        <a:t>Opportunity for real utility in high-risk disease</a:t>
                      </a:r>
                    </a:p>
                  </a:txBody>
                  <a:tcPr marL="121920" marR="121920" marT="60960" marB="60960"/>
                </a:tc>
                <a:tc>
                  <a:txBody>
                    <a:bodyPr/>
                    <a:lstStyle/>
                    <a:p>
                      <a:pPr marL="0" marR="0" lvl="0" indent="0" algn="l" defTabSz="514109" rtl="0" eaLnBrk="1" fontAlgn="auto" latinLnBrk="0" hangingPunct="1">
                        <a:lnSpc>
                          <a:spcPct val="100000"/>
                        </a:lnSpc>
                        <a:spcBef>
                          <a:spcPts val="0"/>
                        </a:spcBef>
                        <a:spcAft>
                          <a:spcPts val="0"/>
                        </a:spcAft>
                        <a:buClrTx/>
                        <a:buSzTx/>
                        <a:buFontTx/>
                        <a:buNone/>
                        <a:tabLst/>
                        <a:defRPr/>
                      </a:pPr>
                      <a:r>
                        <a:rPr lang="en-GB" sz="2400" dirty="0"/>
                        <a:t>Definitely see more lesions BUT not all</a:t>
                      </a:r>
                    </a:p>
                    <a:p>
                      <a:endParaRPr lang="en-GB" sz="2400" dirty="0"/>
                    </a:p>
                  </a:txBody>
                  <a:tcPr marL="121920" marR="121920" marT="60960" marB="60960"/>
                </a:tc>
                <a:extLst>
                  <a:ext uri="{0D108BD9-81ED-4DB2-BD59-A6C34878D82A}">
                    <a16:rowId xmlns:a16="http://schemas.microsoft.com/office/drawing/2014/main" val="747522457"/>
                  </a:ext>
                </a:extLst>
              </a:tr>
              <a:tr h="1219200">
                <a:tc>
                  <a:txBody>
                    <a:bodyPr/>
                    <a:lstStyle/>
                    <a:p>
                      <a:endParaRPr lang="en-GB" sz="2400" dirty="0"/>
                    </a:p>
                  </a:txBody>
                  <a:tcPr marL="121920" marR="121920" marT="60960" marB="60960"/>
                </a:tc>
                <a:tc>
                  <a:txBody>
                    <a:bodyPr/>
                    <a:lstStyle/>
                    <a:p>
                      <a:pPr marL="0" marR="0" lvl="0" indent="0" algn="l" defTabSz="514109" rtl="0" eaLnBrk="1" fontAlgn="auto" latinLnBrk="0" hangingPunct="1">
                        <a:lnSpc>
                          <a:spcPct val="100000"/>
                        </a:lnSpc>
                        <a:spcBef>
                          <a:spcPts val="0"/>
                        </a:spcBef>
                        <a:spcAft>
                          <a:spcPts val="0"/>
                        </a:spcAft>
                        <a:buClrTx/>
                        <a:buSzTx/>
                        <a:buFontTx/>
                        <a:buNone/>
                        <a:tabLst/>
                        <a:defRPr/>
                      </a:pPr>
                      <a:r>
                        <a:rPr lang="en-GB" sz="2400" dirty="0"/>
                        <a:t>No data that change in management will improve mortality outcomes</a:t>
                      </a:r>
                    </a:p>
                  </a:txBody>
                  <a:tcPr marL="121920" marR="121920" marT="60960" marB="60960"/>
                </a:tc>
                <a:extLst>
                  <a:ext uri="{0D108BD9-81ED-4DB2-BD59-A6C34878D82A}">
                    <a16:rowId xmlns:a16="http://schemas.microsoft.com/office/drawing/2014/main" val="8891353"/>
                  </a:ext>
                </a:extLst>
              </a:tr>
              <a:tr h="1219200">
                <a:tc>
                  <a:txBody>
                    <a:bodyPr/>
                    <a:lstStyle/>
                    <a:p>
                      <a:endParaRPr lang="en-GB" sz="2400"/>
                    </a:p>
                  </a:txBody>
                  <a:tcPr marL="121920" marR="121920" marT="60960" marB="60960"/>
                </a:tc>
                <a:tc>
                  <a:txBody>
                    <a:bodyPr/>
                    <a:lstStyle/>
                    <a:p>
                      <a:pPr marL="0" marR="0" lvl="0" indent="0" algn="l" defTabSz="514109" rtl="0" eaLnBrk="1" fontAlgn="auto" latinLnBrk="0" hangingPunct="1">
                        <a:lnSpc>
                          <a:spcPct val="100000"/>
                        </a:lnSpc>
                        <a:spcBef>
                          <a:spcPts val="0"/>
                        </a:spcBef>
                        <a:spcAft>
                          <a:spcPts val="0"/>
                        </a:spcAft>
                        <a:buClrTx/>
                        <a:buSzTx/>
                        <a:buFontTx/>
                        <a:buNone/>
                        <a:tabLst/>
                        <a:defRPr/>
                      </a:pPr>
                      <a:r>
                        <a:rPr lang="en-GB" sz="2400" dirty="0"/>
                        <a:t>Unevidenced - Will Rogers Effect</a:t>
                      </a:r>
                    </a:p>
                    <a:p>
                      <a:pPr marL="0" marR="0" lvl="0" indent="0" algn="l" defTabSz="514109" rtl="0" eaLnBrk="1" fontAlgn="auto" latinLnBrk="0" hangingPunct="1">
                        <a:lnSpc>
                          <a:spcPct val="100000"/>
                        </a:lnSpc>
                        <a:spcBef>
                          <a:spcPts val="0"/>
                        </a:spcBef>
                        <a:spcAft>
                          <a:spcPts val="0"/>
                        </a:spcAft>
                        <a:buClrTx/>
                        <a:buSzTx/>
                        <a:buFontTx/>
                        <a:buNone/>
                        <a:tabLst/>
                        <a:defRPr/>
                      </a:pPr>
                      <a:endParaRPr lang="en-GB" sz="2400" dirty="0"/>
                    </a:p>
                  </a:txBody>
                  <a:tcPr marL="121920" marR="121920" marT="60960" marB="60960"/>
                </a:tc>
                <a:extLst>
                  <a:ext uri="{0D108BD9-81ED-4DB2-BD59-A6C34878D82A}">
                    <a16:rowId xmlns:a16="http://schemas.microsoft.com/office/drawing/2014/main" val="551562165"/>
                  </a:ext>
                </a:extLst>
              </a:tr>
            </a:tbl>
          </a:graphicData>
        </a:graphic>
      </p:graphicFrame>
      <p:pic>
        <p:nvPicPr>
          <p:cNvPr id="9" name="Picture 8">
            <a:extLst>
              <a:ext uri="{FF2B5EF4-FFF2-40B4-BE49-F238E27FC236}">
                <a16:creationId xmlns:a16="http://schemas.microsoft.com/office/drawing/2014/main" id="{4FA48465-59E6-1E2B-60E8-82C9D0CE2FD4}"/>
              </a:ext>
            </a:extLst>
          </p:cNvPr>
          <p:cNvPicPr>
            <a:picLocks noChangeAspect="1"/>
          </p:cNvPicPr>
          <p:nvPr/>
        </p:nvPicPr>
        <p:blipFill rotWithShape="1">
          <a:blip r:embed="rId3"/>
          <a:srcRect l="14922" t="12500" r="70078" b="57222"/>
          <a:stretch/>
        </p:blipFill>
        <p:spPr>
          <a:xfrm>
            <a:off x="8921570" y="3130722"/>
            <a:ext cx="3213500" cy="1824331"/>
          </a:xfrm>
          <a:prstGeom prst="rect">
            <a:avLst/>
          </a:prstGeom>
        </p:spPr>
      </p:pic>
      <p:pic>
        <p:nvPicPr>
          <p:cNvPr id="10" name="Picture 2" descr="ca40beed-9ac1-4346-b112-8a70e74f3a24@eurprd06">
            <a:extLst>
              <a:ext uri="{FF2B5EF4-FFF2-40B4-BE49-F238E27FC236}">
                <a16:creationId xmlns:a16="http://schemas.microsoft.com/office/drawing/2014/main" id="{484E6578-7D52-0E47-CFE1-9F5DBC0610D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279" b="1373"/>
          <a:stretch/>
        </p:blipFill>
        <p:spPr bwMode="auto">
          <a:xfrm>
            <a:off x="9188564" y="5257799"/>
            <a:ext cx="2878009" cy="15235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FC5F321-124F-D9F4-8349-D1B913945E85}"/>
              </a:ext>
            </a:extLst>
          </p:cNvPr>
          <p:cNvPicPr>
            <a:picLocks noChangeAspect="1"/>
          </p:cNvPicPr>
          <p:nvPr/>
        </p:nvPicPr>
        <p:blipFill rotWithShape="1">
          <a:blip r:embed="rId5"/>
          <a:srcRect l="24453" t="44917" r="67344" b="40908"/>
          <a:stretch/>
        </p:blipFill>
        <p:spPr>
          <a:xfrm>
            <a:off x="9153175" y="1600201"/>
            <a:ext cx="2920803" cy="1419399"/>
          </a:xfrm>
          <a:prstGeom prst="rect">
            <a:avLst/>
          </a:prstGeom>
        </p:spPr>
      </p:pic>
    </p:spTree>
    <p:extLst>
      <p:ext uri="{BB962C8B-B14F-4D97-AF65-F5344CB8AC3E}">
        <p14:creationId xmlns:p14="http://schemas.microsoft.com/office/powerpoint/2010/main" val="135961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434F5-6F24-2AC3-6F3B-C7D62AC4DCA9}"/>
              </a:ext>
            </a:extLst>
          </p:cNvPr>
          <p:cNvSpPr>
            <a:spLocks noGrp="1"/>
          </p:cNvSpPr>
          <p:nvPr>
            <p:ph type="title"/>
          </p:nvPr>
        </p:nvSpPr>
        <p:spPr>
          <a:xfrm>
            <a:off x="838200" y="994121"/>
            <a:ext cx="10515600" cy="2852737"/>
          </a:xfrm>
        </p:spPr>
        <p:txBody>
          <a:bodyPr/>
          <a:lstStyle/>
          <a:p>
            <a:pPr algn="ctr"/>
            <a:r>
              <a:rPr lang="en-GB" b="1" dirty="0"/>
              <a:t>WE NEED TO IMPROVE PRACTICE AND HAVE CONSENSUS</a:t>
            </a:r>
          </a:p>
        </p:txBody>
      </p:sp>
      <p:sp>
        <p:nvSpPr>
          <p:cNvPr id="5" name="Text Placeholder 4">
            <a:extLst>
              <a:ext uri="{FF2B5EF4-FFF2-40B4-BE49-F238E27FC236}">
                <a16:creationId xmlns:a16="http://schemas.microsoft.com/office/drawing/2014/main" id="{3C551A3F-0DC5-DF2F-DC34-26D90857E3B5}"/>
              </a:ext>
            </a:extLst>
          </p:cNvPr>
          <p:cNvSpPr>
            <a:spLocks noGrp="1"/>
          </p:cNvSpPr>
          <p:nvPr>
            <p:ph type="body" idx="1"/>
          </p:nvPr>
        </p:nvSpPr>
        <p:spPr/>
        <p:txBody>
          <a:bodyPr>
            <a:normAutofit fontScale="92500" lnSpcReduction="20000"/>
          </a:bodyPr>
          <a:lstStyle/>
          <a:p>
            <a:endParaRPr lang="en-GB" dirty="0"/>
          </a:p>
          <a:p>
            <a:pPr algn="ctr"/>
            <a:r>
              <a:rPr lang="en-GB" b="1" dirty="0">
                <a:solidFill>
                  <a:srgbClr val="FF0000"/>
                </a:solidFill>
              </a:rPr>
              <a:t>There actually is very little evidence in this space</a:t>
            </a:r>
          </a:p>
          <a:p>
            <a:pPr algn="ctr"/>
            <a:endParaRPr lang="en-GB" b="1" dirty="0">
              <a:solidFill>
                <a:srgbClr val="FF0000"/>
              </a:solidFill>
            </a:endParaRPr>
          </a:p>
          <a:p>
            <a:pPr algn="ctr"/>
            <a:r>
              <a:rPr lang="en-GB" b="1" dirty="0">
                <a:solidFill>
                  <a:srgbClr val="FF0000"/>
                </a:solidFill>
              </a:rPr>
              <a:t>Opportunity to save resource + minimise treatment variation</a:t>
            </a:r>
          </a:p>
        </p:txBody>
      </p:sp>
    </p:spTree>
    <p:extLst>
      <p:ext uri="{BB962C8B-B14F-4D97-AF65-F5344CB8AC3E}">
        <p14:creationId xmlns:p14="http://schemas.microsoft.com/office/powerpoint/2010/main" val="372562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56E2F-F4CA-D0C2-C277-9E85B83AF327}"/>
              </a:ext>
            </a:extLst>
          </p:cNvPr>
          <p:cNvSpPr>
            <a:spLocks noGrp="1"/>
          </p:cNvSpPr>
          <p:nvPr>
            <p:ph type="title"/>
          </p:nvPr>
        </p:nvSpPr>
        <p:spPr/>
        <p:txBody>
          <a:bodyPr/>
          <a:lstStyle/>
          <a:p>
            <a:r>
              <a:rPr lang="en-GB" b="1" dirty="0"/>
              <a:t>Proposal</a:t>
            </a:r>
          </a:p>
        </p:txBody>
      </p:sp>
      <p:sp>
        <p:nvSpPr>
          <p:cNvPr id="5" name="Content Placeholder 4">
            <a:extLst>
              <a:ext uri="{FF2B5EF4-FFF2-40B4-BE49-F238E27FC236}">
                <a16:creationId xmlns:a16="http://schemas.microsoft.com/office/drawing/2014/main" id="{65377F8F-BCE8-EDDE-056A-7C3FC1AD0972}"/>
              </a:ext>
            </a:extLst>
          </p:cNvPr>
          <p:cNvSpPr>
            <a:spLocks noGrp="1"/>
          </p:cNvSpPr>
          <p:nvPr>
            <p:ph idx="1"/>
          </p:nvPr>
        </p:nvSpPr>
        <p:spPr>
          <a:xfrm>
            <a:off x="838200" y="1825625"/>
            <a:ext cx="10515600" cy="4667250"/>
          </a:xfrm>
        </p:spPr>
        <p:txBody>
          <a:bodyPr/>
          <a:lstStyle/>
          <a:p>
            <a:pPr marL="514350" indent="-514350">
              <a:buAutoNum type="arabicParenR"/>
            </a:pPr>
            <a:r>
              <a:rPr lang="en-GB" dirty="0"/>
              <a:t>Establish what each unit in the region is doing</a:t>
            </a:r>
          </a:p>
          <a:p>
            <a:pPr marL="514350" indent="-514350">
              <a:buAutoNum type="arabicParenR"/>
            </a:pPr>
            <a:endParaRPr lang="en-GB" dirty="0"/>
          </a:p>
          <a:p>
            <a:pPr marL="514350" indent="-514350">
              <a:buAutoNum type="arabicParenR"/>
            </a:pPr>
            <a:r>
              <a:rPr lang="en-GB" dirty="0"/>
              <a:t>Regional audit of practice and outcomes – 2015-2020</a:t>
            </a:r>
          </a:p>
          <a:p>
            <a:pPr lvl="2"/>
            <a:r>
              <a:rPr lang="en-GB" sz="2400" dirty="0"/>
              <a:t>Identify all men dx (exclude men presenting with </a:t>
            </a:r>
            <a:r>
              <a:rPr lang="en-GB" sz="2400" dirty="0" err="1"/>
              <a:t>mets</a:t>
            </a:r>
            <a:r>
              <a:rPr lang="en-GB" sz="2400" dirty="0"/>
              <a:t> / PSA&gt;100)</a:t>
            </a:r>
          </a:p>
          <a:p>
            <a:pPr lvl="2"/>
            <a:r>
              <a:rPr lang="en-GB" sz="2400" dirty="0"/>
              <a:t>Categorise by PSA at dx 0-10,10-20,20-30,30-50,50+</a:t>
            </a:r>
          </a:p>
          <a:p>
            <a:pPr lvl="2"/>
            <a:r>
              <a:rPr lang="en-GB" sz="2400" dirty="0"/>
              <a:t>MRI stage</a:t>
            </a:r>
          </a:p>
          <a:p>
            <a:pPr lvl="2"/>
            <a:r>
              <a:rPr lang="en-GB" sz="2400" dirty="0"/>
              <a:t>GG</a:t>
            </a:r>
          </a:p>
          <a:p>
            <a:pPr lvl="2"/>
            <a:r>
              <a:rPr lang="en-GB" sz="2400" dirty="0"/>
              <a:t>CPG</a:t>
            </a:r>
          </a:p>
          <a:p>
            <a:pPr marL="514350" indent="-514350">
              <a:buAutoNum type="arabicParenR"/>
            </a:pPr>
            <a:r>
              <a:rPr lang="en-GB" dirty="0"/>
              <a:t>Validation PSMA PET Audit </a:t>
            </a:r>
            <a:r>
              <a:rPr lang="en-GB"/>
              <a:t>/ registry</a:t>
            </a:r>
            <a:endParaRPr lang="en-GB" dirty="0"/>
          </a:p>
        </p:txBody>
      </p:sp>
      <p:pic>
        <p:nvPicPr>
          <p:cNvPr id="6" name="Picture 5">
            <a:extLst>
              <a:ext uri="{FF2B5EF4-FFF2-40B4-BE49-F238E27FC236}">
                <a16:creationId xmlns:a16="http://schemas.microsoft.com/office/drawing/2014/main" id="{972E87C0-FCBA-D8D7-00CF-5DA028237D67}"/>
              </a:ext>
            </a:extLst>
          </p:cNvPr>
          <p:cNvPicPr>
            <a:picLocks noChangeAspect="1"/>
          </p:cNvPicPr>
          <p:nvPr/>
        </p:nvPicPr>
        <p:blipFill rotWithShape="1">
          <a:blip r:embed="rId2"/>
          <a:srcRect l="22174" t="14479" r="10326" b="14479"/>
          <a:stretch/>
        </p:blipFill>
        <p:spPr>
          <a:xfrm>
            <a:off x="9541565" y="5252864"/>
            <a:ext cx="2535226" cy="1500187"/>
          </a:xfrm>
          <a:prstGeom prst="rect">
            <a:avLst/>
          </a:prstGeom>
        </p:spPr>
      </p:pic>
      <p:sp>
        <p:nvSpPr>
          <p:cNvPr id="7" name="TextBox 6">
            <a:extLst>
              <a:ext uri="{FF2B5EF4-FFF2-40B4-BE49-F238E27FC236}">
                <a16:creationId xmlns:a16="http://schemas.microsoft.com/office/drawing/2014/main" id="{79CB7CE6-A7A2-BA26-6229-21B41AD89956}"/>
              </a:ext>
            </a:extLst>
          </p:cNvPr>
          <p:cNvSpPr txBox="1"/>
          <p:nvPr/>
        </p:nvSpPr>
        <p:spPr>
          <a:xfrm>
            <a:off x="1550504" y="6123543"/>
            <a:ext cx="7580243" cy="369332"/>
          </a:xfrm>
          <a:prstGeom prst="rect">
            <a:avLst/>
          </a:prstGeom>
          <a:noFill/>
        </p:spPr>
        <p:txBody>
          <a:bodyPr wrap="square" rtlCol="0">
            <a:spAutoFit/>
          </a:bodyPr>
          <a:lstStyle/>
          <a:p>
            <a:pPr algn="ctr"/>
            <a:r>
              <a:rPr lang="en-GB" dirty="0"/>
              <a:t>BASED ON DATA – Implement SWAG Guidelines</a:t>
            </a:r>
          </a:p>
        </p:txBody>
      </p:sp>
    </p:spTree>
    <p:extLst>
      <p:ext uri="{BB962C8B-B14F-4D97-AF65-F5344CB8AC3E}">
        <p14:creationId xmlns:p14="http://schemas.microsoft.com/office/powerpoint/2010/main" val="124227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698</Words>
  <Application>Microsoft Office PowerPoint</Application>
  <PresentationFormat>Widescreen</PresentationFormat>
  <Paragraphs>60</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Prostate Cancer Staging: A review of practice</vt:lpstr>
      <vt:lpstr>Staging of clinically localised prostate cancer</vt:lpstr>
      <vt:lpstr>Prognosis of clinically localised prostate cancer ‘today’</vt:lpstr>
      <vt:lpstr>Quality and impact of present staging</vt:lpstr>
      <vt:lpstr>Surgical Reflections ( PERSONAL ) on PSMA staging</vt:lpstr>
      <vt:lpstr>WE NEED TO IMPROVE PRACTICE AND HAVE CONSENSUS</vt:lpstr>
      <vt:lpstr>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Aning</dc:creator>
  <cp:lastModifiedBy>Helen Dunderdale</cp:lastModifiedBy>
  <cp:revision>6</cp:revision>
  <dcterms:created xsi:type="dcterms:W3CDTF">2024-01-18T12:26:56Z</dcterms:created>
  <dcterms:modified xsi:type="dcterms:W3CDTF">2024-01-19T09:52:18Z</dcterms:modified>
</cp:coreProperties>
</file>