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2372DA-059D-49AC-BDB5-9978CB36FCF5}">
  <a:tblStyle styleId="{D92372DA-059D-49AC-BDB5-9978CB36FCF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a5fadd2b8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a5fadd2b84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2a5fadd2b84_0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a5fadd2b84_0_2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a5fadd2b84_0_2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same themes were identified in the 2021/22 PRES report, suggesting the positive aspects of taking part in research have remained the same. Comments related to good communication have increased from 21% to 25%, suggesting that studies may have improved how they communicate with participants.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a5fadd2b84_0_3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a5fadd2b84_0_3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Although fewer participants (23%) left comments about what would have made their experience better (compared to 32% in 2021/22), the themes identified are broadly the same as last year. </a:t>
            </a:r>
            <a:endParaRPr/>
          </a:p>
          <a:p>
            <a:pPr marL="0" lvl="0" indent="0" algn="l" rtl="0">
              <a:spcBef>
                <a:spcPts val="0"/>
              </a:spcBef>
              <a:spcAft>
                <a:spcPts val="0"/>
              </a:spcAft>
              <a:buNone/>
            </a:pPr>
            <a:endParaRPr/>
          </a:p>
          <a:p>
            <a:pPr marL="0" lvl="0" indent="0" algn="l" rtl="0">
              <a:spcBef>
                <a:spcPts val="0"/>
              </a:spcBef>
              <a:spcAft>
                <a:spcPts val="0"/>
              </a:spcAft>
              <a:buNone/>
            </a:pPr>
            <a:r>
              <a:rPr lang="en-GB"/>
              <a:t>Whilst comments about participant communication remain the most common, these have decreased since last year (from 64% to 51%). This also aligns with an increase in positive comments around communication, indicating that studies have improved how they communicate with participants. There has also been a large decrease in the number of comments around appointments (from 27% to 11%), this is likely due to study teams being able to offer more flexibility around appointment times and methods.</a:t>
            </a:r>
            <a:endParaRPr/>
          </a:p>
          <a:p>
            <a:pPr marL="0" lvl="0" indent="0" algn="l" rtl="0">
              <a:spcBef>
                <a:spcPts val="0"/>
              </a:spcBef>
              <a:spcAft>
                <a:spcPts val="0"/>
              </a:spcAft>
              <a:buNone/>
            </a:pPr>
            <a:endParaRPr/>
          </a:p>
          <a:p>
            <a:pPr marL="0" lvl="0" indent="0" algn="l" rtl="0">
              <a:spcBef>
                <a:spcPts val="0"/>
              </a:spcBef>
              <a:spcAft>
                <a:spcPts val="0"/>
              </a:spcAft>
              <a:buNone/>
            </a:pPr>
            <a:r>
              <a:rPr lang="en-GB"/>
              <a:t>Participant communication: Information about the study results/updates, general information about the study or condition, personal results, more contact from the study team, method of communication, information about side effects, internal communication, receiving incorrect information, information about what was required, information about expenses, design of communication, fewer emails.</a:t>
            </a:r>
            <a:endParaRPr/>
          </a:p>
          <a:p>
            <a:pPr marL="0" lvl="0" indent="0" algn="l" rtl="0">
              <a:spcBef>
                <a:spcPts val="0"/>
              </a:spcBef>
              <a:spcAft>
                <a:spcPts val="0"/>
              </a:spcAft>
              <a:buNone/>
            </a:pPr>
            <a:endParaRPr/>
          </a:p>
          <a:p>
            <a:pPr marL="0" lvl="0" indent="0" algn="l" rtl="0">
              <a:spcBef>
                <a:spcPts val="0"/>
              </a:spcBef>
              <a:spcAft>
                <a:spcPts val="0"/>
              </a:spcAft>
              <a:buNone/>
            </a:pPr>
            <a:r>
              <a:rPr lang="en-GB"/>
              <a:t>Procedures and materials: Issues with questionnaires, technical issues with apps/equipment, method of procedures, more explanation about tests or how to use equipment, more or fewer tests</a:t>
            </a:r>
            <a:endParaRPr/>
          </a:p>
          <a:p>
            <a:pPr marL="0" lvl="0" indent="0" algn="l" rtl="0">
              <a:spcBef>
                <a:spcPts val="0"/>
              </a:spcBef>
              <a:spcAft>
                <a:spcPts val="0"/>
              </a:spcAft>
              <a:buNone/>
            </a:pPr>
            <a:endParaRPr/>
          </a:p>
          <a:p>
            <a:pPr marL="0" lvl="0" indent="0" algn="l" rtl="0">
              <a:spcBef>
                <a:spcPts val="0"/>
              </a:spcBef>
              <a:spcAft>
                <a:spcPts val="0"/>
              </a:spcAft>
              <a:buNone/>
            </a:pPr>
            <a:r>
              <a:rPr lang="en-GB"/>
              <a:t>Appointments: Location, method, delays and waiting times, more time during appointments, flexibility over appointment times, issues with appointments, reminders, shorter appointments, booking of appointments</a:t>
            </a:r>
            <a:endParaRPr/>
          </a:p>
          <a:p>
            <a:pPr marL="0" lvl="0" indent="0" algn="l" rtl="0">
              <a:spcBef>
                <a:spcPts val="0"/>
              </a:spcBef>
              <a:spcAft>
                <a:spcPts val="0"/>
              </a:spcAft>
              <a:buNone/>
            </a:pPr>
            <a:endParaRPr/>
          </a:p>
          <a:p>
            <a:pPr marL="0" lvl="0" indent="0" algn="l" rtl="0">
              <a:spcBef>
                <a:spcPts val="0"/>
              </a:spcBef>
              <a:spcAft>
                <a:spcPts val="0"/>
              </a:spcAft>
              <a:buNone/>
            </a:pPr>
            <a:r>
              <a:rPr lang="en-GB"/>
              <a:t>Travel: Less travel less for appointments, free or better parking, better travel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GB"/>
              <a:t>COVID-19: Issues with travel/vaccine passports, restrictions, more information/updates, study interruptions, unblinding process</a:t>
            </a:r>
            <a:endParaRPr/>
          </a:p>
          <a:p>
            <a:pPr marL="0" lvl="0" indent="0" algn="l" rtl="0">
              <a:spcBef>
                <a:spcPts val="0"/>
              </a:spcBef>
              <a:spcAft>
                <a:spcPts val="0"/>
              </a:spcAft>
              <a:buNone/>
            </a:pPr>
            <a:endParaRPr/>
          </a:p>
          <a:p>
            <a:pPr marL="0" lvl="0" indent="0" algn="l" rtl="0">
              <a:spcBef>
                <a:spcPts val="0"/>
              </a:spcBef>
              <a:spcAft>
                <a:spcPts val="0"/>
              </a:spcAft>
              <a:buNone/>
            </a:pPr>
            <a:r>
              <a:rPr lang="en-GB"/>
              <a:t>Payments and expenses: Wanting payment or to receive more money, time it took to receive payments, method of recognition</a:t>
            </a:r>
            <a:endParaRPr/>
          </a:p>
          <a:p>
            <a:pPr marL="0" lvl="0" indent="0" algn="l" rtl="0">
              <a:spcBef>
                <a:spcPts val="0"/>
              </a:spcBef>
              <a:spcAft>
                <a:spcPts val="0"/>
              </a:spcAft>
              <a:buNone/>
            </a:pPr>
            <a:endParaRPr/>
          </a:p>
          <a:p>
            <a:pPr marL="0" lvl="0" indent="0" algn="l" rtl="0">
              <a:spcBef>
                <a:spcPts val="0"/>
              </a:spcBef>
              <a:spcAft>
                <a:spcPts val="0"/>
              </a:spcAft>
              <a:buNone/>
            </a:pPr>
            <a:r>
              <a:rPr lang="en-GB"/>
              <a:t>Study related: Wanting longer or shorter study, being in the control arm, side effects</a:t>
            </a:r>
            <a:endParaRPr/>
          </a:p>
          <a:p>
            <a:pPr marL="0" lvl="0" indent="0" algn="l" rtl="0">
              <a:spcBef>
                <a:spcPts val="0"/>
              </a:spcBef>
              <a:spcAft>
                <a:spcPts val="0"/>
              </a:spcAft>
              <a:buNone/>
            </a:pPr>
            <a:endParaRPr/>
          </a:p>
          <a:p>
            <a:pPr marL="0" lvl="0" indent="0" algn="l" rtl="0">
              <a:spcBef>
                <a:spcPts val="0"/>
              </a:spcBef>
              <a:spcAft>
                <a:spcPts val="0"/>
              </a:spcAft>
              <a:buNone/>
            </a:pPr>
            <a:r>
              <a:rPr lang="en-GB"/>
              <a:t>Knowledge and experience: When people were approached about taking part in research, feeling like staff didn’t have the knowledge to answer questions or use required equipment. Comments under this theme also relate to awareness of Equity, Diversity, and Inclusion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a5fadd2b84_0_4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a5fadd2b84_0_4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a5fadd2b84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a5fadd2b84_0_1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2a5fadd2b84_0_1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b01155e67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b01155e678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2b01155e678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a5fadd2b8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a5fadd2b84_0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a5fadd2b84_0_8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b01155e678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2b01155e678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a5fadd2b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a5fadd2b8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a5fadd2b8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e914741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e9147415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5e9147415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a2760499f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a2760499ff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2a2760499ff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b01155e67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b01155e678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2b01155e678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445a33b7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445a33b7a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2445a33b7a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a5fadd2b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a5fadd2b84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a5fadd2b84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a5fadd2b8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a5fadd2b84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a5fadd2b84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5fadd2b8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a5fadd2b84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2a5fadd2b84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a5fadd2b8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a5fadd2b84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2a5fadd2b84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local.nihr.ac.uk/images/lcrn/west-of-england/PRES%202022-23%20report_final.pdf"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hyperlink" Target="https://www.nihr.ac.uk/documents/principal-investigator-pipeline-programme-pipp/33803"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odp.nihr.ac.uk/" TargetMode="External"/><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spreadsheets/d/1lDgwR76lX9VCGP8VbTW3ZbgoID-FxCpj/edit?usp=sharing&amp;ouid=116508400395350162569&amp;rtpof=true&amp;sd=tru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hyperlink" Target="https://www.ncpes.co.uk/latest-local-results/?search_word=&amp;organisation_type=alliance" TargetMode="External"/><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learn.nihr.ac.uk/" TargetMode="Externa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017650" y="3986200"/>
            <a:ext cx="96504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Urological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18/01/2024</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0"/>
          <p:cNvPicPr preferRelativeResize="0"/>
          <p:nvPr/>
        </p:nvPicPr>
        <p:blipFill>
          <a:blip r:embed="rId3">
            <a:alphaModFix/>
          </a:blip>
          <a:stretch>
            <a:fillRect/>
          </a:stretch>
        </p:blipFill>
        <p:spPr>
          <a:xfrm>
            <a:off x="2320725" y="71700"/>
            <a:ext cx="6534150" cy="1047750"/>
          </a:xfrm>
          <a:prstGeom prst="rect">
            <a:avLst/>
          </a:prstGeom>
          <a:noFill/>
          <a:ln>
            <a:noFill/>
          </a:ln>
        </p:spPr>
      </p:pic>
      <p:pic>
        <p:nvPicPr>
          <p:cNvPr id="213" name="Google Shape;213;p20"/>
          <p:cNvPicPr preferRelativeResize="0"/>
          <p:nvPr/>
        </p:nvPicPr>
        <p:blipFill>
          <a:blip r:embed="rId4">
            <a:alphaModFix/>
          </a:blip>
          <a:stretch>
            <a:fillRect/>
          </a:stretch>
        </p:blipFill>
        <p:spPr>
          <a:xfrm>
            <a:off x="737375" y="1174963"/>
            <a:ext cx="4276725" cy="4705350"/>
          </a:xfrm>
          <a:prstGeom prst="rect">
            <a:avLst/>
          </a:prstGeom>
          <a:noFill/>
          <a:ln>
            <a:noFill/>
          </a:ln>
        </p:spPr>
      </p:pic>
      <p:pic>
        <p:nvPicPr>
          <p:cNvPr id="214" name="Google Shape;214;p20"/>
          <p:cNvPicPr preferRelativeResize="0"/>
          <p:nvPr/>
        </p:nvPicPr>
        <p:blipFill>
          <a:blip r:embed="rId5">
            <a:alphaModFix/>
          </a:blip>
          <a:stretch>
            <a:fillRect/>
          </a:stretch>
        </p:blipFill>
        <p:spPr>
          <a:xfrm>
            <a:off x="6568350" y="1423125"/>
            <a:ext cx="4091800" cy="4209025"/>
          </a:xfrm>
          <a:prstGeom prst="rect">
            <a:avLst/>
          </a:prstGeom>
          <a:noFill/>
          <a:ln>
            <a:noFill/>
          </a:ln>
        </p:spPr>
      </p:pic>
      <p:sp>
        <p:nvSpPr>
          <p:cNvPr id="215" name="Google Shape;215;p20"/>
          <p:cNvSpPr txBox="1"/>
          <p:nvPr/>
        </p:nvSpPr>
        <p:spPr>
          <a:xfrm>
            <a:off x="8935575" y="395475"/>
            <a:ext cx="3000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latin typeface="Lato"/>
                <a:ea typeface="Lato"/>
                <a:cs typeface="Lato"/>
                <a:sym typeface="Lato"/>
                <a:hlinkClick r:id="rId6"/>
              </a:rPr>
              <a:t>Link to full PRES report</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was positive about your research experience?</a:t>
            </a:r>
            <a:endParaRPr/>
          </a:p>
        </p:txBody>
      </p:sp>
      <p:sp>
        <p:nvSpPr>
          <p:cNvPr id="221" name="Google Shape;221;p21"/>
          <p:cNvSpPr txBox="1">
            <a:spLocks noGrp="1"/>
          </p:cNvSpPr>
          <p:nvPr>
            <p:ph type="body" idx="1"/>
          </p:nvPr>
        </p:nvSpPr>
        <p:spPr>
          <a:xfrm>
            <a:off x="838200" y="1535075"/>
            <a:ext cx="61947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1400"/>
              <a:t>1,837 (70%) respondents left a comment explaining what made their</a:t>
            </a:r>
            <a:endParaRPr sz="1400"/>
          </a:p>
          <a:p>
            <a:pPr marL="0" lvl="0" indent="0" algn="l" rtl="0">
              <a:lnSpc>
                <a:spcPct val="100000"/>
              </a:lnSpc>
              <a:spcBef>
                <a:spcPts val="0"/>
              </a:spcBef>
              <a:spcAft>
                <a:spcPts val="0"/>
              </a:spcAft>
              <a:buNone/>
            </a:pPr>
            <a:r>
              <a:rPr lang="en-GB" sz="1400"/>
              <a:t>research experience positive. From these comments we identified the</a:t>
            </a:r>
            <a:endParaRPr sz="1400"/>
          </a:p>
          <a:p>
            <a:pPr marL="0" lvl="0" indent="0" algn="l" rtl="0">
              <a:lnSpc>
                <a:spcPct val="100000"/>
              </a:lnSpc>
              <a:spcBef>
                <a:spcPts val="0"/>
              </a:spcBef>
              <a:spcAft>
                <a:spcPts val="0"/>
              </a:spcAft>
              <a:buNone/>
            </a:pPr>
            <a:r>
              <a:rPr lang="en-GB" sz="1400"/>
              <a:t>following themes</a:t>
            </a:r>
            <a:endParaRPr sz="1400"/>
          </a:p>
          <a:p>
            <a:pPr marL="0" lvl="0" indent="0" algn="l" rtl="0">
              <a:lnSpc>
                <a:spcPct val="100000"/>
              </a:lnSpc>
              <a:spcBef>
                <a:spcPts val="0"/>
              </a:spcBef>
              <a:spcAft>
                <a:spcPts val="0"/>
              </a:spcAft>
              <a:buNone/>
            </a:pPr>
            <a:endParaRPr sz="1400"/>
          </a:p>
          <a:p>
            <a:pPr marL="0" lvl="0" indent="0" algn="l" rtl="0">
              <a:lnSpc>
                <a:spcPct val="150000"/>
              </a:lnSpc>
              <a:spcBef>
                <a:spcPts val="0"/>
              </a:spcBef>
              <a:spcAft>
                <a:spcPts val="0"/>
              </a:spcAft>
              <a:buNone/>
            </a:pPr>
            <a:r>
              <a:rPr lang="en-GB" sz="1400"/>
              <a:t>• 864 comments mentioned the research delivery staff</a:t>
            </a:r>
            <a:endParaRPr sz="1400"/>
          </a:p>
          <a:p>
            <a:pPr marL="0" lvl="0" indent="0" algn="l" rtl="0">
              <a:lnSpc>
                <a:spcPct val="150000"/>
              </a:lnSpc>
              <a:spcBef>
                <a:spcPts val="0"/>
              </a:spcBef>
              <a:spcAft>
                <a:spcPts val="0"/>
              </a:spcAft>
              <a:buNone/>
            </a:pPr>
            <a:r>
              <a:rPr lang="en-GB" sz="1400"/>
              <a:t>• 537 comments related to contributing to improving healthcare</a:t>
            </a:r>
            <a:endParaRPr sz="1400"/>
          </a:p>
          <a:p>
            <a:pPr marL="0" lvl="0" indent="0" algn="l" rtl="0">
              <a:lnSpc>
                <a:spcPct val="150000"/>
              </a:lnSpc>
              <a:spcBef>
                <a:spcPts val="0"/>
              </a:spcBef>
              <a:spcAft>
                <a:spcPts val="0"/>
              </a:spcAft>
              <a:buNone/>
            </a:pPr>
            <a:r>
              <a:rPr lang="en-GB" sz="1400"/>
              <a:t>• 457 comments related to good communication</a:t>
            </a:r>
            <a:endParaRPr sz="1400"/>
          </a:p>
          <a:p>
            <a:pPr marL="0" lvl="0" indent="0" algn="l" rtl="0">
              <a:lnSpc>
                <a:spcPct val="150000"/>
              </a:lnSpc>
              <a:spcBef>
                <a:spcPts val="0"/>
              </a:spcBef>
              <a:spcAft>
                <a:spcPts val="0"/>
              </a:spcAft>
              <a:buNone/>
            </a:pPr>
            <a:r>
              <a:rPr lang="en-GB" sz="1400"/>
              <a:t>• 272 comments said the research study was easy to take part in</a:t>
            </a:r>
            <a:endParaRPr sz="1400"/>
          </a:p>
          <a:p>
            <a:pPr marL="0" lvl="0" indent="0" algn="l" rtl="0">
              <a:lnSpc>
                <a:spcPct val="150000"/>
              </a:lnSpc>
              <a:spcBef>
                <a:spcPts val="0"/>
              </a:spcBef>
              <a:spcAft>
                <a:spcPts val="0"/>
              </a:spcAft>
              <a:buNone/>
            </a:pPr>
            <a:r>
              <a:rPr lang="en-GB" sz="1400"/>
              <a:t>• 241 comments related to having a good experience</a:t>
            </a:r>
            <a:endParaRPr sz="1400"/>
          </a:p>
          <a:p>
            <a:pPr marL="0" lvl="0" indent="0" algn="l" rtl="0">
              <a:lnSpc>
                <a:spcPct val="150000"/>
              </a:lnSpc>
              <a:spcBef>
                <a:spcPts val="0"/>
              </a:spcBef>
              <a:spcAft>
                <a:spcPts val="0"/>
              </a:spcAft>
              <a:buNone/>
            </a:pPr>
            <a:r>
              <a:rPr lang="en-GB" sz="1400"/>
              <a:t>• 203 comments mentioned experiencing personal benefits</a:t>
            </a:r>
            <a:endParaRPr sz="1400"/>
          </a:p>
          <a:p>
            <a:pPr marL="0" lvl="0" indent="0" algn="l" rtl="0">
              <a:lnSpc>
                <a:spcPct val="150000"/>
              </a:lnSpc>
              <a:spcBef>
                <a:spcPts val="0"/>
              </a:spcBef>
              <a:spcAft>
                <a:spcPts val="0"/>
              </a:spcAft>
              <a:buNone/>
            </a:pPr>
            <a:r>
              <a:rPr lang="en-GB" sz="1400"/>
              <a:t>• 48 comments said "everything" was positive</a:t>
            </a:r>
            <a:endParaRPr sz="1400"/>
          </a:p>
          <a:p>
            <a:pPr marL="0" lvl="0" indent="0" algn="l" rtl="0">
              <a:lnSpc>
                <a:spcPct val="150000"/>
              </a:lnSpc>
              <a:spcBef>
                <a:spcPts val="0"/>
              </a:spcBef>
              <a:spcAft>
                <a:spcPts val="0"/>
              </a:spcAft>
              <a:buNone/>
            </a:pPr>
            <a:r>
              <a:rPr lang="en-GB" sz="1400"/>
              <a:t>• 41 comments related to where the research took place</a:t>
            </a:r>
            <a:endParaRPr sz="1400"/>
          </a:p>
          <a:p>
            <a:pPr marL="0" lvl="0" indent="0" algn="l" rtl="0">
              <a:lnSpc>
                <a:spcPct val="150000"/>
              </a:lnSpc>
              <a:spcBef>
                <a:spcPts val="0"/>
              </a:spcBef>
              <a:spcAft>
                <a:spcPts val="0"/>
              </a:spcAft>
              <a:buNone/>
            </a:pPr>
            <a:r>
              <a:rPr lang="en-GB" sz="1400"/>
              <a:t>• 35 comments mentioned gaining a feeling of hope</a:t>
            </a:r>
            <a:endParaRPr sz="1400"/>
          </a:p>
          <a:p>
            <a:pPr marL="0" lvl="0" indent="0" algn="l" rtl="0">
              <a:lnSpc>
                <a:spcPct val="150000"/>
              </a:lnSpc>
              <a:spcBef>
                <a:spcPts val="0"/>
              </a:spcBef>
              <a:spcAft>
                <a:spcPts val="0"/>
              </a:spcAft>
              <a:buNone/>
            </a:pPr>
            <a:r>
              <a:rPr lang="en-GB" sz="1400"/>
              <a:t>• 27 comments related to financial reimbursement</a:t>
            </a:r>
            <a:endParaRPr sz="1400"/>
          </a:p>
          <a:p>
            <a:pPr marL="0" lvl="0" indent="0" algn="l" rtl="0">
              <a:lnSpc>
                <a:spcPct val="150000"/>
              </a:lnSpc>
              <a:spcBef>
                <a:spcPts val="0"/>
              </a:spcBef>
              <a:spcAft>
                <a:spcPts val="0"/>
              </a:spcAft>
              <a:buNone/>
            </a:pPr>
            <a:r>
              <a:rPr lang="en-GB" sz="1400"/>
              <a:t>• 19 comments related to travel</a:t>
            </a:r>
            <a:endParaRPr sz="1400"/>
          </a:p>
        </p:txBody>
      </p:sp>
      <p:pic>
        <p:nvPicPr>
          <p:cNvPr id="222" name="Google Shape;222;p21"/>
          <p:cNvPicPr preferRelativeResize="0"/>
          <p:nvPr/>
        </p:nvPicPr>
        <p:blipFill rotWithShape="1">
          <a:blip r:embed="rId3">
            <a:alphaModFix/>
          </a:blip>
          <a:srcRect l="28896" t="3834" r="23839" b="4220"/>
          <a:stretch/>
        </p:blipFill>
        <p:spPr>
          <a:xfrm>
            <a:off x="7032925" y="1230625"/>
            <a:ext cx="4320874" cy="4727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2"/>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would have made your research experience better?</a:t>
            </a:r>
            <a:endParaRPr/>
          </a:p>
        </p:txBody>
      </p:sp>
      <p:sp>
        <p:nvSpPr>
          <p:cNvPr id="228" name="Google Shape;228;p22"/>
          <p:cNvSpPr txBox="1">
            <a:spLocks noGrp="1"/>
          </p:cNvSpPr>
          <p:nvPr>
            <p:ph type="body" idx="1"/>
          </p:nvPr>
        </p:nvSpPr>
        <p:spPr>
          <a:xfrm>
            <a:off x="838200" y="1535075"/>
            <a:ext cx="50568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400"/>
              <a:t>603 respondents (23%) left a comment about what could have made their research experience better. From these comments we identified the following themes:</a:t>
            </a:r>
            <a:endParaRPr sz="1400" b="1"/>
          </a:p>
          <a:p>
            <a:pPr marL="457200" lvl="0" indent="-317500" algn="l" rtl="0">
              <a:spcBef>
                <a:spcPts val="1000"/>
              </a:spcBef>
              <a:spcAft>
                <a:spcPts val="0"/>
              </a:spcAft>
              <a:buSzPts val="1400"/>
              <a:buChar char="•"/>
            </a:pPr>
            <a:r>
              <a:rPr lang="en-GB" sz="1400"/>
              <a:t>310 comments related to participant communication</a:t>
            </a:r>
            <a:endParaRPr sz="1400"/>
          </a:p>
          <a:p>
            <a:pPr marL="457200" lvl="0" indent="-317500" algn="l" rtl="0">
              <a:spcBef>
                <a:spcPts val="1000"/>
              </a:spcBef>
              <a:spcAft>
                <a:spcPts val="0"/>
              </a:spcAft>
              <a:buSzPts val="1400"/>
              <a:buChar char="•"/>
            </a:pPr>
            <a:r>
              <a:rPr lang="en-GB" sz="1400"/>
              <a:t>98 comments related to procedures and materials</a:t>
            </a:r>
            <a:endParaRPr sz="1400"/>
          </a:p>
          <a:p>
            <a:pPr marL="457200" lvl="0" indent="-317500" algn="l" rtl="0">
              <a:spcBef>
                <a:spcPts val="1000"/>
              </a:spcBef>
              <a:spcAft>
                <a:spcPts val="0"/>
              </a:spcAft>
              <a:buSzPts val="1400"/>
              <a:buChar char="•"/>
            </a:pPr>
            <a:r>
              <a:rPr lang="en-GB" sz="1400"/>
              <a:t>67 comments were about appointments</a:t>
            </a:r>
            <a:endParaRPr sz="1400"/>
          </a:p>
          <a:p>
            <a:pPr marL="457200" lvl="0" indent="-317500" algn="l" rtl="0">
              <a:spcBef>
                <a:spcPts val="1000"/>
              </a:spcBef>
              <a:spcAft>
                <a:spcPts val="0"/>
              </a:spcAft>
              <a:buSzPts val="1400"/>
              <a:buChar char="•"/>
            </a:pPr>
            <a:r>
              <a:rPr lang="en-GB" sz="1400"/>
              <a:t>45 comments related to travel</a:t>
            </a:r>
            <a:endParaRPr sz="1400"/>
          </a:p>
          <a:p>
            <a:pPr marL="457200" lvl="0" indent="-317500" algn="l" rtl="0">
              <a:spcBef>
                <a:spcPts val="1000"/>
              </a:spcBef>
              <a:spcAft>
                <a:spcPts val="0"/>
              </a:spcAft>
              <a:buSzPts val="1400"/>
              <a:buChar char="•"/>
            </a:pPr>
            <a:r>
              <a:rPr lang="en-GB" sz="1400"/>
              <a:t>28 comments were linked to COVID-19</a:t>
            </a:r>
            <a:endParaRPr sz="1400"/>
          </a:p>
          <a:p>
            <a:pPr marL="457200" lvl="0" indent="-317500" algn="l" rtl="0">
              <a:spcBef>
                <a:spcPts val="1000"/>
              </a:spcBef>
              <a:spcAft>
                <a:spcPts val="0"/>
              </a:spcAft>
              <a:buSzPts val="1400"/>
              <a:buChar char="•"/>
            </a:pPr>
            <a:r>
              <a:rPr lang="en-GB" sz="1400"/>
              <a:t>26 comments were about payments and expenses</a:t>
            </a:r>
            <a:endParaRPr sz="1400"/>
          </a:p>
          <a:p>
            <a:pPr marL="457200" lvl="0" indent="-317500" algn="l" rtl="0">
              <a:spcBef>
                <a:spcPts val="1000"/>
              </a:spcBef>
              <a:spcAft>
                <a:spcPts val="0"/>
              </a:spcAft>
              <a:buSzPts val="1400"/>
              <a:buChar char="•"/>
            </a:pPr>
            <a:r>
              <a:rPr lang="en-GB" sz="1400"/>
              <a:t>25 comments were about refreshments</a:t>
            </a:r>
            <a:endParaRPr sz="1400"/>
          </a:p>
          <a:p>
            <a:pPr marL="457200" lvl="0" indent="-317500" algn="l" rtl="0">
              <a:spcBef>
                <a:spcPts val="1000"/>
              </a:spcBef>
              <a:spcAft>
                <a:spcPts val="0"/>
              </a:spcAft>
              <a:buSzPts val="1400"/>
              <a:buChar char="•"/>
            </a:pPr>
            <a:r>
              <a:rPr lang="en-GB" sz="1400"/>
              <a:t>20 comments were study related</a:t>
            </a:r>
            <a:endParaRPr sz="1400"/>
          </a:p>
          <a:p>
            <a:pPr marL="457200" lvl="0" indent="-317500" algn="l" rtl="0">
              <a:spcBef>
                <a:spcPts val="1000"/>
              </a:spcBef>
              <a:spcAft>
                <a:spcPts val="0"/>
              </a:spcAft>
              <a:buSzPts val="1400"/>
              <a:buChar char="•"/>
            </a:pPr>
            <a:r>
              <a:rPr lang="en-GB" sz="1400"/>
              <a:t>20 comments were about knowledge and experience</a:t>
            </a:r>
            <a:endParaRPr sz="1400"/>
          </a:p>
          <a:p>
            <a:pPr marL="457200" lvl="0" indent="-317500" algn="l" rtl="0">
              <a:spcBef>
                <a:spcPts val="1000"/>
              </a:spcBef>
              <a:spcAft>
                <a:spcPts val="1000"/>
              </a:spcAft>
              <a:buSzPts val="1400"/>
              <a:buChar char="•"/>
            </a:pPr>
            <a:r>
              <a:rPr lang="en-GB" sz="1400"/>
              <a:t>2 comments mentioned they’d like to communicate with other participants</a:t>
            </a:r>
            <a:endParaRPr sz="1400"/>
          </a:p>
        </p:txBody>
      </p:sp>
      <p:pic>
        <p:nvPicPr>
          <p:cNvPr id="229" name="Google Shape;229;p22"/>
          <p:cNvPicPr preferRelativeResize="0"/>
          <p:nvPr/>
        </p:nvPicPr>
        <p:blipFill rotWithShape="1">
          <a:blip r:embed="rId3">
            <a:alphaModFix/>
          </a:blip>
          <a:srcRect l="21083" t="3421" r="3643" b="3103"/>
          <a:stretch/>
        </p:blipFill>
        <p:spPr>
          <a:xfrm>
            <a:off x="5756274" y="1611275"/>
            <a:ext cx="6093536" cy="4256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Next steps</a:t>
            </a:r>
            <a:endParaRPr/>
          </a:p>
        </p:txBody>
      </p:sp>
      <p:sp>
        <p:nvSpPr>
          <p:cNvPr id="235" name="Google Shape;235;p23"/>
          <p:cNvSpPr txBox="1">
            <a:spLocks noGrp="1"/>
          </p:cNvSpPr>
          <p:nvPr>
            <p:ph type="body" idx="1"/>
          </p:nvPr>
        </p:nvSpPr>
        <p:spPr>
          <a:xfrm>
            <a:off x="838200" y="1535065"/>
            <a:ext cx="10515600" cy="42564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GB"/>
              <a:t>Feedback shared with research delivery staff, partner organisations and members of the public</a:t>
            </a:r>
            <a:endParaRPr/>
          </a:p>
          <a:p>
            <a:pPr marL="457200" lvl="0" indent="0" algn="l" rtl="0">
              <a:spcBef>
                <a:spcPts val="1000"/>
              </a:spcBef>
              <a:spcAft>
                <a:spcPts val="0"/>
              </a:spcAft>
              <a:buNone/>
            </a:pPr>
            <a:endParaRPr/>
          </a:p>
          <a:p>
            <a:pPr marL="457200" lvl="0" indent="-381000" algn="l" rtl="0">
              <a:lnSpc>
                <a:spcPct val="100000"/>
              </a:lnSpc>
              <a:spcBef>
                <a:spcPts val="0"/>
              </a:spcBef>
              <a:spcAft>
                <a:spcPts val="0"/>
              </a:spcAft>
              <a:buSzPts val="2400"/>
              <a:buChar char="•"/>
            </a:pPr>
            <a:r>
              <a:rPr lang="en-GB"/>
              <a:t>PRES working group to form projects which aim to improve the participant experience based on the experience received</a:t>
            </a:r>
            <a:endParaRPr/>
          </a:p>
        </p:txBody>
      </p:sp>
      <p:pic>
        <p:nvPicPr>
          <p:cNvPr id="236" name="Google Shape;236;p23"/>
          <p:cNvPicPr preferRelativeResize="0"/>
          <p:nvPr/>
        </p:nvPicPr>
        <p:blipFill>
          <a:blip r:embed="rId3">
            <a:alphaModFix/>
          </a:blip>
          <a:stretch>
            <a:fillRect/>
          </a:stretch>
        </p:blipFill>
        <p:spPr>
          <a:xfrm rot="-5400000">
            <a:off x="10222174" y="4888149"/>
            <a:ext cx="1961626" cy="1978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764150" y="2021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Associate PI Scheme</a:t>
            </a:r>
            <a:endParaRPr>
              <a:latin typeface="Lato"/>
              <a:ea typeface="Lato"/>
              <a:cs typeface="Lato"/>
              <a:sym typeface="Lato"/>
            </a:endParaRPr>
          </a:p>
        </p:txBody>
      </p:sp>
      <p:sp>
        <p:nvSpPr>
          <p:cNvPr id="243" name="Google Shape;243;p24"/>
          <p:cNvSpPr txBox="1">
            <a:spLocks noGrp="1"/>
          </p:cNvSpPr>
          <p:nvPr>
            <p:ph type="body" idx="1"/>
          </p:nvPr>
        </p:nvSpPr>
        <p:spPr>
          <a:xfrm>
            <a:off x="316650" y="867150"/>
            <a:ext cx="11604900" cy="582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r>
              <a:rPr lang="en-GB" sz="2000" u="sng">
                <a:solidFill>
                  <a:schemeClr val="hlink"/>
                </a:solidFill>
                <a:latin typeface="Lato"/>
                <a:ea typeface="Lato"/>
                <a:cs typeface="Lato"/>
                <a:sym typeface="Lato"/>
                <a:hlinkClick r:id="rId3"/>
              </a:rPr>
              <a:t>https://www.nihr.ac.uk/health-and-care-professionals/career-development/associate-principal-investigator-scheme.htm</a:t>
            </a:r>
            <a:endParaRPr sz="2000">
              <a:latin typeface="Lato"/>
              <a:ea typeface="Lato"/>
              <a:cs typeface="Lato"/>
              <a:sym typeface="Lato"/>
            </a:endParaRPr>
          </a:p>
          <a:p>
            <a:pPr marL="0" lvl="0" indent="0" algn="l" rtl="0">
              <a:spcBef>
                <a:spcPts val="1000"/>
              </a:spcBef>
              <a:spcAft>
                <a:spcPts val="0"/>
              </a:spcAft>
              <a:buNone/>
            </a:pPr>
            <a:endParaRPr sz="2000">
              <a:latin typeface="Lato"/>
              <a:ea typeface="Lato"/>
              <a:cs typeface="Lato"/>
              <a:sym typeface="Lato"/>
            </a:endParaRPr>
          </a:p>
          <a:p>
            <a:pPr marL="0" lvl="0" indent="0" algn="l" rtl="0">
              <a:spcBef>
                <a:spcPts val="1000"/>
              </a:spcBef>
              <a:spcAft>
                <a:spcPts val="0"/>
              </a:spcAft>
              <a:buNone/>
            </a:pPr>
            <a:r>
              <a:rPr lang="en-GB" sz="2000">
                <a:latin typeface="Lato"/>
                <a:ea typeface="Lato"/>
                <a:cs typeface="Lato"/>
                <a:sym typeface="Lato"/>
              </a:rPr>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2000">
              <a:latin typeface="Lato"/>
              <a:ea typeface="Lato"/>
              <a:cs typeface="Lato"/>
              <a:sym typeface="Lato"/>
            </a:endParaRPr>
          </a:p>
          <a:p>
            <a:pPr marL="0" lvl="0" indent="0" algn="l" rtl="0">
              <a:lnSpc>
                <a:spcPct val="100000"/>
              </a:lnSpc>
              <a:spcBef>
                <a:spcPts val="1000"/>
              </a:spcBef>
              <a:spcAft>
                <a:spcPts val="0"/>
              </a:spcAft>
              <a:buNone/>
            </a:pPr>
            <a:endParaRPr sz="2000">
              <a:highlight>
                <a:srgbClr val="FFFF00"/>
              </a:highlight>
              <a:latin typeface="Lato"/>
              <a:ea typeface="Lato"/>
              <a:cs typeface="Lato"/>
              <a:sym typeface="Lato"/>
            </a:endParaRPr>
          </a:p>
          <a:p>
            <a:pPr marL="0" lvl="0" indent="0" algn="l" rtl="0">
              <a:lnSpc>
                <a:spcPct val="100000"/>
              </a:lnSpc>
              <a:spcBef>
                <a:spcPts val="1000"/>
              </a:spcBef>
              <a:spcAft>
                <a:spcPts val="0"/>
              </a:spcAft>
              <a:buNone/>
            </a:pPr>
            <a:endParaRPr sz="2000">
              <a:highlight>
                <a:schemeClr val="lt1"/>
              </a:highlight>
              <a:latin typeface="Lato"/>
              <a:ea typeface="Lato"/>
              <a:cs typeface="Lato"/>
              <a:sym typeface="Lato"/>
            </a:endParaRPr>
          </a:p>
          <a:p>
            <a:pPr marL="457200" lvl="0" indent="0" algn="l" rtl="0">
              <a:lnSpc>
                <a:spcPct val="100000"/>
              </a:lnSpc>
              <a:spcBef>
                <a:spcPts val="0"/>
              </a:spcBef>
              <a:spcAft>
                <a:spcPts val="0"/>
              </a:spcAft>
              <a:buNone/>
            </a:pPr>
            <a:endParaRPr sz="2000" b="1">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latin typeface="Lato"/>
              <a:ea typeface="Lato"/>
              <a:cs typeface="Lato"/>
              <a:sym typeface="Lato"/>
            </a:endParaRPr>
          </a:p>
          <a:p>
            <a:pPr marL="0" lvl="0" indent="0" algn="l" rtl="0">
              <a:spcBef>
                <a:spcPts val="1000"/>
              </a:spcBef>
              <a:spcAft>
                <a:spcPts val="0"/>
              </a:spcAft>
              <a:buNone/>
            </a:pPr>
            <a:endParaRPr sz="2000">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p:txBody>
      </p:sp>
      <p:pic>
        <p:nvPicPr>
          <p:cNvPr id="244" name="Google Shape;244;p24"/>
          <p:cNvPicPr preferRelativeResize="0"/>
          <p:nvPr/>
        </p:nvPicPr>
        <p:blipFill>
          <a:blip r:embed="rId4">
            <a:alphaModFix/>
          </a:blip>
          <a:stretch>
            <a:fillRect/>
          </a:stretch>
        </p:blipFill>
        <p:spPr>
          <a:xfrm>
            <a:off x="6290904" y="4251754"/>
            <a:ext cx="5125475" cy="1860350"/>
          </a:xfrm>
          <a:prstGeom prst="rect">
            <a:avLst/>
          </a:prstGeom>
          <a:noFill/>
          <a:ln>
            <a:noFill/>
          </a:ln>
        </p:spPr>
      </p:pic>
      <p:grpSp>
        <p:nvGrpSpPr>
          <p:cNvPr id="245" name="Google Shape;245;p24"/>
          <p:cNvGrpSpPr/>
          <p:nvPr/>
        </p:nvGrpSpPr>
        <p:grpSpPr>
          <a:xfrm>
            <a:off x="-2" y="4824524"/>
            <a:ext cx="1995749" cy="2033473"/>
            <a:chOff x="2449130" y="3506855"/>
            <a:chExt cx="3042300" cy="3042300"/>
          </a:xfrm>
        </p:grpSpPr>
        <p:sp>
          <p:nvSpPr>
            <p:cNvPr id="246" name="Google Shape;246;p24"/>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247" name="Google Shape;247;p24"/>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248" name="Google Shape;248;p24"/>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txBox="1">
            <a:spLocks noGrp="1"/>
          </p:cNvSpPr>
          <p:nvPr>
            <p:ph type="title"/>
          </p:nvPr>
        </p:nvSpPr>
        <p:spPr>
          <a:xfrm>
            <a:off x="838200" y="1587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Principal Investigator Pipeline Programme (PIPP)</a:t>
            </a:r>
            <a:endParaRPr sz="3000"/>
          </a:p>
        </p:txBody>
      </p:sp>
      <p:sp>
        <p:nvSpPr>
          <p:cNvPr id="255" name="Google Shape;255;p25"/>
          <p:cNvSpPr txBox="1">
            <a:spLocks noGrp="1"/>
          </p:cNvSpPr>
          <p:nvPr>
            <p:ph type="body" idx="1"/>
          </p:nvPr>
        </p:nvSpPr>
        <p:spPr>
          <a:xfrm>
            <a:off x="341250" y="929000"/>
            <a:ext cx="11509500" cy="5182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u="sng">
                <a:solidFill>
                  <a:schemeClr val="hlink"/>
                </a:solidFill>
                <a:hlinkClick r:id="rId3"/>
              </a:rPr>
              <a:t>https://www.nihr.ac.uk/documents/principal-investigator-pipeline-programme-pipp/33803</a:t>
            </a:r>
            <a:endParaRPr/>
          </a:p>
          <a:p>
            <a:pPr marL="457200" lvl="0" indent="-381000" algn="l" rtl="0">
              <a:lnSpc>
                <a:spcPct val="100000"/>
              </a:lnSpc>
              <a:spcBef>
                <a:spcPts val="1000"/>
              </a:spcBef>
              <a:spcAft>
                <a:spcPts val="0"/>
              </a:spcAft>
              <a:buSzPts val="2400"/>
              <a:buChar char="•"/>
            </a:pPr>
            <a:r>
              <a:rPr lang="en-GB"/>
              <a:t>A new scheme support </a:t>
            </a:r>
            <a:r>
              <a:rPr lang="en-GB" b="1"/>
              <a:t>research delivery nurses</a:t>
            </a:r>
            <a:r>
              <a:rPr lang="en-GB"/>
              <a:t> and </a:t>
            </a:r>
            <a:r>
              <a:rPr lang="en-GB" b="1"/>
              <a:t>midwives</a:t>
            </a:r>
            <a:r>
              <a:rPr lang="en-GB"/>
              <a:t> by supporting them to become Principal Investigators (PIs) </a:t>
            </a:r>
            <a:endParaRPr/>
          </a:p>
          <a:p>
            <a:pPr marL="457200" lvl="0" indent="-381000" algn="l" rtl="0">
              <a:lnSpc>
                <a:spcPct val="100000"/>
              </a:lnSpc>
              <a:spcBef>
                <a:spcPts val="1000"/>
              </a:spcBef>
              <a:spcAft>
                <a:spcPts val="0"/>
              </a:spcAft>
              <a:buSzPts val="2400"/>
              <a:buChar char="•"/>
            </a:pPr>
            <a:r>
              <a:rPr lang="en-GB"/>
              <a:t>Free of charge for eligible participants </a:t>
            </a:r>
            <a:endParaRPr/>
          </a:p>
          <a:p>
            <a:pPr marL="457200" lvl="0" indent="-381000" algn="l" rtl="0">
              <a:lnSpc>
                <a:spcPct val="100000"/>
              </a:lnSpc>
              <a:spcBef>
                <a:spcPts val="1000"/>
              </a:spcBef>
              <a:spcAft>
                <a:spcPts val="0"/>
              </a:spcAft>
              <a:buSzPts val="2400"/>
              <a:buChar char="•"/>
            </a:pPr>
            <a:r>
              <a:rPr lang="en-GB"/>
              <a:t>Delivered through a variety of live virtual and on-line classroom environments, combined with real world hands-on experience.</a:t>
            </a:r>
            <a:endParaRPr/>
          </a:p>
          <a:p>
            <a:pPr marL="0" lvl="0" indent="0" algn="l" rtl="0">
              <a:lnSpc>
                <a:spcPct val="100000"/>
              </a:lnSpc>
              <a:spcBef>
                <a:spcPts val="1000"/>
              </a:spcBef>
              <a:spcAft>
                <a:spcPts val="0"/>
              </a:spcAft>
              <a:buNone/>
            </a:pPr>
            <a:r>
              <a:rPr lang="en-GB" b="1"/>
              <a:t>COHORT 2 key dates: Applications open 1st March 2024</a:t>
            </a:r>
            <a:endParaRPr b="1"/>
          </a:p>
          <a:p>
            <a:pPr marL="0" lvl="0" indent="0" algn="l" rtl="0">
              <a:lnSpc>
                <a:spcPct val="100000"/>
              </a:lnSpc>
              <a:spcBef>
                <a:spcPts val="1000"/>
              </a:spcBef>
              <a:spcAft>
                <a:spcPts val="0"/>
              </a:spcAft>
              <a:buNone/>
            </a:pPr>
            <a:r>
              <a:rPr lang="en-GB"/>
              <a:t>31st May 2024: Close to applications</a:t>
            </a:r>
            <a:endParaRPr/>
          </a:p>
          <a:p>
            <a:pPr marL="0" lvl="0" indent="0" algn="l" rtl="0">
              <a:lnSpc>
                <a:spcPct val="100000"/>
              </a:lnSpc>
              <a:spcBef>
                <a:spcPts val="1000"/>
              </a:spcBef>
              <a:spcAft>
                <a:spcPts val="0"/>
              </a:spcAft>
              <a:buNone/>
            </a:pPr>
            <a:r>
              <a:rPr lang="en-GB"/>
              <a:t>End June 2024: Applicants notified of outcome of application</a:t>
            </a:r>
            <a:endParaRPr/>
          </a:p>
          <a:p>
            <a:pPr marL="0" lvl="0" indent="0" algn="l" rtl="0">
              <a:lnSpc>
                <a:spcPct val="100000"/>
              </a:lnSpc>
              <a:spcBef>
                <a:spcPts val="1000"/>
              </a:spcBef>
              <a:spcAft>
                <a:spcPts val="1000"/>
              </a:spcAft>
              <a:buNone/>
            </a:pPr>
            <a:r>
              <a:rPr lang="en-GB"/>
              <a:t>September 2024: COHORT 2 begins</a:t>
            </a:r>
            <a:endParaRPr/>
          </a:p>
        </p:txBody>
      </p:sp>
      <p:pic>
        <p:nvPicPr>
          <p:cNvPr id="256" name="Google Shape;256;p25"/>
          <p:cNvPicPr preferRelativeResize="0"/>
          <p:nvPr/>
        </p:nvPicPr>
        <p:blipFill>
          <a:blip r:embed="rId4">
            <a:alphaModFix/>
          </a:blip>
          <a:stretch>
            <a:fillRect/>
          </a:stretch>
        </p:blipFill>
        <p:spPr>
          <a:xfrm>
            <a:off x="10470602" y="4561875"/>
            <a:ext cx="1366250" cy="2130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title"/>
          </p:nvPr>
        </p:nvSpPr>
        <p:spPr>
          <a:xfrm>
            <a:off x="1813850" y="365125"/>
            <a:ext cx="95400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Clinical Research Network Transition to Research Delivery Network</a:t>
            </a:r>
            <a:endParaRPr>
              <a:latin typeface="Lato"/>
              <a:ea typeface="Lato"/>
              <a:cs typeface="Lato"/>
              <a:sym typeface="Lato"/>
            </a:endParaRPr>
          </a:p>
        </p:txBody>
      </p:sp>
      <p:sp>
        <p:nvSpPr>
          <p:cNvPr id="263" name="Google Shape;263;p26"/>
          <p:cNvSpPr txBox="1">
            <a:spLocks noGrp="1"/>
          </p:cNvSpPr>
          <p:nvPr>
            <p:ph type="body" idx="1"/>
          </p:nvPr>
        </p:nvSpPr>
        <p:spPr>
          <a:xfrm>
            <a:off x="838200" y="1380588"/>
            <a:ext cx="53583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sz="2100">
                <a:latin typeface="Lato"/>
                <a:ea typeface="Lato"/>
                <a:cs typeface="Lato"/>
                <a:sym typeface="Lato"/>
              </a:rPr>
              <a:t>Launching Oct 2024</a:t>
            </a:r>
            <a:endParaRPr sz="2100">
              <a:latin typeface="Lato"/>
              <a:ea typeface="Lato"/>
              <a:cs typeface="Lato"/>
              <a:sym typeface="Lato"/>
            </a:endParaRPr>
          </a:p>
          <a:p>
            <a:pPr marL="0" lvl="0" indent="0" algn="l" rtl="0">
              <a:lnSpc>
                <a:spcPct val="100000"/>
              </a:lnSpc>
              <a:spcBef>
                <a:spcPts val="1000"/>
              </a:spcBef>
              <a:spcAft>
                <a:spcPts val="0"/>
              </a:spcAft>
              <a:buNone/>
            </a:pPr>
            <a:r>
              <a:rPr lang="en-GB" sz="2100">
                <a:latin typeface="Lato"/>
                <a:ea typeface="Lato"/>
                <a:cs typeface="Lato"/>
                <a:sym typeface="Lato"/>
              </a:rPr>
              <a:t>The NIHR RDN has 2 primary purposes:</a:t>
            </a:r>
            <a:endParaRPr sz="2100">
              <a:latin typeface="Lato"/>
              <a:ea typeface="Lato"/>
              <a:cs typeface="Lato"/>
              <a:sym typeface="Lato"/>
            </a:endParaRPr>
          </a:p>
          <a:p>
            <a:pPr marL="457200" lvl="0" indent="-361950" algn="l" rtl="0">
              <a:lnSpc>
                <a:spcPct val="100000"/>
              </a:lnSpc>
              <a:spcBef>
                <a:spcPts val="1000"/>
              </a:spcBef>
              <a:spcAft>
                <a:spcPts val="0"/>
              </a:spcAft>
              <a:buSzPts val="2100"/>
              <a:buFont typeface="Lato"/>
              <a:buChar char="•"/>
            </a:pPr>
            <a:r>
              <a:rPr lang="en-GB" sz="2100">
                <a:latin typeface="Lato"/>
                <a:ea typeface="Lato"/>
                <a:cs typeface="Lato"/>
                <a:sym typeface="Lato"/>
              </a:rPr>
              <a:t>To support the successful delivery of high quality research, as an active partner in the research system</a:t>
            </a:r>
            <a:endParaRPr sz="2100">
              <a:latin typeface="Lato"/>
              <a:ea typeface="Lato"/>
              <a:cs typeface="Lato"/>
              <a:sym typeface="Lato"/>
            </a:endParaRPr>
          </a:p>
          <a:p>
            <a:pPr marL="457200" lvl="0" indent="-361950" algn="l" rtl="0">
              <a:lnSpc>
                <a:spcPct val="100000"/>
              </a:lnSpc>
              <a:spcBef>
                <a:spcPts val="1000"/>
              </a:spcBef>
              <a:spcAft>
                <a:spcPts val="0"/>
              </a:spcAft>
              <a:buSzPts val="2100"/>
              <a:buFont typeface="Lato"/>
              <a:buChar char="•"/>
            </a:pPr>
            <a:r>
              <a:rPr lang="en-GB" sz="2100">
                <a:latin typeface="Lato"/>
                <a:ea typeface="Lato"/>
                <a:cs typeface="Lato"/>
                <a:sym typeface="Lato"/>
              </a:rPr>
              <a:t>To increase capacity and capability of the research infrastructure for the future</a:t>
            </a:r>
            <a:endParaRPr sz="2100">
              <a:latin typeface="Lato"/>
              <a:ea typeface="Lato"/>
              <a:cs typeface="Lato"/>
              <a:sym typeface="Lato"/>
            </a:endParaRPr>
          </a:p>
          <a:p>
            <a:pPr marL="0" lvl="0" indent="0" algn="l" rtl="0">
              <a:lnSpc>
                <a:spcPct val="100000"/>
              </a:lnSpc>
              <a:spcBef>
                <a:spcPts val="1000"/>
              </a:spcBef>
              <a:spcAft>
                <a:spcPts val="0"/>
              </a:spcAft>
              <a:buNone/>
            </a:pPr>
            <a:r>
              <a:rPr lang="en-GB" sz="2100">
                <a:latin typeface="Lato"/>
                <a:ea typeface="Lato"/>
                <a:cs typeface="Lato"/>
                <a:sym typeface="Lato"/>
              </a:rPr>
              <a:t>Will operate as 1 organisation across England, through a network of 12 Regional Research Delivery Networks (RRDNs) and a central Coordinating Centre (RDNCC)</a:t>
            </a:r>
            <a:endParaRPr sz="2100">
              <a:latin typeface="Lato"/>
              <a:ea typeface="Lato"/>
              <a:cs typeface="Lato"/>
              <a:sym typeface="Lato"/>
            </a:endParaRPr>
          </a:p>
          <a:p>
            <a:pPr marL="0" lvl="0" indent="0" algn="l" rtl="0">
              <a:spcBef>
                <a:spcPts val="1000"/>
              </a:spcBef>
              <a:spcAft>
                <a:spcPts val="0"/>
              </a:spcAft>
              <a:buNone/>
            </a:pPr>
            <a:endParaRPr sz="2100">
              <a:latin typeface="Lato"/>
              <a:ea typeface="Lato"/>
              <a:cs typeface="Lato"/>
              <a:sym typeface="Lato"/>
            </a:endParaRPr>
          </a:p>
        </p:txBody>
      </p:sp>
      <p:pic>
        <p:nvPicPr>
          <p:cNvPr id="264" name="Google Shape;264;p26"/>
          <p:cNvPicPr preferRelativeResize="0"/>
          <p:nvPr/>
        </p:nvPicPr>
        <p:blipFill>
          <a:blip r:embed="rId3">
            <a:alphaModFix/>
          </a:blip>
          <a:stretch>
            <a:fillRect/>
          </a:stretch>
        </p:blipFill>
        <p:spPr>
          <a:xfrm>
            <a:off x="6096000" y="1259151"/>
            <a:ext cx="6096001" cy="4499275"/>
          </a:xfrm>
          <a:prstGeom prst="rect">
            <a:avLst/>
          </a:prstGeom>
          <a:noFill/>
          <a:ln>
            <a:noFill/>
          </a:ln>
        </p:spPr>
      </p:pic>
      <p:grpSp>
        <p:nvGrpSpPr>
          <p:cNvPr id="265" name="Google Shape;265;p26"/>
          <p:cNvGrpSpPr/>
          <p:nvPr/>
        </p:nvGrpSpPr>
        <p:grpSpPr>
          <a:xfrm>
            <a:off x="-9" y="-8"/>
            <a:ext cx="1125415" cy="1294185"/>
            <a:chOff x="6437745" y="332507"/>
            <a:chExt cx="2115442" cy="2122659"/>
          </a:xfrm>
        </p:grpSpPr>
        <p:sp>
          <p:nvSpPr>
            <p:cNvPr id="266" name="Google Shape;266;p26"/>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7" name="Google Shape;267;p26"/>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8" name="Google Shape;268;p26"/>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9" name="Google Shape;269;p26"/>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0" name="Google Shape;270;p26"/>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1" name="Google Shape;271;p26"/>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2" name="Google Shape;272;p26"/>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3" name="Google Shape;273;p26"/>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4" name="Google Shape;274;p26"/>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5" name="Google Shape;275;p26"/>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6" name="Google Shape;276;p26"/>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7" name="Google Shape;277;p26"/>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8" name="Google Shape;278;p26"/>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9" name="Google Shape;279;p26"/>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0" name="Google Shape;280;p26"/>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3">
                  <a:extLst>
                    <a:ext uri="{A12FA001-AC4F-418D-AE19-62706E023703}">
                      <ahyp:hlinkClr xmlns:ahyp="http://schemas.microsoft.com/office/drawing/2018/hyperlinkcolor" val="tx"/>
                    </a:ext>
                  </a:extLst>
                </a:hlinkClick>
              </a:rPr>
              <a:t>NIHR ODP</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CRN, </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including all specialty areas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a:solidFill>
                <a:srgbClr val="193E72"/>
              </a:solidFill>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00">
              <a:latin typeface="Lato"/>
              <a:ea typeface="Lato"/>
              <a:cs typeface="Lato"/>
              <a:sym typeface="Lato"/>
            </a:endParaRPr>
          </a:p>
          <a:p>
            <a:pPr marL="0" lvl="0" indent="0" algn="l" rtl="0">
              <a:lnSpc>
                <a:spcPct val="100000"/>
              </a:lnSpc>
              <a:spcBef>
                <a:spcPts val="1000"/>
              </a:spcBef>
              <a:spcAft>
                <a:spcPts val="0"/>
              </a:spcAft>
              <a:buSzPts val="2400"/>
              <a:buNone/>
            </a:pPr>
            <a:endParaRPr sz="2200">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View current national portfolio of open, closed and ‘in set up’ cancer studies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sz="2220" b="1">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b="1" u="sng">
                <a:solidFill>
                  <a:srgbClr val="0000FF"/>
                </a:solidFill>
                <a:latin typeface="Lato"/>
                <a:ea typeface="Lato"/>
                <a:cs typeface="Lato"/>
                <a:sym typeface="Lato"/>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pic>
        <p:nvPicPr>
          <p:cNvPr id="286" name="Google Shape;286;p27"/>
          <p:cNvPicPr preferRelativeResize="0"/>
          <p:nvPr/>
        </p:nvPicPr>
        <p:blipFill rotWithShape="1">
          <a:blip r:embed="rId7">
            <a:alphaModFix/>
          </a:blip>
          <a:srcRect/>
          <a:stretch/>
        </p:blipFill>
        <p:spPr>
          <a:xfrm rot="-5400000" flipH="1">
            <a:off x="9726048" y="-63898"/>
            <a:ext cx="2402052" cy="25298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90"/>
        <p:cNvGrpSpPr/>
        <p:nvPr/>
      </p:nvGrpSpPr>
      <p:grpSpPr>
        <a:xfrm>
          <a:off x="0" y="0"/>
          <a:ext cx="0" cy="0"/>
          <a:chOff x="0" y="0"/>
          <a:chExt cx="0" cy="0"/>
        </a:xfrm>
      </p:grpSpPr>
      <p:sp>
        <p:nvSpPr>
          <p:cNvPr id="291" name="Google Shape;291;p28"/>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Clr>
                <a:srgbClr val="000000"/>
              </a:buClr>
              <a:buSzPts val="2400"/>
              <a:buFont typeface="Arial"/>
              <a:buNone/>
            </a:pPr>
            <a:r>
              <a:rPr lang="en-GB"/>
              <a:t>Amit.bahl@uhbw.nhs.uk</a:t>
            </a:r>
            <a:endParaRPr/>
          </a:p>
        </p:txBody>
      </p:sp>
      <p:pic>
        <p:nvPicPr>
          <p:cNvPr id="292" name="Google Shape;292;p28"/>
          <p:cNvPicPr preferRelativeResize="0"/>
          <p:nvPr/>
        </p:nvPicPr>
        <p:blipFill>
          <a:blip r:embed="rId3">
            <a:alphaModFix/>
          </a:blip>
          <a:stretch>
            <a:fillRect/>
          </a:stretch>
        </p:blipFill>
        <p:spPr>
          <a:xfrm flipH="1">
            <a:off x="9255126" y="4152500"/>
            <a:ext cx="2936875" cy="2705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9"/>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DETERMINE </a:t>
            </a:r>
            <a:endParaRPr sz="2000">
              <a:latin typeface="Lato"/>
              <a:ea typeface="Lato"/>
              <a:cs typeface="Lato"/>
              <a:sym typeface="Lato"/>
            </a:endParaRPr>
          </a:p>
        </p:txBody>
      </p:sp>
      <p:sp>
        <p:nvSpPr>
          <p:cNvPr id="299" name="Google Shape;299;p29"/>
          <p:cNvSpPr txBox="1">
            <a:spLocks noGrp="1"/>
          </p:cNvSpPr>
          <p:nvPr>
            <p:ph type="body" idx="1"/>
          </p:nvPr>
        </p:nvSpPr>
        <p:spPr>
          <a:xfrm>
            <a:off x="838200" y="1108475"/>
            <a:ext cx="10515600" cy="4900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GB">
                <a:latin typeface="Lato"/>
                <a:ea typeface="Lato"/>
                <a:cs typeface="Lato"/>
                <a:sym typeface="Lato"/>
              </a:rPr>
              <a:t>Determining Extended Therapeutic indications for Existing drugs in Rare Molecularly defined Indications using a National Evaluation platform trial</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GB" sz="1400">
                <a:solidFill>
                  <a:srgbClr val="363636"/>
                </a:solidFill>
                <a:latin typeface="Lato"/>
                <a:ea typeface="Lato"/>
                <a:cs typeface="Lato"/>
                <a:sym typeface="Lato"/>
              </a:rPr>
              <a:t>Aim: </a:t>
            </a:r>
            <a:endParaRPr sz="1400">
              <a:solidFill>
                <a:srgbClr val="363636"/>
              </a:solidFill>
              <a:latin typeface="Lato"/>
              <a:ea typeface="Lato"/>
              <a:cs typeface="Lato"/>
              <a:sym typeface="Lato"/>
            </a:endParaRPr>
          </a:p>
          <a:p>
            <a:pPr marL="457200" lvl="0" indent="-317500" algn="l" rtl="0">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Evaluate the efficacy of licensed targeted therapies in unlicensed indications, in rare adult, paediatric and TYA cancers with actionable genomic alterations (including common cancers with rare actionable alterations)</a:t>
            </a:r>
            <a:endParaRPr sz="1400">
              <a:solidFill>
                <a:srgbClr val="363636"/>
              </a:solidFill>
              <a:latin typeface="Lato"/>
              <a:ea typeface="Lato"/>
              <a:cs typeface="Lato"/>
              <a:sym typeface="Lato"/>
            </a:endParaRPr>
          </a:p>
          <a:p>
            <a:pPr marL="457200" lvl="0" indent="-317500" algn="l" rtl="0">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Identify genomic,transcriptomic and immune contextual influences on response to therapy</a:t>
            </a:r>
            <a:endParaRPr sz="1400">
              <a:solidFill>
                <a:srgbClr val="363636"/>
              </a:solidFill>
              <a:latin typeface="Lato"/>
              <a:ea typeface="Lato"/>
              <a:cs typeface="Lato"/>
              <a:sym typeface="Lato"/>
            </a:endParaRPr>
          </a:p>
          <a:p>
            <a:pPr marL="0" lvl="0" indent="0" algn="l" rtl="0">
              <a:spcBef>
                <a:spcPts val="0"/>
              </a:spcBef>
              <a:spcAft>
                <a:spcPts val="0"/>
              </a:spcAft>
              <a:buNone/>
            </a:pPr>
            <a:endParaRPr sz="1400">
              <a:solidFill>
                <a:srgbClr val="363636"/>
              </a:solidFill>
              <a:latin typeface="Lato"/>
              <a:ea typeface="Lato"/>
              <a:cs typeface="Lato"/>
              <a:sym typeface="Lato"/>
            </a:endParaRPr>
          </a:p>
          <a:p>
            <a:pPr marL="0" lvl="0" indent="0" algn="l" rtl="0">
              <a:spcBef>
                <a:spcPts val="0"/>
              </a:spcBef>
              <a:spcAft>
                <a:spcPts val="0"/>
              </a:spcAft>
              <a:buNone/>
            </a:pPr>
            <a:r>
              <a:rPr lang="en-GB" sz="1400">
                <a:solidFill>
                  <a:srgbClr val="363636"/>
                </a:solidFill>
                <a:latin typeface="Lato"/>
                <a:ea typeface="Lato"/>
                <a:cs typeface="Lato"/>
                <a:sym typeface="Lato"/>
              </a:rPr>
              <a:t>The ultimate aim is to transition positive findings to the NHS (Cancer Drugs Fund [CDF]) to provide new treatment options for patients with rare malignancies.</a:t>
            </a:r>
            <a:endParaRPr sz="1400">
              <a:solidFill>
                <a:srgbClr val="363636"/>
              </a:solidFill>
              <a:latin typeface="Lato"/>
              <a:ea typeface="Lato"/>
              <a:cs typeface="Lato"/>
              <a:sym typeface="Lato"/>
            </a:endParaRPr>
          </a:p>
          <a:p>
            <a:pPr marL="0" lvl="0" indent="0" algn="l" rtl="0">
              <a:spcBef>
                <a:spcPts val="0"/>
              </a:spcBef>
              <a:spcAft>
                <a:spcPts val="0"/>
              </a:spcAft>
              <a:buNone/>
            </a:pPr>
            <a:endParaRPr sz="1400">
              <a:solidFill>
                <a:srgbClr val="363636"/>
              </a:solidFill>
              <a:highlight>
                <a:srgbClr val="FAFAFA"/>
              </a:highlight>
              <a:latin typeface="Lato"/>
              <a:ea typeface="Lato"/>
              <a:cs typeface="Lato"/>
              <a:sym typeface="Lato"/>
            </a:endParaRPr>
          </a:p>
          <a:p>
            <a:pPr marL="2743200" lvl="0" indent="0" algn="l" rtl="0">
              <a:lnSpc>
                <a:spcPct val="115000"/>
              </a:lnSpc>
              <a:spcBef>
                <a:spcPts val="0"/>
              </a:spcBef>
              <a:spcAft>
                <a:spcPts val="0"/>
              </a:spcAft>
              <a:buNone/>
            </a:pPr>
            <a:r>
              <a:rPr lang="en-GB" sz="1400">
                <a:solidFill>
                  <a:schemeClr val="dk1"/>
                </a:solidFill>
                <a:highlight>
                  <a:srgbClr val="FFFFFF"/>
                </a:highlight>
                <a:latin typeface="Lato"/>
                <a:ea typeface="Lato"/>
                <a:cs typeface="Lato"/>
                <a:sym typeface="Lato"/>
              </a:rPr>
              <a:t>Arm 1	 Alectinib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2 	Atezolizumab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3 	Entrectinib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4 	Trastuzumab in combination with pertuzumab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5 	Vemurafenib in combination with cobimetinib</a:t>
            </a:r>
            <a:endParaRPr sz="1400">
              <a:solidFill>
                <a:schemeClr val="dk1"/>
              </a:solidFill>
              <a:highlight>
                <a:srgbClr val="FFFFFF"/>
              </a:highlight>
              <a:latin typeface="Lato"/>
              <a:ea typeface="Lato"/>
              <a:cs typeface="Lato"/>
              <a:sym typeface="Lato"/>
            </a:endParaRPr>
          </a:p>
          <a:p>
            <a:pPr marL="0" lvl="0" indent="0" algn="l" rtl="0">
              <a:spcBef>
                <a:spcPts val="500"/>
              </a:spcBef>
              <a:spcAft>
                <a:spcPts val="0"/>
              </a:spcAft>
              <a:buClr>
                <a:schemeClr val="dk1"/>
              </a:buClr>
              <a:buSzPts val="1100"/>
              <a:buFont typeface="Arial"/>
              <a:buNone/>
            </a:pPr>
            <a:endParaRPr sz="1400">
              <a:solidFill>
                <a:srgbClr val="363636"/>
              </a:solidFill>
              <a:highlight>
                <a:srgbClr val="FAFAFA"/>
              </a:highlight>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National Urological Cancer Research Recruitment</a:t>
            </a:r>
            <a:endParaRPr>
              <a:latin typeface="Lato"/>
              <a:ea typeface="Lato"/>
              <a:cs typeface="Lato"/>
              <a:sym typeface="Lato"/>
            </a:endParaRPr>
          </a:p>
        </p:txBody>
      </p:sp>
      <p:sp>
        <p:nvSpPr>
          <p:cNvPr id="101" name="Google Shape;101;p12"/>
          <p:cNvSpPr txBox="1"/>
          <p:nvPr/>
        </p:nvSpPr>
        <p:spPr>
          <a:xfrm>
            <a:off x="513250" y="18052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23 - Jan 24</a:t>
            </a:r>
            <a:endParaRPr sz="1600">
              <a:latin typeface="Lato"/>
              <a:ea typeface="Lato"/>
              <a:cs typeface="Lato"/>
              <a:sym typeface="Lato"/>
            </a:endParaRPr>
          </a:p>
        </p:txBody>
      </p:sp>
      <p:sp>
        <p:nvSpPr>
          <p:cNvPr id="102" name="Google Shape;102;p12"/>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22 - Mar 23</a:t>
            </a:r>
            <a:endParaRPr sz="1600">
              <a:latin typeface="Lato"/>
              <a:ea typeface="Lato"/>
              <a:cs typeface="Lato"/>
              <a:sym typeface="Lato"/>
            </a:endParaRPr>
          </a:p>
        </p:txBody>
      </p:sp>
      <p:cxnSp>
        <p:nvCxnSpPr>
          <p:cNvPr id="103" name="Google Shape;103;p12"/>
          <p:cNvCxnSpPr/>
          <p:nvPr/>
        </p:nvCxnSpPr>
        <p:spPr>
          <a:xfrm>
            <a:off x="326400" y="3420150"/>
            <a:ext cx="11539200" cy="17700"/>
          </a:xfrm>
          <a:prstGeom prst="straightConnector1">
            <a:avLst/>
          </a:prstGeom>
          <a:noFill/>
          <a:ln w="9525" cap="flat" cmpd="sng">
            <a:solidFill>
              <a:schemeClr val="dk2"/>
            </a:solidFill>
            <a:prstDash val="solid"/>
            <a:round/>
            <a:headEnd type="none" w="med" len="med"/>
            <a:tailEnd type="none" w="med" len="med"/>
          </a:ln>
        </p:spPr>
      </p:cxnSp>
      <p:sp>
        <p:nvSpPr>
          <p:cNvPr id="104" name="Google Shape;104;p12"/>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Source: ODP All Portfolio</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Data cut: 16/01/2024</a:t>
            </a:r>
            <a:endParaRPr sz="1200">
              <a:latin typeface="Lato"/>
              <a:ea typeface="Lato"/>
              <a:cs typeface="Lato"/>
              <a:sym typeface="Lato"/>
            </a:endParaRPr>
          </a:p>
        </p:txBody>
      </p:sp>
      <p:pic>
        <p:nvPicPr>
          <p:cNvPr id="105" name="Google Shape;105;p12"/>
          <p:cNvPicPr preferRelativeResize="0"/>
          <p:nvPr/>
        </p:nvPicPr>
        <p:blipFill>
          <a:blip r:embed="rId3">
            <a:alphaModFix/>
          </a:blip>
          <a:stretch>
            <a:fillRect/>
          </a:stretch>
        </p:blipFill>
        <p:spPr>
          <a:xfrm>
            <a:off x="1570175" y="3590250"/>
            <a:ext cx="8907511" cy="2320300"/>
          </a:xfrm>
          <a:prstGeom prst="rect">
            <a:avLst/>
          </a:prstGeom>
          <a:noFill/>
          <a:ln>
            <a:noFill/>
          </a:ln>
        </p:spPr>
      </p:pic>
      <p:pic>
        <p:nvPicPr>
          <p:cNvPr id="106" name="Google Shape;106;p12"/>
          <p:cNvPicPr preferRelativeResize="0"/>
          <p:nvPr/>
        </p:nvPicPr>
        <p:blipFill>
          <a:blip r:embed="rId4">
            <a:alphaModFix/>
          </a:blip>
          <a:stretch>
            <a:fillRect/>
          </a:stretch>
        </p:blipFill>
        <p:spPr>
          <a:xfrm>
            <a:off x="1652175" y="947450"/>
            <a:ext cx="8691024" cy="2429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3"/>
          <p:cNvPicPr preferRelativeResize="0"/>
          <p:nvPr/>
        </p:nvPicPr>
        <p:blipFill>
          <a:blip r:embed="rId3">
            <a:alphaModFix/>
          </a:blip>
          <a:stretch>
            <a:fillRect/>
          </a:stretch>
        </p:blipFill>
        <p:spPr>
          <a:xfrm>
            <a:off x="162750" y="110975"/>
            <a:ext cx="7834800" cy="5926325"/>
          </a:xfrm>
          <a:prstGeom prst="rect">
            <a:avLst/>
          </a:prstGeom>
          <a:noFill/>
          <a:ln>
            <a:noFill/>
          </a:ln>
        </p:spPr>
      </p:pic>
      <p:grpSp>
        <p:nvGrpSpPr>
          <p:cNvPr id="113" name="Google Shape;113;p13"/>
          <p:cNvGrpSpPr/>
          <p:nvPr/>
        </p:nvGrpSpPr>
        <p:grpSpPr>
          <a:xfrm>
            <a:off x="10441748" y="-838776"/>
            <a:ext cx="1995749" cy="2033473"/>
            <a:chOff x="2449130" y="3506855"/>
            <a:chExt cx="3042300" cy="3042300"/>
          </a:xfrm>
        </p:grpSpPr>
        <p:sp>
          <p:nvSpPr>
            <p:cNvPr id="114" name="Google Shape;114;p13"/>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15" name="Google Shape;115;p13"/>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16" name="Google Shape;116;p13"/>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pic>
        <p:nvPicPr>
          <p:cNvPr id="117" name="Google Shape;117;p13"/>
          <p:cNvPicPr preferRelativeResize="0"/>
          <p:nvPr/>
        </p:nvPicPr>
        <p:blipFill>
          <a:blip r:embed="rId4">
            <a:alphaModFix/>
          </a:blip>
          <a:stretch>
            <a:fillRect/>
          </a:stretch>
        </p:blipFill>
        <p:spPr>
          <a:xfrm>
            <a:off x="8077425" y="1074400"/>
            <a:ext cx="3889650" cy="40915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Open studies</a:t>
            </a:r>
            <a:endParaRPr/>
          </a:p>
        </p:txBody>
      </p:sp>
      <p:sp>
        <p:nvSpPr>
          <p:cNvPr id="124" name="Google Shape;124;p14"/>
          <p:cNvSpPr txBox="1">
            <a:spLocks noGrp="1"/>
          </p:cNvSpPr>
          <p:nvPr>
            <p:ph type="body" idx="1"/>
          </p:nvPr>
        </p:nvSpPr>
        <p:spPr>
          <a:xfrm>
            <a:off x="838200" y="1535065"/>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a:t>38 Studies open in SWAG region</a:t>
            </a:r>
            <a:endParaRPr/>
          </a:p>
          <a:p>
            <a:pPr marL="0" lvl="0" indent="0" algn="l" rtl="0">
              <a:spcBef>
                <a:spcPts val="1000"/>
              </a:spcBef>
              <a:spcAft>
                <a:spcPts val="0"/>
              </a:spcAft>
              <a:buNone/>
            </a:pPr>
            <a:endParaRPr/>
          </a:p>
          <a:p>
            <a:pPr marL="0" lvl="0" indent="0" algn="l" rtl="0">
              <a:spcBef>
                <a:spcPts val="1000"/>
              </a:spcBef>
              <a:spcAft>
                <a:spcPts val="0"/>
              </a:spcAft>
              <a:buNone/>
            </a:pPr>
            <a:r>
              <a:rPr lang="en-GB"/>
              <a:t>Full list: </a:t>
            </a:r>
            <a:r>
              <a:rPr lang="en-GB" u="sng">
                <a:solidFill>
                  <a:schemeClr val="hlink"/>
                </a:solidFill>
                <a:hlinkClick r:id="rId3"/>
              </a:rPr>
              <a:t>https://docs.google.com/spreadsheets/d/1lDgwR76lX9VCGP8VbTW3ZbgoID-FxCpj/edit?usp=sharing&amp;ouid=116508400395350162569&amp;rtpof=true&amp;sd=true</a:t>
            </a:r>
            <a:endParaRPr/>
          </a:p>
          <a:p>
            <a:pPr marL="0" lvl="0" indent="0" algn="l" rtl="0">
              <a:spcBef>
                <a:spcPts val="1000"/>
              </a:spcBef>
              <a:spcAft>
                <a:spcPts val="0"/>
              </a:spcAft>
              <a:buNone/>
            </a:pPr>
            <a:endParaRPr/>
          </a:p>
          <a:p>
            <a:pPr marL="0" lvl="0" indent="0" algn="l" rtl="0">
              <a:spcBef>
                <a:spcPts val="1000"/>
              </a:spcBef>
              <a:spcAft>
                <a:spcPts val="0"/>
              </a:spcAft>
              <a:buNone/>
            </a:pPr>
            <a:r>
              <a:rPr lang="en-GB"/>
              <a:t>Next slide shows studies open in the last 12 months - 19 studies</a:t>
            </a:r>
            <a:endParaRPr/>
          </a:p>
        </p:txBody>
      </p:sp>
      <p:grpSp>
        <p:nvGrpSpPr>
          <p:cNvPr id="125" name="Google Shape;125;p14"/>
          <p:cNvGrpSpPr/>
          <p:nvPr/>
        </p:nvGrpSpPr>
        <p:grpSpPr>
          <a:xfrm>
            <a:off x="10558657" y="9"/>
            <a:ext cx="1633333" cy="1638905"/>
            <a:chOff x="6437745" y="332507"/>
            <a:chExt cx="2115442" cy="2122659"/>
          </a:xfrm>
        </p:grpSpPr>
        <p:sp>
          <p:nvSpPr>
            <p:cNvPr id="126" name="Google Shape;126;p14"/>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7" name="Google Shape;127;p14"/>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8" name="Google Shape;128;p14"/>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9" name="Google Shape;129;p14"/>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0" name="Google Shape;130;p14"/>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1" name="Google Shape;131;p14"/>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2" name="Google Shape;132;p14"/>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3" name="Google Shape;133;p14"/>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4" name="Google Shape;134;p14"/>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5" name="Google Shape;135;p14"/>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6" name="Google Shape;136;p14"/>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7" name="Google Shape;137;p14"/>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8" name="Google Shape;138;p14"/>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9" name="Google Shape;139;p14"/>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0" name="Google Shape;140;p14"/>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graphicFrame>
        <p:nvGraphicFramePr>
          <p:cNvPr id="146" name="Google Shape;146;p15"/>
          <p:cNvGraphicFramePr/>
          <p:nvPr/>
        </p:nvGraphicFramePr>
        <p:xfrm>
          <a:off x="338875" y="118688"/>
          <a:ext cx="3000000" cy="3000000"/>
        </p:xfrm>
        <a:graphic>
          <a:graphicData uri="http://schemas.openxmlformats.org/drawingml/2006/table">
            <a:tbl>
              <a:tblPr>
                <a:noFill/>
                <a:tableStyleId>{D92372DA-059D-49AC-BDB5-9978CB36FCF5}</a:tableStyleId>
              </a:tblPr>
              <a:tblGrid>
                <a:gridCol w="655450">
                  <a:extLst>
                    <a:ext uri="{9D8B030D-6E8A-4147-A177-3AD203B41FA5}">
                      <a16:colId xmlns:a16="http://schemas.microsoft.com/office/drawing/2014/main" val="20000"/>
                    </a:ext>
                  </a:extLst>
                </a:gridCol>
                <a:gridCol w="4357425">
                  <a:extLst>
                    <a:ext uri="{9D8B030D-6E8A-4147-A177-3AD203B41FA5}">
                      <a16:colId xmlns:a16="http://schemas.microsoft.com/office/drawing/2014/main" val="20001"/>
                    </a:ext>
                  </a:extLst>
                </a:gridCol>
                <a:gridCol w="2844950">
                  <a:extLst>
                    <a:ext uri="{9D8B030D-6E8A-4147-A177-3AD203B41FA5}">
                      <a16:colId xmlns:a16="http://schemas.microsoft.com/office/drawing/2014/main" val="20002"/>
                    </a:ext>
                  </a:extLst>
                </a:gridCol>
                <a:gridCol w="967500">
                  <a:extLst>
                    <a:ext uri="{9D8B030D-6E8A-4147-A177-3AD203B41FA5}">
                      <a16:colId xmlns:a16="http://schemas.microsoft.com/office/drawing/2014/main" val="20003"/>
                    </a:ext>
                  </a:extLst>
                </a:gridCol>
                <a:gridCol w="954925">
                  <a:extLst>
                    <a:ext uri="{9D8B030D-6E8A-4147-A177-3AD203B41FA5}">
                      <a16:colId xmlns:a16="http://schemas.microsoft.com/office/drawing/2014/main" val="20004"/>
                    </a:ext>
                  </a:extLst>
                </a:gridCol>
                <a:gridCol w="854425">
                  <a:extLst>
                    <a:ext uri="{9D8B030D-6E8A-4147-A177-3AD203B41FA5}">
                      <a16:colId xmlns:a16="http://schemas.microsoft.com/office/drawing/2014/main" val="20005"/>
                    </a:ext>
                  </a:extLst>
                </a:gridCol>
                <a:gridCol w="741325">
                  <a:extLst>
                    <a:ext uri="{9D8B030D-6E8A-4147-A177-3AD203B41FA5}">
                      <a16:colId xmlns:a16="http://schemas.microsoft.com/office/drawing/2014/main" val="20006"/>
                    </a:ext>
                  </a:extLst>
                </a:gridCol>
              </a:tblGrid>
              <a:tr h="269425">
                <a:tc>
                  <a:txBody>
                    <a:bodyPr/>
                    <a:lstStyle/>
                    <a:p>
                      <a:pPr marL="0" lvl="0" indent="0" algn="l" rtl="0">
                        <a:spcBef>
                          <a:spcPts val="0"/>
                        </a:spcBef>
                        <a:spcAft>
                          <a:spcPts val="0"/>
                        </a:spcAft>
                        <a:buNone/>
                      </a:pPr>
                      <a:r>
                        <a:rPr lang="en-GB" sz="950" b="1">
                          <a:solidFill>
                            <a:schemeClr val="lt1"/>
                          </a:solidFill>
                          <a:latin typeface="Lato"/>
                          <a:ea typeface="Lato"/>
                          <a:cs typeface="Lato"/>
                          <a:sym typeface="Lato"/>
                        </a:rPr>
                        <a:t>CPMS ID</a:t>
                      </a:r>
                      <a:endParaRPr sz="95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950" b="1">
                          <a:solidFill>
                            <a:schemeClr val="lt1"/>
                          </a:solidFill>
                          <a:latin typeface="Lato"/>
                          <a:ea typeface="Lato"/>
                          <a:cs typeface="Lato"/>
                          <a:sym typeface="Lato"/>
                        </a:rPr>
                        <a:t>Short Name</a:t>
                      </a:r>
                      <a:endParaRPr sz="95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950" b="1">
                          <a:solidFill>
                            <a:schemeClr val="lt1"/>
                          </a:solidFill>
                          <a:latin typeface="Lato"/>
                          <a:ea typeface="Lato"/>
                          <a:cs typeface="Lato"/>
                          <a:sym typeface="Lato"/>
                        </a:rPr>
                        <a:t>Sites</a:t>
                      </a:r>
                      <a:endParaRPr sz="95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950" b="1">
                          <a:solidFill>
                            <a:schemeClr val="lt1"/>
                          </a:solidFill>
                          <a:latin typeface="Lato"/>
                          <a:ea typeface="Lato"/>
                          <a:cs typeface="Lato"/>
                          <a:sym typeface="Lato"/>
                        </a:rPr>
                        <a:t>Open</a:t>
                      </a:r>
                      <a:endParaRPr sz="95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950" b="1">
                          <a:solidFill>
                            <a:schemeClr val="lt1"/>
                          </a:solidFill>
                          <a:latin typeface="Lato"/>
                          <a:ea typeface="Lato"/>
                          <a:cs typeface="Lato"/>
                          <a:sym typeface="Lato"/>
                        </a:rPr>
                        <a:t>Closure</a:t>
                      </a:r>
                      <a:endParaRPr sz="95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950" b="1">
                          <a:solidFill>
                            <a:schemeClr val="lt1"/>
                          </a:solidFill>
                          <a:latin typeface="Lato"/>
                          <a:ea typeface="Lato"/>
                          <a:cs typeface="Lato"/>
                          <a:sym typeface="Lato"/>
                        </a:rPr>
                        <a:t>Sample Size Eng</a:t>
                      </a:r>
                      <a:endParaRPr sz="95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950" b="1">
                          <a:solidFill>
                            <a:schemeClr val="lt1"/>
                          </a:solidFill>
                          <a:latin typeface="Lato"/>
                          <a:ea typeface="Lato"/>
                          <a:cs typeface="Lato"/>
                          <a:sym typeface="Lato"/>
                        </a:rPr>
                        <a:t>Eng Recruits</a:t>
                      </a:r>
                      <a:endParaRPr sz="95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950">
                          <a:latin typeface="Lato"/>
                          <a:ea typeface="Lato"/>
                          <a:cs typeface="Lato"/>
                          <a:sym typeface="Lato"/>
                        </a:rPr>
                        <a:t>50746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21197 OBR</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Yeovil</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14/11/2023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18/09/2024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950">
                          <a:latin typeface="Lato"/>
                          <a:ea typeface="Lato"/>
                          <a:cs typeface="Lato"/>
                          <a:sym typeface="Lato"/>
                        </a:rPr>
                        <a:t>52252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BO43936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sz="950">
                          <a:solidFill>
                            <a:schemeClr val="dk1"/>
                          </a:solidFill>
                          <a:latin typeface="Lato"/>
                          <a:ea typeface="Lato"/>
                          <a:cs typeface="Lato"/>
                          <a:sym typeface="Lato"/>
                        </a:rPr>
                        <a:t>Musgrove</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13/11/2023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31/03/2024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21</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950">
                          <a:latin typeface="Lato"/>
                          <a:ea typeface="Lato"/>
                          <a:cs typeface="Lato"/>
                          <a:sym typeface="Lato"/>
                        </a:rPr>
                        <a:t>53087</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Trophy U-01</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BHOC, Musgrove</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29/09/2023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30/09/2024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950">
                          <a:latin typeface="Lato"/>
                          <a:ea typeface="Lato"/>
                          <a:cs typeface="Lato"/>
                          <a:sym typeface="Lato"/>
                        </a:rPr>
                        <a:t>54256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GUSTO</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Yeovil, BHOC, Musgrove, Southmead</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19/09/2023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28/02/2026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260</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5</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950">
                          <a:latin typeface="Lato"/>
                          <a:ea typeface="Lato"/>
                          <a:cs typeface="Lato"/>
                          <a:sym typeface="Lato"/>
                        </a:rPr>
                        <a:t>52452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JAVELIN Bladder Medley</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BHOC</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23/03/2023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28/06/2024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15</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950">
                          <a:latin typeface="Lato"/>
                          <a:ea typeface="Lato"/>
                          <a:cs typeface="Lato"/>
                          <a:sym typeface="Lato"/>
                        </a:rPr>
                        <a:t>54250</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CO-STAR</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Musgrove, Yeovil</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16/01/2023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15/01/2025</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45</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8</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42900">
                <a:tc>
                  <a:txBody>
                    <a:bodyPr/>
                    <a:lstStyle/>
                    <a:p>
                      <a:pPr marL="0" lvl="0" indent="0" algn="l" rtl="0">
                        <a:spcBef>
                          <a:spcPts val="0"/>
                        </a:spcBef>
                        <a:spcAft>
                          <a:spcPts val="0"/>
                        </a:spcAft>
                        <a:buNone/>
                      </a:pPr>
                      <a:r>
                        <a:rPr lang="en-GB" sz="950">
                          <a:latin typeface="Lato"/>
                          <a:ea typeface="Lato"/>
                          <a:cs typeface="Lato"/>
                          <a:sym typeface="Lato"/>
                        </a:rPr>
                        <a:t>51346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Proton beam trials (PBT) recruitment study</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RUH, BHOC</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04/10/2022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31/08/2024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95</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sz="950">
                          <a:latin typeface="Lato"/>
                          <a:ea typeface="Lato"/>
                          <a:cs typeface="Lato"/>
                          <a:sym typeface="Lato"/>
                        </a:rPr>
                        <a:t>52871</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IP7-PACIFIC</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Southmead, Yeovil</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03/10/2022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01/02/2026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3600</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950">
                          <a:latin typeface="Lato"/>
                          <a:ea typeface="Lato"/>
                          <a:cs typeface="Lato"/>
                          <a:sym typeface="Lato"/>
                        </a:rPr>
                        <a:t>52562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PACE-NODES</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BHOC, Musgrove, Cheltenham</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05/09/2022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31/12/2024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446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287</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sz="950">
                          <a:latin typeface="Lato"/>
                          <a:ea typeface="Lato"/>
                          <a:cs typeface="Lato"/>
                          <a:sym typeface="Lato"/>
                        </a:rPr>
                        <a:t>51823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CAPItello-280</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BHOC, RUH</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31/08/2022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29/02/2024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sz="950">
                          <a:latin typeface="Lato"/>
                          <a:ea typeface="Lato"/>
                          <a:cs typeface="Lato"/>
                          <a:sym typeface="Lato"/>
                        </a:rPr>
                        <a:t>49286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Volga</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BHOC</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05/07/2022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31/10/2025</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18</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42900">
                <a:tc>
                  <a:txBody>
                    <a:bodyPr/>
                    <a:lstStyle/>
                    <a:p>
                      <a:pPr marL="0" lvl="0" indent="0" algn="l" rtl="0">
                        <a:spcBef>
                          <a:spcPts val="0"/>
                        </a:spcBef>
                        <a:spcAft>
                          <a:spcPts val="0"/>
                        </a:spcAft>
                        <a:buNone/>
                      </a:pPr>
                      <a:r>
                        <a:rPr lang="en-GB" sz="950">
                          <a:latin typeface="Lato"/>
                          <a:ea typeface="Lato"/>
                          <a:cs typeface="Lato"/>
                          <a:sym typeface="Lato"/>
                        </a:rPr>
                        <a:t>47737</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MK3475+MK1308, MK3475+MK6482, MK3475</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Yeovil</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01/07/2022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15/01/2024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25</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30</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0">
                <a:tc>
                  <a:txBody>
                    <a:bodyPr/>
                    <a:lstStyle/>
                    <a:p>
                      <a:pPr marL="0" lvl="0" indent="0" algn="l" rtl="0">
                        <a:spcBef>
                          <a:spcPts val="0"/>
                        </a:spcBef>
                        <a:spcAft>
                          <a:spcPts val="0"/>
                        </a:spcAft>
                        <a:buNone/>
                      </a:pPr>
                      <a:r>
                        <a:rPr lang="en-GB" sz="950">
                          <a:latin typeface="Lato"/>
                          <a:ea typeface="Lato"/>
                          <a:cs typeface="Lato"/>
                          <a:sym typeface="Lato"/>
                        </a:rPr>
                        <a:t>51326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ANG-010 (INFORM Study)</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Southmead</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30/06/2022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31/01/2024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155</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310</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0">
                <a:tc>
                  <a:txBody>
                    <a:bodyPr/>
                    <a:lstStyle/>
                    <a:p>
                      <a:pPr marL="0" lvl="0" indent="0" algn="l" rtl="0">
                        <a:spcBef>
                          <a:spcPts val="0"/>
                        </a:spcBef>
                        <a:spcAft>
                          <a:spcPts val="0"/>
                        </a:spcAft>
                        <a:buNone/>
                      </a:pPr>
                      <a:r>
                        <a:rPr lang="en-GB" sz="950">
                          <a:latin typeface="Lato"/>
                          <a:ea typeface="Lato"/>
                          <a:cs typeface="Lato"/>
                          <a:sym typeface="Lato"/>
                        </a:rPr>
                        <a:t>53225</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AURORA</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Musgrove</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27/06/2022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30/05/2024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8</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0">
                <a:tc>
                  <a:txBody>
                    <a:bodyPr/>
                    <a:lstStyle/>
                    <a:p>
                      <a:pPr marL="0" lvl="0" indent="0" algn="l" rtl="0">
                        <a:spcBef>
                          <a:spcPts val="0"/>
                        </a:spcBef>
                        <a:spcAft>
                          <a:spcPts val="0"/>
                        </a:spcAft>
                        <a:buNone/>
                      </a:pPr>
                      <a:r>
                        <a:rPr lang="en-GB" sz="950">
                          <a:latin typeface="Lato"/>
                          <a:ea typeface="Lato"/>
                          <a:cs typeface="Lato"/>
                          <a:sym typeface="Lato"/>
                        </a:rPr>
                        <a:t>50169</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REFINE</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Yeovil, BHOC, RUH, Musgrove</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25/05/2022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31/12/2025</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882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0">
                <a:tc>
                  <a:txBody>
                    <a:bodyPr/>
                    <a:lstStyle/>
                    <a:p>
                      <a:pPr marL="0" lvl="0" indent="0" algn="l" rtl="0">
                        <a:spcBef>
                          <a:spcPts val="0"/>
                        </a:spcBef>
                        <a:spcAft>
                          <a:spcPts val="0"/>
                        </a:spcAft>
                        <a:buNone/>
                      </a:pPr>
                      <a:r>
                        <a:rPr lang="en-GB" sz="950">
                          <a:latin typeface="Lato"/>
                          <a:ea typeface="Lato"/>
                          <a:cs typeface="Lato"/>
                          <a:sym typeface="Lato"/>
                        </a:rPr>
                        <a:t>50553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SPRUCE</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Cheltenham</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05/04/2022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29/02/2024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336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226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0">
                <a:tc>
                  <a:txBody>
                    <a:bodyPr/>
                    <a:lstStyle/>
                    <a:p>
                      <a:pPr marL="0" lvl="0" indent="0" algn="l" rtl="0">
                        <a:spcBef>
                          <a:spcPts val="0"/>
                        </a:spcBef>
                        <a:spcAft>
                          <a:spcPts val="0"/>
                        </a:spcAft>
                        <a:buNone/>
                      </a:pPr>
                      <a:r>
                        <a:rPr lang="en-GB" sz="950">
                          <a:latin typeface="Lato"/>
                          <a:ea typeface="Lato"/>
                          <a:cs typeface="Lato"/>
                          <a:sym typeface="Lato"/>
                        </a:rPr>
                        <a:t>51837</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OSCAR</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Yeovil</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01/03/2022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01/09/2031</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0</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102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0">
                <a:tc>
                  <a:txBody>
                    <a:bodyPr/>
                    <a:lstStyle/>
                    <a:p>
                      <a:pPr marL="0" lvl="0" indent="0" algn="l" rtl="0">
                        <a:spcBef>
                          <a:spcPts val="0"/>
                        </a:spcBef>
                        <a:spcAft>
                          <a:spcPts val="0"/>
                        </a:spcAft>
                        <a:buNone/>
                      </a:pPr>
                      <a:r>
                        <a:rPr lang="en-GB" sz="950">
                          <a:latin typeface="Lato"/>
                          <a:ea typeface="Lato"/>
                          <a:cs typeface="Lato"/>
                          <a:sym typeface="Lato"/>
                        </a:rPr>
                        <a:t>47219</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MK6482-012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BHOC, Musgrove</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28/02/2022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30/11/2023</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32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r h="342900">
                <a:tc>
                  <a:txBody>
                    <a:bodyPr/>
                    <a:lstStyle/>
                    <a:p>
                      <a:pPr marL="0" lvl="0" indent="0" algn="l" rtl="0">
                        <a:spcBef>
                          <a:spcPts val="0"/>
                        </a:spcBef>
                        <a:spcAft>
                          <a:spcPts val="0"/>
                        </a:spcAft>
                        <a:buNone/>
                      </a:pPr>
                      <a:r>
                        <a:rPr lang="en-GB" sz="950">
                          <a:latin typeface="Lato"/>
                          <a:ea typeface="Lato"/>
                          <a:cs typeface="Lato"/>
                          <a:sym typeface="Lato"/>
                        </a:rPr>
                        <a:t>44121</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Phase 3 study of Viralym-M in patients with virus associated HC</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BHOC, BRHC</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12/01/2022</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29/03/2024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16</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950">
                          <a:latin typeface="Lato"/>
                          <a:ea typeface="Lato"/>
                          <a:cs typeface="Lato"/>
                          <a:sym typeface="Lato"/>
                        </a:rPr>
                        <a:t>4</a:t>
                      </a:r>
                      <a:endParaRPr sz="95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838200" y="25117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Studies in set-up in SWAG region</a:t>
            </a:r>
            <a:endParaRPr>
              <a:latin typeface="Lato"/>
              <a:ea typeface="Lato"/>
              <a:cs typeface="Lato"/>
              <a:sym typeface="Lato"/>
            </a:endParaRPr>
          </a:p>
        </p:txBody>
      </p:sp>
      <p:grpSp>
        <p:nvGrpSpPr>
          <p:cNvPr id="153" name="Google Shape;153;p16"/>
          <p:cNvGrpSpPr/>
          <p:nvPr/>
        </p:nvGrpSpPr>
        <p:grpSpPr>
          <a:xfrm>
            <a:off x="10558657" y="9"/>
            <a:ext cx="1633333" cy="1638905"/>
            <a:chOff x="6437745" y="332507"/>
            <a:chExt cx="2115442" cy="2122659"/>
          </a:xfrm>
        </p:grpSpPr>
        <p:sp>
          <p:nvSpPr>
            <p:cNvPr id="154" name="Google Shape;154;p16"/>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5" name="Google Shape;155;p16"/>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6" name="Google Shape;156;p16"/>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7" name="Google Shape;157;p16"/>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8" name="Google Shape;158;p16"/>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9" name="Google Shape;159;p16"/>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0" name="Google Shape;160;p16"/>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1" name="Google Shape;161;p16"/>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2" name="Google Shape;162;p16"/>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3" name="Google Shape;163;p16"/>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4" name="Google Shape;164;p16"/>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5" name="Google Shape;165;p16"/>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6" name="Google Shape;166;p16"/>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7" name="Google Shape;167;p16"/>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8" name="Google Shape;168;p16"/>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aphicFrame>
        <p:nvGraphicFramePr>
          <p:cNvPr id="169" name="Google Shape;169;p16"/>
          <p:cNvGraphicFramePr/>
          <p:nvPr/>
        </p:nvGraphicFramePr>
        <p:xfrm>
          <a:off x="443263" y="1020488"/>
          <a:ext cx="3000000" cy="3000000"/>
        </p:xfrm>
        <a:graphic>
          <a:graphicData uri="http://schemas.openxmlformats.org/drawingml/2006/table">
            <a:tbl>
              <a:tblPr>
                <a:noFill/>
                <a:tableStyleId>{D92372DA-059D-49AC-BDB5-9978CB36FCF5}</a:tableStyleId>
              </a:tblPr>
              <a:tblGrid>
                <a:gridCol w="903800">
                  <a:extLst>
                    <a:ext uri="{9D8B030D-6E8A-4147-A177-3AD203B41FA5}">
                      <a16:colId xmlns:a16="http://schemas.microsoft.com/office/drawing/2014/main" val="20000"/>
                    </a:ext>
                  </a:extLst>
                </a:gridCol>
                <a:gridCol w="1305500">
                  <a:extLst>
                    <a:ext uri="{9D8B030D-6E8A-4147-A177-3AD203B41FA5}">
                      <a16:colId xmlns:a16="http://schemas.microsoft.com/office/drawing/2014/main" val="20001"/>
                    </a:ext>
                  </a:extLst>
                </a:gridCol>
                <a:gridCol w="2253350">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gridCol w="942275">
                  <a:extLst>
                    <a:ext uri="{9D8B030D-6E8A-4147-A177-3AD203B41FA5}">
                      <a16:colId xmlns:a16="http://schemas.microsoft.com/office/drawing/2014/main" val="20004"/>
                    </a:ext>
                  </a:extLst>
                </a:gridCol>
                <a:gridCol w="723500">
                  <a:extLst>
                    <a:ext uri="{9D8B030D-6E8A-4147-A177-3AD203B41FA5}">
                      <a16:colId xmlns:a16="http://schemas.microsoft.com/office/drawing/2014/main" val="20005"/>
                    </a:ext>
                  </a:extLst>
                </a:gridCol>
                <a:gridCol w="699800">
                  <a:extLst>
                    <a:ext uri="{9D8B030D-6E8A-4147-A177-3AD203B41FA5}">
                      <a16:colId xmlns:a16="http://schemas.microsoft.com/office/drawing/2014/main" val="20006"/>
                    </a:ext>
                  </a:extLst>
                </a:gridCol>
                <a:gridCol w="2371575">
                  <a:extLst>
                    <a:ext uri="{9D8B030D-6E8A-4147-A177-3AD203B41FA5}">
                      <a16:colId xmlns:a16="http://schemas.microsoft.com/office/drawing/2014/main" val="20007"/>
                    </a:ext>
                  </a:extLst>
                </a:gridCol>
                <a:gridCol w="1169050">
                  <a:extLst>
                    <a:ext uri="{9D8B030D-6E8A-4147-A177-3AD203B41FA5}">
                      <a16:colId xmlns:a16="http://schemas.microsoft.com/office/drawing/2014/main" val="20008"/>
                    </a:ext>
                  </a:extLst>
                </a:gridCol>
              </a:tblGrid>
              <a:tr h="448575">
                <a:tc>
                  <a:txBody>
                    <a:bodyPr/>
                    <a:lstStyle/>
                    <a:p>
                      <a:pPr marL="0" lvl="0" indent="0" algn="l" rtl="0">
                        <a:spcBef>
                          <a:spcPts val="0"/>
                        </a:spcBef>
                        <a:spcAft>
                          <a:spcPts val="0"/>
                        </a:spcAft>
                        <a:buNone/>
                      </a:pPr>
                      <a:r>
                        <a:rPr lang="en-GB" sz="1100" b="1">
                          <a:solidFill>
                            <a:schemeClr val="lt1"/>
                          </a:solidFill>
                          <a:latin typeface="Lato"/>
                          <a:ea typeface="Lato"/>
                          <a:cs typeface="Lato"/>
                          <a:sym typeface="Lato"/>
                        </a:rPr>
                        <a:t>CPMS ID</a:t>
                      </a:r>
                      <a:endParaRPr sz="110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100" b="1">
                          <a:solidFill>
                            <a:schemeClr val="lt1"/>
                          </a:solidFill>
                          <a:latin typeface="Lato"/>
                          <a:ea typeface="Lato"/>
                          <a:cs typeface="Lato"/>
                          <a:sym typeface="Lato"/>
                        </a:rPr>
                        <a:t>Commercial Study</a:t>
                      </a:r>
                      <a:endParaRPr sz="110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100" b="1">
                          <a:solidFill>
                            <a:schemeClr val="lt1"/>
                          </a:solidFill>
                          <a:latin typeface="Lato"/>
                          <a:ea typeface="Lato"/>
                          <a:cs typeface="Lato"/>
                          <a:sym typeface="Lato"/>
                        </a:rPr>
                        <a:t>Short Name</a:t>
                      </a:r>
                      <a:endParaRPr sz="110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100" b="1">
                          <a:solidFill>
                            <a:schemeClr val="lt1"/>
                          </a:solidFill>
                          <a:latin typeface="Lato"/>
                          <a:ea typeface="Lato"/>
                          <a:cs typeface="Lato"/>
                          <a:sym typeface="Lato"/>
                        </a:rPr>
                        <a:t>Planned Opening</a:t>
                      </a:r>
                      <a:endParaRPr sz="110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100" b="1">
                          <a:solidFill>
                            <a:schemeClr val="lt1"/>
                          </a:solidFill>
                          <a:latin typeface="Lato"/>
                          <a:ea typeface="Lato"/>
                          <a:cs typeface="Lato"/>
                          <a:sym typeface="Lato"/>
                        </a:rPr>
                        <a:t>Planned Closure</a:t>
                      </a:r>
                      <a:endParaRPr sz="110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100" b="1">
                          <a:solidFill>
                            <a:schemeClr val="lt1"/>
                          </a:solidFill>
                          <a:latin typeface="Lato"/>
                          <a:ea typeface="Lato"/>
                          <a:cs typeface="Lato"/>
                          <a:sym typeface="Lato"/>
                        </a:rPr>
                        <a:t>Sample Size Eng</a:t>
                      </a:r>
                      <a:endParaRPr sz="110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100" b="1">
                          <a:solidFill>
                            <a:schemeClr val="lt1"/>
                          </a:solidFill>
                          <a:latin typeface="Lato"/>
                          <a:ea typeface="Lato"/>
                          <a:cs typeface="Lato"/>
                          <a:sym typeface="Lato"/>
                        </a:rPr>
                        <a:t>Sample Size UK</a:t>
                      </a:r>
                      <a:endParaRPr sz="110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100" b="1">
                          <a:solidFill>
                            <a:schemeClr val="lt1"/>
                          </a:solidFill>
                          <a:latin typeface="Lato"/>
                          <a:ea typeface="Lato"/>
                          <a:cs typeface="Lato"/>
                          <a:sym typeface="Lato"/>
                        </a:rPr>
                        <a:t>Sponsor</a:t>
                      </a:r>
                      <a:endParaRPr sz="110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100" b="1">
                          <a:solidFill>
                            <a:schemeClr val="lt1"/>
                          </a:solidFill>
                          <a:latin typeface="Lato"/>
                          <a:ea typeface="Lato"/>
                          <a:cs typeface="Lato"/>
                          <a:sym typeface="Lato"/>
                        </a:rPr>
                        <a:t>Chief Investigator Name</a:t>
                      </a:r>
                      <a:endParaRPr sz="1100" b="1">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extLst>
                  <a:ext uri="{0D108BD9-81ED-4DB2-BD59-A6C34878D82A}">
                    <a16:rowId xmlns:a16="http://schemas.microsoft.com/office/drawing/2014/main" val="10000"/>
                  </a:ext>
                </a:extLst>
              </a:tr>
              <a:tr h="501350">
                <a:tc>
                  <a:txBody>
                    <a:bodyPr/>
                    <a:lstStyle/>
                    <a:p>
                      <a:pPr marL="0" lvl="0" indent="0" algn="l" rtl="0">
                        <a:spcBef>
                          <a:spcPts val="0"/>
                        </a:spcBef>
                        <a:spcAft>
                          <a:spcPts val="0"/>
                        </a:spcAft>
                        <a:buNone/>
                      </a:pPr>
                      <a:r>
                        <a:rPr lang="en-GB" sz="1100">
                          <a:latin typeface="Lato"/>
                          <a:ea typeface="Lato"/>
                          <a:cs typeface="Lato"/>
                          <a:sym typeface="Lato"/>
                        </a:rPr>
                        <a:t>59385</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Non-Commercial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IP9 – ATLAS (Approaches To Long-Term Active Surveillance)</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01/07/2024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30/06/2027</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1263</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1263</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Imperial College of Science, Technology and Medicine</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Prof Hashim Ahmed</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22150">
                <a:tc>
                  <a:txBody>
                    <a:bodyPr/>
                    <a:lstStyle/>
                    <a:p>
                      <a:pPr marL="0" lvl="0" indent="0" algn="l" rtl="0">
                        <a:spcBef>
                          <a:spcPts val="0"/>
                        </a:spcBef>
                        <a:spcAft>
                          <a:spcPts val="0"/>
                        </a:spcAft>
                        <a:buNone/>
                      </a:pPr>
                      <a:r>
                        <a:rPr lang="en-GB" sz="1100">
                          <a:latin typeface="Lato"/>
                          <a:ea typeface="Lato"/>
                          <a:cs typeface="Lato"/>
                          <a:sym typeface="Lato"/>
                        </a:rPr>
                        <a:t>59329</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Commercial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Digistain Study in Solid Tumours</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25/03/2024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31/03/2025</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100</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100</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Digistain Limited</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4850">
                <a:tc>
                  <a:txBody>
                    <a:bodyPr/>
                    <a:lstStyle/>
                    <a:p>
                      <a:pPr marL="0" lvl="0" indent="0" algn="l" rtl="0">
                        <a:spcBef>
                          <a:spcPts val="0"/>
                        </a:spcBef>
                        <a:spcAft>
                          <a:spcPts val="0"/>
                        </a:spcAft>
                        <a:buNone/>
                      </a:pPr>
                      <a:r>
                        <a:rPr lang="en-GB" sz="1100">
                          <a:latin typeface="Lato"/>
                          <a:ea typeface="Lato"/>
                          <a:cs typeface="Lato"/>
                          <a:sym typeface="Lato"/>
                        </a:rPr>
                        <a:t>58705</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Commercial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Duravelo-2</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03/06/2024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31/08/2026</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30</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BICYCLE THERAPEUTICS PLC</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9875">
                <a:tc>
                  <a:txBody>
                    <a:bodyPr/>
                    <a:lstStyle/>
                    <a:p>
                      <a:pPr marL="0" lvl="0" indent="0" algn="l" rtl="0">
                        <a:spcBef>
                          <a:spcPts val="0"/>
                        </a:spcBef>
                        <a:spcAft>
                          <a:spcPts val="0"/>
                        </a:spcAft>
                        <a:buNone/>
                      </a:pPr>
                      <a:r>
                        <a:rPr lang="en-GB" sz="1100">
                          <a:latin typeface="Lato"/>
                          <a:ea typeface="Lato"/>
                          <a:cs typeface="Lato"/>
                          <a:sym typeface="Lato"/>
                        </a:rPr>
                        <a:t>57534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Commercial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PEAR-TREE2</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01/03/2024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30/06/2028</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100</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100</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OUROTECH LIMITED</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79700">
                <a:tc>
                  <a:txBody>
                    <a:bodyPr/>
                    <a:lstStyle/>
                    <a:p>
                      <a:pPr marL="0" lvl="0" indent="0" algn="l" rtl="0">
                        <a:spcBef>
                          <a:spcPts val="0"/>
                        </a:spcBef>
                        <a:spcAft>
                          <a:spcPts val="0"/>
                        </a:spcAft>
                        <a:buNone/>
                      </a:pPr>
                      <a:r>
                        <a:rPr lang="en-GB" sz="1100">
                          <a:latin typeface="Lato"/>
                          <a:ea typeface="Lato"/>
                          <a:cs typeface="Lato"/>
                          <a:sym typeface="Lato"/>
                        </a:rPr>
                        <a:t>57467</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Non-Commercial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STAMPEDE2</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01/12/2023</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01/03/2030</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4177</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4914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University College London</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Nicholas James</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27350">
                <a:tc>
                  <a:txBody>
                    <a:bodyPr/>
                    <a:lstStyle/>
                    <a:p>
                      <a:pPr marL="0" lvl="0" indent="0" algn="l" rtl="0">
                        <a:spcBef>
                          <a:spcPts val="0"/>
                        </a:spcBef>
                        <a:spcAft>
                          <a:spcPts val="0"/>
                        </a:spcAft>
                        <a:buNone/>
                      </a:pPr>
                      <a:r>
                        <a:rPr lang="en-GB" sz="1100">
                          <a:latin typeface="Lato"/>
                          <a:ea typeface="Lato"/>
                          <a:cs typeface="Lato"/>
                          <a:sym typeface="Lato"/>
                        </a:rPr>
                        <a:t>57395</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Commercial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AZD0901 CLDN18.2 ADC</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29/02/2024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19/08/2025</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8</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AstraZeneca UK Limited</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62875">
                <a:tc>
                  <a:txBody>
                    <a:bodyPr/>
                    <a:lstStyle/>
                    <a:p>
                      <a:pPr marL="0" lvl="0" indent="0" algn="l" rtl="0">
                        <a:spcBef>
                          <a:spcPts val="0"/>
                        </a:spcBef>
                        <a:spcAft>
                          <a:spcPts val="0"/>
                        </a:spcAft>
                        <a:buNone/>
                      </a:pPr>
                      <a:r>
                        <a:rPr lang="en-GB" sz="1100">
                          <a:latin typeface="Lato"/>
                          <a:ea typeface="Lato"/>
                          <a:cs typeface="Lato"/>
                          <a:sym typeface="Lato"/>
                        </a:rPr>
                        <a:t>55776</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Commercial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Stellar</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01/01/2024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22/01/2025</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EXELIXIS STEM CELL SCIENCES, INC.</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87475">
                <a:tc>
                  <a:txBody>
                    <a:bodyPr/>
                    <a:lstStyle/>
                    <a:p>
                      <a:pPr marL="0" lvl="0" indent="0" algn="l" rtl="0">
                        <a:spcBef>
                          <a:spcPts val="0"/>
                        </a:spcBef>
                        <a:spcAft>
                          <a:spcPts val="0"/>
                        </a:spcAft>
                        <a:buNone/>
                      </a:pPr>
                      <a:r>
                        <a:rPr lang="en-GB" sz="1100">
                          <a:latin typeface="Lato"/>
                          <a:ea typeface="Lato"/>
                          <a:cs typeface="Lato"/>
                          <a:sym typeface="Lato"/>
                        </a:rPr>
                        <a:t>55729</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Commercial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AZD5305 Ph3 Prostate</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30/01/2024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10/12/2025</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60</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AstraZeneca UK Limited</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45500">
                <a:tc>
                  <a:txBody>
                    <a:bodyPr/>
                    <a:lstStyle/>
                    <a:p>
                      <a:pPr marL="0" lvl="0" indent="0" algn="l" rtl="0">
                        <a:spcBef>
                          <a:spcPts val="0"/>
                        </a:spcBef>
                        <a:spcAft>
                          <a:spcPts val="0"/>
                        </a:spcAft>
                        <a:buNone/>
                      </a:pPr>
                      <a:r>
                        <a:rPr lang="en-GB" sz="1100">
                          <a:latin typeface="Lato"/>
                          <a:ea typeface="Lato"/>
                          <a:cs typeface="Lato"/>
                          <a:sym typeface="Lato"/>
                        </a:rPr>
                        <a:t>55351</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Non-Commercial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WISER-P Version 1.0</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01/12/2023</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31/10/2024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126</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126</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Institute of Cancer Research: Royal Cancer Hospital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Dr Dow-Mu Koh</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490025">
                <a:tc>
                  <a:txBody>
                    <a:bodyPr/>
                    <a:lstStyle/>
                    <a:p>
                      <a:pPr marL="0" lvl="0" indent="0" algn="l" rtl="0">
                        <a:spcBef>
                          <a:spcPts val="0"/>
                        </a:spcBef>
                        <a:spcAft>
                          <a:spcPts val="0"/>
                        </a:spcAft>
                        <a:buNone/>
                      </a:pPr>
                      <a:r>
                        <a:rPr lang="en-GB" sz="1100">
                          <a:latin typeface="Lato"/>
                          <a:ea typeface="Lato"/>
                          <a:cs typeface="Lato"/>
                          <a:sym typeface="Lato"/>
                        </a:rPr>
                        <a:t>54260</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Non-Commercial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LION</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30/11/2023</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01/04/2025</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89</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89</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THE CHRISTIE NHS FOUNDATION TRUST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Anne Armstrong</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49075">
                <a:tc>
                  <a:txBody>
                    <a:bodyPr/>
                    <a:lstStyle/>
                    <a:p>
                      <a:pPr marL="0" lvl="0" indent="0" algn="l" rtl="0">
                        <a:spcBef>
                          <a:spcPts val="0"/>
                        </a:spcBef>
                        <a:spcAft>
                          <a:spcPts val="0"/>
                        </a:spcAft>
                        <a:buNone/>
                      </a:pPr>
                      <a:r>
                        <a:rPr lang="en-GB" sz="1100">
                          <a:latin typeface="Lato"/>
                          <a:ea typeface="Lato"/>
                          <a:cs typeface="Lato"/>
                          <a:sym typeface="Lato"/>
                        </a:rPr>
                        <a:t>51350</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Commercial</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21492</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20/06/2024</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20/06/2026</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58</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Bayer Pharma AG</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t>
                      </a:r>
                      <a:endParaRPr sz="1100">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title"/>
          </p:nvPr>
        </p:nvSpPr>
        <p:spPr>
          <a:xfrm>
            <a:off x="878550" y="1432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pic>
        <p:nvPicPr>
          <p:cNvPr id="176" name="Google Shape;176;p17"/>
          <p:cNvPicPr preferRelativeResize="0"/>
          <p:nvPr/>
        </p:nvPicPr>
        <p:blipFill>
          <a:blip r:embed="rId3">
            <a:alphaModFix/>
          </a:blip>
          <a:stretch>
            <a:fillRect/>
          </a:stretch>
        </p:blipFill>
        <p:spPr>
          <a:xfrm>
            <a:off x="3446275" y="2793050"/>
            <a:ext cx="5801350" cy="1745325"/>
          </a:xfrm>
          <a:prstGeom prst="rect">
            <a:avLst/>
          </a:prstGeom>
          <a:noFill/>
          <a:ln>
            <a:noFill/>
          </a:ln>
        </p:spPr>
      </p:pic>
      <p:pic>
        <p:nvPicPr>
          <p:cNvPr id="177" name="Google Shape;177;p17"/>
          <p:cNvPicPr preferRelativeResize="0"/>
          <p:nvPr/>
        </p:nvPicPr>
        <p:blipFill>
          <a:blip r:embed="rId4">
            <a:alphaModFix/>
          </a:blip>
          <a:stretch>
            <a:fillRect/>
          </a:stretch>
        </p:blipFill>
        <p:spPr>
          <a:xfrm>
            <a:off x="3853700" y="1423677"/>
            <a:ext cx="3985125" cy="1218675"/>
          </a:xfrm>
          <a:prstGeom prst="rect">
            <a:avLst/>
          </a:prstGeom>
          <a:noFill/>
          <a:ln>
            <a:noFill/>
          </a:ln>
        </p:spPr>
      </p:pic>
      <p:sp>
        <p:nvSpPr>
          <p:cNvPr id="178" name="Google Shape;178;p17"/>
          <p:cNvSpPr txBox="1"/>
          <p:nvPr/>
        </p:nvSpPr>
        <p:spPr>
          <a:xfrm>
            <a:off x="626400" y="2392850"/>
            <a:ext cx="2098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National Results</a:t>
            </a:r>
            <a:endParaRPr sz="1800">
              <a:latin typeface="Lato"/>
              <a:ea typeface="Lato"/>
              <a:cs typeface="Lato"/>
              <a:sym typeface="Lato"/>
            </a:endParaRPr>
          </a:p>
        </p:txBody>
      </p:sp>
      <p:pic>
        <p:nvPicPr>
          <p:cNvPr id="179" name="Google Shape;179;p17"/>
          <p:cNvPicPr preferRelativeResize="0"/>
          <p:nvPr/>
        </p:nvPicPr>
        <p:blipFill>
          <a:blip r:embed="rId5">
            <a:alphaModFix/>
          </a:blip>
          <a:stretch>
            <a:fillRect/>
          </a:stretch>
        </p:blipFill>
        <p:spPr>
          <a:xfrm>
            <a:off x="10470602" y="4561875"/>
            <a:ext cx="1366250" cy="2130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8"/>
          <p:cNvPicPr preferRelativeResize="0"/>
          <p:nvPr/>
        </p:nvPicPr>
        <p:blipFill>
          <a:blip r:embed="rId3">
            <a:alphaModFix/>
          </a:blip>
          <a:stretch>
            <a:fillRect/>
          </a:stretch>
        </p:blipFill>
        <p:spPr>
          <a:xfrm rot="10800000" flipH="1">
            <a:off x="0" y="2"/>
            <a:ext cx="1657524" cy="1671398"/>
          </a:xfrm>
          <a:prstGeom prst="rect">
            <a:avLst/>
          </a:prstGeom>
          <a:noFill/>
          <a:ln>
            <a:noFill/>
          </a:ln>
        </p:spPr>
      </p:pic>
      <p:sp>
        <p:nvSpPr>
          <p:cNvPr id="186" name="Google Shape;186;p18"/>
          <p:cNvSpPr txBox="1"/>
          <p:nvPr/>
        </p:nvSpPr>
        <p:spPr>
          <a:xfrm>
            <a:off x="1470150" y="1527950"/>
            <a:ext cx="2497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Lato"/>
                <a:ea typeface="Lato"/>
                <a:cs typeface="Lato"/>
                <a:sym typeface="Lato"/>
              </a:rPr>
              <a:t>SWAG regional results</a:t>
            </a:r>
            <a:endParaRPr sz="1700">
              <a:latin typeface="Lato"/>
              <a:ea typeface="Lato"/>
              <a:cs typeface="Lato"/>
              <a:sym typeface="Lato"/>
            </a:endParaRPr>
          </a:p>
        </p:txBody>
      </p:sp>
      <p:pic>
        <p:nvPicPr>
          <p:cNvPr id="187" name="Google Shape;187;p18"/>
          <p:cNvPicPr preferRelativeResize="0"/>
          <p:nvPr/>
        </p:nvPicPr>
        <p:blipFill>
          <a:blip r:embed="rId4">
            <a:alphaModFix/>
          </a:blip>
          <a:stretch>
            <a:fillRect/>
          </a:stretch>
        </p:blipFill>
        <p:spPr>
          <a:xfrm>
            <a:off x="5138713" y="3873825"/>
            <a:ext cx="6829425" cy="2057400"/>
          </a:xfrm>
          <a:prstGeom prst="rect">
            <a:avLst/>
          </a:prstGeom>
          <a:noFill/>
          <a:ln>
            <a:noFill/>
          </a:ln>
        </p:spPr>
      </p:pic>
      <p:pic>
        <p:nvPicPr>
          <p:cNvPr id="188" name="Google Shape;188;p18"/>
          <p:cNvPicPr preferRelativeResize="0"/>
          <p:nvPr/>
        </p:nvPicPr>
        <p:blipFill rotWithShape="1">
          <a:blip r:embed="rId5">
            <a:alphaModFix/>
          </a:blip>
          <a:srcRect r="3772"/>
          <a:stretch/>
        </p:blipFill>
        <p:spPr>
          <a:xfrm>
            <a:off x="140325" y="3873825"/>
            <a:ext cx="4979350" cy="1593775"/>
          </a:xfrm>
          <a:prstGeom prst="rect">
            <a:avLst/>
          </a:prstGeom>
          <a:noFill/>
          <a:ln>
            <a:noFill/>
          </a:ln>
        </p:spPr>
      </p:pic>
      <p:pic>
        <p:nvPicPr>
          <p:cNvPr id="189" name="Google Shape;189;p18"/>
          <p:cNvPicPr preferRelativeResize="0"/>
          <p:nvPr/>
        </p:nvPicPr>
        <p:blipFill>
          <a:blip r:embed="rId6">
            <a:alphaModFix/>
          </a:blip>
          <a:stretch>
            <a:fillRect/>
          </a:stretch>
        </p:blipFill>
        <p:spPr>
          <a:xfrm>
            <a:off x="5119675" y="1362075"/>
            <a:ext cx="6867525" cy="2066925"/>
          </a:xfrm>
          <a:prstGeom prst="rect">
            <a:avLst/>
          </a:prstGeom>
          <a:noFill/>
          <a:ln>
            <a:noFill/>
          </a:ln>
        </p:spPr>
      </p:pic>
      <p:sp>
        <p:nvSpPr>
          <p:cNvPr id="190" name="Google Shape;190;p18"/>
          <p:cNvSpPr/>
          <p:nvPr/>
        </p:nvSpPr>
        <p:spPr>
          <a:xfrm>
            <a:off x="5119675" y="2319625"/>
            <a:ext cx="6795300" cy="38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18"/>
          <p:cNvSpPr/>
          <p:nvPr/>
        </p:nvSpPr>
        <p:spPr>
          <a:xfrm>
            <a:off x="4967900" y="5223925"/>
            <a:ext cx="2934900" cy="32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 name="Google Shape;192;p18"/>
          <p:cNvSpPr/>
          <p:nvPr/>
        </p:nvSpPr>
        <p:spPr>
          <a:xfrm>
            <a:off x="11010650" y="4013300"/>
            <a:ext cx="272400" cy="19869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3" name="Google Shape;193;p18"/>
          <p:cNvPicPr preferRelativeResize="0"/>
          <p:nvPr/>
        </p:nvPicPr>
        <p:blipFill>
          <a:blip r:embed="rId7">
            <a:alphaModFix/>
          </a:blip>
          <a:stretch>
            <a:fillRect/>
          </a:stretch>
        </p:blipFill>
        <p:spPr>
          <a:xfrm>
            <a:off x="694200" y="2101179"/>
            <a:ext cx="3858029" cy="800725"/>
          </a:xfrm>
          <a:prstGeom prst="rect">
            <a:avLst/>
          </a:prstGeom>
          <a:noFill/>
          <a:ln>
            <a:noFill/>
          </a:ln>
        </p:spPr>
      </p:pic>
      <p:sp>
        <p:nvSpPr>
          <p:cNvPr id="194" name="Google Shape;194;p18"/>
          <p:cNvSpPr txBox="1"/>
          <p:nvPr/>
        </p:nvSpPr>
        <p:spPr>
          <a:xfrm>
            <a:off x="453850" y="31747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8"/>
              </a:rPr>
              <a:t>SWAG region results PDF</a:t>
            </a:r>
            <a:endParaRPr/>
          </a:p>
        </p:txBody>
      </p:sp>
      <p:sp>
        <p:nvSpPr>
          <p:cNvPr id="195" name="Google Shape;195;p18"/>
          <p:cNvSpPr txBox="1">
            <a:spLocks noGrp="1"/>
          </p:cNvSpPr>
          <p:nvPr>
            <p:ph type="title"/>
          </p:nvPr>
        </p:nvSpPr>
        <p:spPr>
          <a:xfrm>
            <a:off x="878550" y="1432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sp>
        <p:nvSpPr>
          <p:cNvPr id="196" name="Google Shape;196;p18"/>
          <p:cNvSpPr/>
          <p:nvPr/>
        </p:nvSpPr>
        <p:spPr>
          <a:xfrm>
            <a:off x="9868125" y="4013300"/>
            <a:ext cx="272400" cy="19869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Talking about research</a:t>
            </a:r>
            <a:endParaRPr>
              <a:latin typeface="Lato"/>
              <a:ea typeface="Lato"/>
              <a:cs typeface="Lato"/>
              <a:sym typeface="Lato"/>
            </a:endParaRPr>
          </a:p>
        </p:txBody>
      </p:sp>
      <p:pic>
        <p:nvPicPr>
          <p:cNvPr id="203" name="Google Shape;203;p19"/>
          <p:cNvPicPr preferRelativeResize="0"/>
          <p:nvPr/>
        </p:nvPicPr>
        <p:blipFill>
          <a:blip r:embed="rId3">
            <a:alphaModFix/>
          </a:blip>
          <a:stretch>
            <a:fillRect/>
          </a:stretch>
        </p:blipFill>
        <p:spPr>
          <a:xfrm>
            <a:off x="0" y="2129205"/>
            <a:ext cx="12191999" cy="2599590"/>
          </a:xfrm>
          <a:prstGeom prst="rect">
            <a:avLst/>
          </a:prstGeom>
          <a:noFill/>
          <a:ln>
            <a:noFill/>
          </a:ln>
        </p:spPr>
      </p:pic>
      <p:pic>
        <p:nvPicPr>
          <p:cNvPr id="204" name="Google Shape;204;p19"/>
          <p:cNvPicPr preferRelativeResize="0"/>
          <p:nvPr/>
        </p:nvPicPr>
        <p:blipFill>
          <a:blip r:embed="rId4">
            <a:alphaModFix/>
          </a:blip>
          <a:stretch>
            <a:fillRect/>
          </a:stretch>
        </p:blipFill>
        <p:spPr>
          <a:xfrm>
            <a:off x="697025" y="1542945"/>
            <a:ext cx="1390650" cy="371475"/>
          </a:xfrm>
          <a:prstGeom prst="rect">
            <a:avLst/>
          </a:prstGeom>
          <a:noFill/>
          <a:ln>
            <a:noFill/>
          </a:ln>
        </p:spPr>
      </p:pic>
      <p:sp>
        <p:nvSpPr>
          <p:cNvPr id="205" name="Google Shape;205;p19"/>
          <p:cNvSpPr txBox="1"/>
          <p:nvPr/>
        </p:nvSpPr>
        <p:spPr>
          <a:xfrm>
            <a:off x="2237825" y="1590738"/>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latin typeface="Lato"/>
                <a:ea typeface="Lato"/>
                <a:cs typeface="Lato"/>
                <a:sym typeface="Lato"/>
                <a:hlinkClick r:id="rId5"/>
              </a:rPr>
              <a:t>https://learn.nihr.ac.uk/</a:t>
            </a:r>
            <a:endParaRPr>
              <a:latin typeface="Lato"/>
              <a:ea typeface="Lato"/>
              <a:cs typeface="Lato"/>
              <a:sym typeface="Lato"/>
            </a:endParaRPr>
          </a:p>
        </p:txBody>
      </p:sp>
      <p:sp>
        <p:nvSpPr>
          <p:cNvPr id="206" name="Google Shape;206;p19"/>
          <p:cNvSpPr txBox="1"/>
          <p:nvPr/>
        </p:nvSpPr>
        <p:spPr>
          <a:xfrm>
            <a:off x="433800" y="4728800"/>
            <a:ext cx="11758200" cy="9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200">
                <a:solidFill>
                  <a:srgbClr val="212529"/>
                </a:solidFill>
                <a:highlight>
                  <a:srgbClr val="FFFFFF"/>
                </a:highlight>
                <a:latin typeface="Lato"/>
                <a:ea typeface="Lato"/>
                <a:cs typeface="Lato"/>
                <a:sym typeface="Lato"/>
              </a:rPr>
              <a:t>You will:</a:t>
            </a:r>
            <a:endParaRPr sz="1200">
              <a:solidFill>
                <a:srgbClr val="212529"/>
              </a:solidFill>
              <a:highlight>
                <a:srgbClr val="FFFFFF"/>
              </a:highlight>
              <a:latin typeface="Lato"/>
              <a:ea typeface="Lato"/>
              <a:cs typeface="Lato"/>
              <a:sym typeface="Lato"/>
            </a:endParaRPr>
          </a:p>
          <a:p>
            <a:pPr marL="457200" lvl="0" indent="-304800" algn="l" rtl="0">
              <a:lnSpc>
                <a:spcPct val="115000"/>
              </a:lnSpc>
              <a:spcBef>
                <a:spcPts val="1200"/>
              </a:spcBef>
              <a:spcAft>
                <a:spcPts val="0"/>
              </a:spcAft>
              <a:buClr>
                <a:srgbClr val="212529"/>
              </a:buClr>
              <a:buSzPts val="1200"/>
              <a:buFont typeface="Lato"/>
              <a:buChar char="●"/>
            </a:pPr>
            <a:r>
              <a:rPr lang="en-GB" sz="1200">
                <a:solidFill>
                  <a:srgbClr val="212529"/>
                </a:solidFill>
                <a:highlight>
                  <a:srgbClr val="FFFFFF"/>
                </a:highlight>
                <a:latin typeface="Lato"/>
                <a:ea typeface="Lato"/>
                <a:cs typeface="Lato"/>
                <a:sym typeface="Lato"/>
              </a:rPr>
              <a:t>Feel more confident having conversations with potential participants for a trial, through applying a simple evidence-based communication model.</a:t>
            </a:r>
            <a:endParaRPr sz="1200">
              <a:solidFill>
                <a:srgbClr val="212529"/>
              </a:solidFill>
              <a:highlight>
                <a:srgbClr val="FFFFFF"/>
              </a:highlight>
              <a:latin typeface="Lato"/>
              <a:ea typeface="Lato"/>
              <a:cs typeface="Lato"/>
              <a:sym typeface="Lato"/>
            </a:endParaRPr>
          </a:p>
          <a:p>
            <a:pPr marL="457200" lvl="0" indent="-304800" algn="l" rtl="0">
              <a:lnSpc>
                <a:spcPct val="115000"/>
              </a:lnSpc>
              <a:spcBef>
                <a:spcPts val="0"/>
              </a:spcBef>
              <a:spcAft>
                <a:spcPts val="0"/>
              </a:spcAft>
              <a:buClr>
                <a:srgbClr val="212529"/>
              </a:buClr>
              <a:buSzPts val="1200"/>
              <a:buFont typeface="Lato"/>
              <a:buChar char="●"/>
            </a:pPr>
            <a:r>
              <a:rPr lang="en-GB" sz="1200">
                <a:solidFill>
                  <a:srgbClr val="212529"/>
                </a:solidFill>
                <a:highlight>
                  <a:srgbClr val="FFFFFF"/>
                </a:highlight>
                <a:latin typeface="Lato"/>
                <a:ea typeface="Lato"/>
                <a:cs typeface="Lato"/>
                <a:sym typeface="Lato"/>
              </a:rPr>
              <a:t>Feel encouraged to deepen your knowledge of communication skills using resources provided for your personal development.</a:t>
            </a:r>
            <a:endParaRPr sz="1200">
              <a:solidFill>
                <a:srgbClr val="212529"/>
              </a:solidFill>
              <a:highlight>
                <a:srgbClr val="FFFFFF"/>
              </a:highlight>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1757</Words>
  <Application>Microsoft Office PowerPoint</Application>
  <PresentationFormat>Widescreen</PresentationFormat>
  <Paragraphs>402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Lato</vt:lpstr>
      <vt:lpstr>Arial</vt:lpstr>
      <vt:lpstr>Custom Design</vt:lpstr>
      <vt:lpstr> SWAG Network Urological Cancer Clinical Advisory Group </vt:lpstr>
      <vt:lpstr>National Urological Cancer Research Recruitment</vt:lpstr>
      <vt:lpstr>PowerPoint Presentation</vt:lpstr>
      <vt:lpstr>Open studies</vt:lpstr>
      <vt:lpstr>PowerPoint Presentation</vt:lpstr>
      <vt:lpstr>Studies in set-up in SWAG region</vt:lpstr>
      <vt:lpstr>Cancer PES survey results 2022 - Q58 research</vt:lpstr>
      <vt:lpstr>Cancer PES survey results 2022 - Q58 research</vt:lpstr>
      <vt:lpstr>Talking about research</vt:lpstr>
      <vt:lpstr>PowerPoint Presentation</vt:lpstr>
      <vt:lpstr>What was positive about your research experience?</vt:lpstr>
      <vt:lpstr>What would have made your research experience better?</vt:lpstr>
      <vt:lpstr>Next steps</vt:lpstr>
      <vt:lpstr>Associate PI Scheme</vt:lpstr>
      <vt:lpstr>Principal Investigator Pipeline Programme (PIPP)</vt:lpstr>
      <vt:lpstr>Clinical Research Network Transition to Research Delivery Network</vt:lpstr>
      <vt:lpstr>PowerPoint Presentation</vt:lpstr>
      <vt:lpstr>PowerPoint Presentation</vt:lpstr>
      <vt:lpstr>DETERMINE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SWAG Network Urological Cancer Clinical Advisory Group</dc:title>
  <dc:creator>Dunderdale, Helen</dc:creator>
  <cp:lastModifiedBy>Helen Dunderdale</cp:lastModifiedBy>
  <cp:revision>1</cp:revision>
  <dcterms:modified xsi:type="dcterms:W3CDTF">2024-01-18T10:18:31Z</dcterms:modified>
</cp:coreProperties>
</file>