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61" r:id="rId4"/>
    <p:sldId id="267" r:id="rId5"/>
    <p:sldId id="266" r:id="rId6"/>
    <p:sldId id="269" r:id="rId7"/>
    <p:sldId id="277" r:id="rId8"/>
    <p:sldId id="273" r:id="rId9"/>
    <p:sldId id="274" r:id="rId10"/>
    <p:sldId id="259" r:id="rId11"/>
    <p:sldId id="270" r:id="rId12"/>
    <p:sldId id="271" r:id="rId13"/>
    <p:sldId id="27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1EAEB-3D9D-4137-8C89-A4DED610AE83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F3E10-DA5D-4553-9704-21916A41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7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Reddy D, Peters M, Shah TT, van Son M, Tanaka MB, Huber PM, Lomas D,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Rakauskas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Miah S, Eldred-Evans D,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Guillaumier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Hosking-Jervis F, Engle R,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Dudderidge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T, Hindley RG,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Emara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Nigam R, McCartan N, Valerio M, Afzal N, Lewi H,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Orczyk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Ogden C,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Shergill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Persad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Virdi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J, Moore CM, Arya M, Winkler M,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Emberton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Ahmed HU. Cancer Control Outcomes Following Focal Therapy Using High-intensity Focused Ultrasound in 1379 Men with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Nonmetastatic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Prostate Cancer: A Multi-institute 15-year Experience.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Urol. 2022 Apr;81(4):407-413..</a:t>
            </a:r>
          </a:p>
          <a:p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 TT, Peters M, Eldred-Evans D, Miah S, Yap T, Faure-Walker NA, Hosking-Jervis F, Thomas B,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Dudderidge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T, Hindley RG, McCracken S, Greene D, Nigam R, Valerio M,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Minhas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Winkler M, Arya M, Ahmed HU. Early-Medium-Term Outcomes of Primary Focal Cryotherapy to Treat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Nonmetastatic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Clinically Significant Prostate Cancer from a Prospective Multicentre Registry. </a:t>
            </a:r>
            <a:r>
              <a:rPr lang="en-GB" sz="1200" dirty="0" err="1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GB" sz="12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Urol. 2019 Jul;76(1):98-105.</a:t>
            </a:r>
          </a:p>
          <a:p>
            <a:endParaRPr lang="en-GB" sz="1200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At AUA 2022, Imperial presented the UK’s long-term cancer control outcomes of 1379 patients who underwent treatment with focal HIFU (</a:t>
            </a:r>
            <a:r>
              <a:rPr lang="en-GB" dirty="0" err="1"/>
              <a:t>Sonablate</a:t>
            </a:r>
            <a:r>
              <a:rPr lang="en-GB" dirty="0"/>
              <a:t>, </a:t>
            </a:r>
            <a:r>
              <a:rPr lang="en-GB" dirty="0" err="1"/>
              <a:t>Sonablate</a:t>
            </a:r>
            <a:r>
              <a:rPr lang="en-GB" dirty="0"/>
              <a:t> Corp.) across 13 UK sites since 2005. </a:t>
            </a:r>
          </a:p>
          <a:p>
            <a:endParaRPr lang="en-GB" dirty="0"/>
          </a:p>
          <a:p>
            <a:r>
              <a:rPr lang="en-GB" dirty="0"/>
              <a:t>Whilst many have criticised focal therapy for treating men with low-risk disease that are eminently suitable for active surveillance (often forgetting that they themselves have removed or irradiated thousands of prostate with low-risk cancer), it is worth noting that 93% of patients in this focal HIFU series had D’Amico intermediate or high-risk localised disease (79% had Grade Group &gt;/=2). </a:t>
            </a:r>
          </a:p>
          <a:p>
            <a:endParaRPr lang="en-GB" dirty="0"/>
          </a:p>
          <a:p>
            <a:r>
              <a:rPr lang="en-GB" dirty="0"/>
              <a:t>Patients were given up to two focal HIFU sessions if required. </a:t>
            </a:r>
          </a:p>
          <a:p>
            <a:endParaRPr lang="en-GB" dirty="0"/>
          </a:p>
          <a:p>
            <a:r>
              <a:rPr lang="en-GB" dirty="0"/>
              <a:t>Reassuringly, we demonstrated a 7-year </a:t>
            </a:r>
            <a:r>
              <a:rPr lang="en-GB" dirty="0" err="1"/>
              <a:t>failurefree</a:t>
            </a:r>
            <a:r>
              <a:rPr lang="en-GB" dirty="0"/>
              <a:t> survival (a composite of transition to whole-gland, 3rd focal, metastases or cancer-specific death), of 69%, with only 0.5% serious adverse events. </a:t>
            </a:r>
          </a:p>
          <a:p>
            <a:endParaRPr lang="en-GB" dirty="0"/>
          </a:p>
          <a:p>
            <a:r>
              <a:rPr lang="en-GB" dirty="0"/>
              <a:t>No statistically significant differences in failure free survival (FFS) were observed between patients with intermediate versus high-risk disease, although lower FFS was observed in patients with Grade Group 3 disease compared to those with Grade Group 2. 7-year metastases and cancer specific survival was 100% (99-100%</a:t>
            </a:r>
            <a:endParaRPr lang="en-GB" sz="1200" dirty="0">
              <a:solidFill>
                <a:srgbClr val="0030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00358-CFBC-D449-ABB3-8AA4FB6101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Reduction of anxiety provoking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Clear guidance as to what to expect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Upfront education on recall </a:t>
            </a:r>
            <a:r>
              <a:rPr lang="en-GB" dirty="0" err="1"/>
              <a:t>etc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Studies on patient anxiety- summarise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Firstly, this review emphasizes 4706 Supportive Care in Cancer (2022) 30:4699–4709 1 3 the importance of transparent, understandable, relevant, and reliable information about </a:t>
            </a:r>
            <a:r>
              <a:rPr lang="en-GB" dirty="0" err="1"/>
              <a:t>PCa</a:t>
            </a:r>
            <a:r>
              <a:rPr lang="en-GB" dirty="0"/>
              <a:t>, treatments, AS risks, </a:t>
            </a:r>
            <a:r>
              <a:rPr lang="en-GB" dirty="0" err="1"/>
              <a:t>benefts</a:t>
            </a:r>
            <a:r>
              <a:rPr lang="en-GB" dirty="0"/>
              <a:t>, and protocols. In addition, information on lifestyle adjustments and CAM should be provided. Secondly, families and partners should receive adequate information and be involved in the decision-making process. Moreover, assessing the coping and self-management strategies used by men undergoing AS can identify those who </a:t>
            </a:r>
            <a:r>
              <a:rPr lang="en-GB" dirty="0" err="1"/>
              <a:t>fnd</a:t>
            </a:r>
            <a:r>
              <a:rPr lang="en-GB" dirty="0"/>
              <a:t> it </a:t>
            </a:r>
            <a:r>
              <a:rPr lang="en-GB" dirty="0" err="1"/>
              <a:t>difcult</a:t>
            </a:r>
            <a:r>
              <a:rPr lang="en-GB" dirty="0"/>
              <a:t> to handle. Men who are struggling with AS or have limited coping skills should be encouraged to adopt helpful coping strategies, such as a positive attitude and health-promoting </a:t>
            </a:r>
            <a:r>
              <a:rPr lang="en-GB" dirty="0" err="1"/>
              <a:t>behavior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00358-CFBC-D449-ABB3-8AA4FB6101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3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C007-C464-4BFC-9839-42E16F087C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19E2-5EC8-4A58-9525-6C2FFC20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77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C007-C464-4BFC-9839-42E16F087C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19E2-5EC8-4A58-9525-6C2FFC20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47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C007-C464-4BFC-9839-42E16F087C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19E2-5EC8-4A58-9525-6C2FFC20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2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5">
            <a:extLst>
              <a:ext uri="{FF2B5EF4-FFF2-40B4-BE49-F238E27FC236}">
                <a16:creationId xmlns:a16="http://schemas.microsoft.com/office/drawing/2014/main" id="{2B0211D8-BEC6-2E31-B78F-A69C09D81D47}"/>
              </a:ext>
            </a:extLst>
          </p:cNvPr>
          <p:cNvSpPr/>
          <p:nvPr userDrawn="1"/>
        </p:nvSpPr>
        <p:spPr>
          <a:xfrm>
            <a:off x="1" y="1143000"/>
            <a:ext cx="12192000" cy="5715000"/>
          </a:xfrm>
          <a:custGeom>
            <a:avLst/>
            <a:gdLst/>
            <a:ahLst/>
            <a:cxnLst/>
            <a:rect l="l" t="t" r="r" b="b"/>
            <a:pathLst>
              <a:path w="15119985" h="7080250">
                <a:moveTo>
                  <a:pt x="15119985" y="0"/>
                </a:moveTo>
                <a:lnTo>
                  <a:pt x="1418248" y="0"/>
                </a:lnTo>
                <a:lnTo>
                  <a:pt x="1370335" y="731"/>
                </a:lnTo>
                <a:lnTo>
                  <a:pt x="1322786" y="2913"/>
                </a:lnTo>
                <a:lnTo>
                  <a:pt x="1275624" y="6523"/>
                </a:lnTo>
                <a:lnTo>
                  <a:pt x="1228869" y="11541"/>
                </a:lnTo>
                <a:lnTo>
                  <a:pt x="1182543" y="17944"/>
                </a:lnTo>
                <a:lnTo>
                  <a:pt x="1136667" y="25712"/>
                </a:lnTo>
                <a:lnTo>
                  <a:pt x="1091263" y="34824"/>
                </a:lnTo>
                <a:lnTo>
                  <a:pt x="1046350" y="45257"/>
                </a:lnTo>
                <a:lnTo>
                  <a:pt x="1001952" y="56992"/>
                </a:lnTo>
                <a:lnTo>
                  <a:pt x="958089" y="70006"/>
                </a:lnTo>
                <a:lnTo>
                  <a:pt x="914782" y="84278"/>
                </a:lnTo>
                <a:lnTo>
                  <a:pt x="872052" y="99787"/>
                </a:lnTo>
                <a:lnTo>
                  <a:pt x="829922" y="116512"/>
                </a:lnTo>
                <a:lnTo>
                  <a:pt x="788412" y="134432"/>
                </a:lnTo>
                <a:lnTo>
                  <a:pt x="747543" y="153525"/>
                </a:lnTo>
                <a:lnTo>
                  <a:pt x="707337" y="173770"/>
                </a:lnTo>
                <a:lnTo>
                  <a:pt x="667815" y="195145"/>
                </a:lnTo>
                <a:lnTo>
                  <a:pt x="628998" y="217630"/>
                </a:lnTo>
                <a:lnTo>
                  <a:pt x="590908" y="241203"/>
                </a:lnTo>
                <a:lnTo>
                  <a:pt x="553565" y="265843"/>
                </a:lnTo>
                <a:lnTo>
                  <a:pt x="516992" y="291529"/>
                </a:lnTo>
                <a:lnTo>
                  <a:pt x="481209" y="318239"/>
                </a:lnTo>
                <a:lnTo>
                  <a:pt x="446237" y="345952"/>
                </a:lnTo>
                <a:lnTo>
                  <a:pt x="412099" y="374647"/>
                </a:lnTo>
                <a:lnTo>
                  <a:pt x="378814" y="404302"/>
                </a:lnTo>
                <a:lnTo>
                  <a:pt x="346405" y="434897"/>
                </a:lnTo>
                <a:lnTo>
                  <a:pt x="314893" y="466410"/>
                </a:lnTo>
                <a:lnTo>
                  <a:pt x="284299" y="498819"/>
                </a:lnTo>
                <a:lnTo>
                  <a:pt x="254644" y="532104"/>
                </a:lnTo>
                <a:lnTo>
                  <a:pt x="225949" y="566243"/>
                </a:lnTo>
                <a:lnTo>
                  <a:pt x="198236" y="601215"/>
                </a:lnTo>
                <a:lnTo>
                  <a:pt x="171526" y="636998"/>
                </a:lnTo>
                <a:lnTo>
                  <a:pt x="145841" y="673572"/>
                </a:lnTo>
                <a:lnTo>
                  <a:pt x="121201" y="710916"/>
                </a:lnTo>
                <a:lnTo>
                  <a:pt x="97628" y="749006"/>
                </a:lnTo>
                <a:lnTo>
                  <a:pt x="75143" y="787824"/>
                </a:lnTo>
                <a:lnTo>
                  <a:pt x="53768" y="827347"/>
                </a:lnTo>
                <a:lnTo>
                  <a:pt x="33523" y="867553"/>
                </a:lnTo>
                <a:lnTo>
                  <a:pt x="14430" y="908423"/>
                </a:lnTo>
                <a:lnTo>
                  <a:pt x="0" y="941853"/>
                </a:lnTo>
                <a:lnTo>
                  <a:pt x="0" y="7079996"/>
                </a:lnTo>
                <a:lnTo>
                  <a:pt x="15119985" y="7079996"/>
                </a:lnTo>
                <a:lnTo>
                  <a:pt x="15119985" y="0"/>
                </a:lnTo>
                <a:close/>
              </a:path>
            </a:pathLst>
          </a:custGeom>
          <a:solidFill>
            <a:srgbClr val="003087"/>
          </a:solidFill>
        </p:spPr>
        <p:txBody>
          <a:bodyPr wrap="square" lIns="0" tIns="0" rIns="0" bIns="0" rtlCol="0"/>
          <a:lstStyle/>
          <a:p>
            <a:endParaRPr sz="1451"/>
          </a:p>
        </p:txBody>
      </p:sp>
      <p:pic>
        <p:nvPicPr>
          <p:cNvPr id="25" name="Picture 2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15E483F-34E1-5B47-D2CC-067FDF825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136" y="297983"/>
            <a:ext cx="2348461" cy="609242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13F6A81C-46A9-25EA-7A4D-41EB77FC0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12"/>
          <a:stretch/>
        </p:blipFill>
        <p:spPr>
          <a:xfrm>
            <a:off x="10162553" y="2168173"/>
            <a:ext cx="2048846" cy="3063575"/>
          </a:xfrm>
          <a:prstGeom prst="rect">
            <a:avLst/>
          </a:prstGeom>
        </p:spPr>
      </p:pic>
      <p:sp>
        <p:nvSpPr>
          <p:cNvPr id="1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087407" y="2387513"/>
            <a:ext cx="6802752" cy="5787538"/>
          </a:xfrm>
          <a:custGeom>
            <a:avLst/>
            <a:gdLst>
              <a:gd name="connsiteX0" fmla="*/ 3507872 w 7279474"/>
              <a:gd name="connsiteY0" fmla="*/ 442 h 6184449"/>
              <a:gd name="connsiteX1" fmla="*/ 4890131 w 7279474"/>
              <a:gd name="connsiteY1" fmla="*/ 608511 h 6184449"/>
              <a:gd name="connsiteX2" fmla="*/ 7203567 w 7279474"/>
              <a:gd name="connsiteY2" fmla="*/ 2921470 h 6184449"/>
              <a:gd name="connsiteX3" fmla="*/ 7203567 w 7279474"/>
              <a:gd name="connsiteY3" fmla="*/ 3262980 h 6184449"/>
              <a:gd name="connsiteX4" fmla="*/ 4890131 w 7279474"/>
              <a:gd name="connsiteY4" fmla="*/ 5575940 h 6184449"/>
              <a:gd name="connsiteX5" fmla="*/ 2151272 w 7279474"/>
              <a:gd name="connsiteY5" fmla="*/ 5575940 h 6184449"/>
              <a:gd name="connsiteX6" fmla="*/ 266365 w 7279474"/>
              <a:gd name="connsiteY6" fmla="*/ 3691421 h 6184449"/>
              <a:gd name="connsiteX7" fmla="*/ 266365 w 7279474"/>
              <a:gd name="connsiteY7" fmla="*/ 2493029 h 6184449"/>
              <a:gd name="connsiteX8" fmla="*/ 2151272 w 7279474"/>
              <a:gd name="connsiteY8" fmla="*/ 608511 h 6184449"/>
              <a:gd name="connsiteX9" fmla="*/ 3507872 w 7279474"/>
              <a:gd name="connsiteY9" fmla="*/ 442 h 618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9474" h="6184449">
                <a:moveTo>
                  <a:pt x="3507872" y="442"/>
                </a:moveTo>
                <a:cubicBezTo>
                  <a:pt x="4300367" y="18868"/>
                  <a:pt x="4890131" y="608511"/>
                  <a:pt x="4890131" y="608511"/>
                </a:cubicBezTo>
                <a:cubicBezTo>
                  <a:pt x="4890131" y="608511"/>
                  <a:pt x="4890131" y="608511"/>
                  <a:pt x="7203567" y="2921470"/>
                </a:cubicBezTo>
                <a:cubicBezTo>
                  <a:pt x="7374358" y="3092225"/>
                  <a:pt x="7203567" y="3262980"/>
                  <a:pt x="7203567" y="3262980"/>
                </a:cubicBezTo>
                <a:cubicBezTo>
                  <a:pt x="7203567" y="3262980"/>
                  <a:pt x="7203567" y="3262980"/>
                  <a:pt x="4890131" y="5575940"/>
                </a:cubicBezTo>
                <a:cubicBezTo>
                  <a:pt x="3520702" y="6945087"/>
                  <a:pt x="2151272" y="5575940"/>
                  <a:pt x="2151272" y="5575940"/>
                </a:cubicBezTo>
                <a:cubicBezTo>
                  <a:pt x="2151272" y="5575940"/>
                  <a:pt x="2151272" y="5575940"/>
                  <a:pt x="266365" y="3691421"/>
                </a:cubicBezTo>
                <a:cubicBezTo>
                  <a:pt x="-332955" y="3092225"/>
                  <a:pt x="266365" y="2493029"/>
                  <a:pt x="266365" y="2493029"/>
                </a:cubicBezTo>
                <a:cubicBezTo>
                  <a:pt x="266365" y="2493029"/>
                  <a:pt x="266365" y="2493029"/>
                  <a:pt x="2151272" y="608511"/>
                </a:cubicBezTo>
                <a:cubicBezTo>
                  <a:pt x="2622013" y="137866"/>
                  <a:pt x="3092755" y="-9210"/>
                  <a:pt x="3507872" y="44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813824" y="1626047"/>
            <a:ext cx="4902056" cy="2233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9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8503" indent="0">
              <a:buNone/>
              <a:defRPr sz="709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7006" indent="0">
              <a:buNone/>
              <a:defRPr sz="709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05510" indent="0">
              <a:buNone/>
              <a:defRPr sz="709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4013" indent="0">
              <a:buNone/>
              <a:defRPr sz="709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A52D554-E7E3-B2F5-996E-D41B29E5EA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403" y="3943494"/>
            <a:ext cx="4115184" cy="223587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Sub heading to go here</a:t>
            </a:r>
            <a:endParaRPr lang="en-US" dirty="0"/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813824" y="4455356"/>
            <a:ext cx="3316715" cy="326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8503" indent="0">
              <a:buNone/>
              <a:defRPr sz="129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7006" indent="0">
              <a:buNone/>
              <a:defRPr sz="129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05510" indent="0">
              <a:buNone/>
              <a:defRPr sz="129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4013" indent="0">
              <a:buNone/>
              <a:defRPr sz="129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Speaker name to go here</a:t>
            </a:r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07083" y="6180144"/>
            <a:ext cx="2486409" cy="201179"/>
            <a:chOff x="-133350" y="485775"/>
            <a:chExt cx="9863138" cy="796926"/>
          </a:xfrm>
          <a:solidFill>
            <a:schemeClr val="bg1"/>
          </a:solidFill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-133350" y="539750"/>
              <a:ext cx="433388" cy="560388"/>
            </a:xfrm>
            <a:custGeom>
              <a:avLst/>
              <a:gdLst>
                <a:gd name="T0" fmla="*/ 273 w 273"/>
                <a:gd name="T1" fmla="*/ 0 h 353"/>
                <a:gd name="T2" fmla="*/ 263 w 273"/>
                <a:gd name="T3" fmla="*/ 72 h 353"/>
                <a:gd name="T4" fmla="*/ 180 w 273"/>
                <a:gd name="T5" fmla="*/ 72 h 353"/>
                <a:gd name="T6" fmla="*/ 180 w 273"/>
                <a:gd name="T7" fmla="*/ 353 h 353"/>
                <a:gd name="T8" fmla="*/ 88 w 273"/>
                <a:gd name="T9" fmla="*/ 353 h 353"/>
                <a:gd name="T10" fmla="*/ 88 w 273"/>
                <a:gd name="T11" fmla="*/ 72 h 353"/>
                <a:gd name="T12" fmla="*/ 0 w 273"/>
                <a:gd name="T13" fmla="*/ 72 h 353"/>
                <a:gd name="T14" fmla="*/ 0 w 273"/>
                <a:gd name="T15" fmla="*/ 0 h 353"/>
                <a:gd name="T16" fmla="*/ 273 w 273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353">
                  <a:moveTo>
                    <a:pt x="273" y="0"/>
                  </a:moveTo>
                  <a:lnTo>
                    <a:pt x="263" y="72"/>
                  </a:lnTo>
                  <a:lnTo>
                    <a:pt x="180" y="72"/>
                  </a:lnTo>
                  <a:lnTo>
                    <a:pt x="180" y="353"/>
                  </a:lnTo>
                  <a:lnTo>
                    <a:pt x="88" y="353"/>
                  </a:lnTo>
                  <a:lnTo>
                    <a:pt x="88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338138" y="485775"/>
              <a:ext cx="379413" cy="614363"/>
            </a:xfrm>
            <a:custGeom>
              <a:avLst/>
              <a:gdLst>
                <a:gd name="T0" fmla="*/ 93 w 101"/>
                <a:gd name="T1" fmla="*/ 54 h 161"/>
                <a:gd name="T2" fmla="*/ 101 w 101"/>
                <a:gd name="T3" fmla="*/ 79 h 161"/>
                <a:gd name="T4" fmla="*/ 101 w 101"/>
                <a:gd name="T5" fmla="*/ 161 h 161"/>
                <a:gd name="T6" fmla="*/ 64 w 101"/>
                <a:gd name="T7" fmla="*/ 161 h 161"/>
                <a:gd name="T8" fmla="*/ 64 w 101"/>
                <a:gd name="T9" fmla="*/ 85 h 161"/>
                <a:gd name="T10" fmla="*/ 61 w 101"/>
                <a:gd name="T11" fmla="*/ 75 h 161"/>
                <a:gd name="T12" fmla="*/ 55 w 101"/>
                <a:gd name="T13" fmla="*/ 72 h 161"/>
                <a:gd name="T14" fmla="*/ 38 w 101"/>
                <a:gd name="T15" fmla="*/ 85 h 161"/>
                <a:gd name="T16" fmla="*/ 38 w 101"/>
                <a:gd name="T17" fmla="*/ 161 h 161"/>
                <a:gd name="T18" fmla="*/ 0 w 101"/>
                <a:gd name="T19" fmla="*/ 161 h 161"/>
                <a:gd name="T20" fmla="*/ 0 w 101"/>
                <a:gd name="T21" fmla="*/ 4 h 161"/>
                <a:gd name="T22" fmla="*/ 38 w 101"/>
                <a:gd name="T23" fmla="*/ 0 h 161"/>
                <a:gd name="T24" fmla="*/ 38 w 101"/>
                <a:gd name="T25" fmla="*/ 59 h 161"/>
                <a:gd name="T26" fmla="*/ 53 w 101"/>
                <a:gd name="T27" fmla="*/ 48 h 161"/>
                <a:gd name="T28" fmla="*/ 70 w 101"/>
                <a:gd name="T29" fmla="*/ 45 h 161"/>
                <a:gd name="T30" fmla="*/ 93 w 101"/>
                <a:gd name="T31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61">
                  <a:moveTo>
                    <a:pt x="93" y="54"/>
                  </a:moveTo>
                  <a:cubicBezTo>
                    <a:pt x="99" y="60"/>
                    <a:pt x="101" y="68"/>
                    <a:pt x="101" y="79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80"/>
                    <a:pt x="63" y="77"/>
                    <a:pt x="61" y="75"/>
                  </a:cubicBezTo>
                  <a:cubicBezTo>
                    <a:pt x="60" y="73"/>
                    <a:pt x="58" y="72"/>
                    <a:pt x="55" y="72"/>
                  </a:cubicBezTo>
                  <a:cubicBezTo>
                    <a:pt x="49" y="72"/>
                    <a:pt x="44" y="77"/>
                    <a:pt x="38" y="85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3" y="54"/>
                    <a:pt x="48" y="51"/>
                    <a:pt x="53" y="48"/>
                  </a:cubicBezTo>
                  <a:cubicBezTo>
                    <a:pt x="58" y="46"/>
                    <a:pt x="64" y="45"/>
                    <a:pt x="70" y="45"/>
                  </a:cubicBezTo>
                  <a:cubicBezTo>
                    <a:pt x="80" y="45"/>
                    <a:pt x="88" y="48"/>
                    <a:pt x="9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777875" y="657225"/>
              <a:ext cx="407988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4 w 108"/>
                <a:gd name="T9" fmla="*/ 91 h 120"/>
                <a:gd name="T10" fmla="*/ 88 w 108"/>
                <a:gd name="T11" fmla="*/ 83 h 120"/>
                <a:gd name="T12" fmla="*/ 103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4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4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1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0" y="92"/>
                    <a:pt x="74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97" y="109"/>
                    <a:pt x="91" y="113"/>
                    <a:pt x="83" y="116"/>
                  </a:cubicBezTo>
                  <a:cubicBezTo>
                    <a:pt x="75" y="119"/>
                    <a:pt x="67" y="120"/>
                    <a:pt x="58" y="120"/>
                  </a:cubicBezTo>
                  <a:cubicBezTo>
                    <a:pt x="39" y="120"/>
                    <a:pt x="24" y="115"/>
                    <a:pt x="14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4" y="8"/>
                  </a:cubicBezTo>
                  <a:cubicBezTo>
                    <a:pt x="33" y="2"/>
                    <a:pt x="42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7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0" y="40"/>
                    <a:pt x="69" y="34"/>
                    <a:pt x="67" y="30"/>
                  </a:cubicBezTo>
                  <a:cubicBezTo>
                    <a:pt x="64" y="26"/>
                    <a:pt x="60" y="24"/>
                    <a:pt x="55" y="24"/>
                  </a:cubicBezTo>
                  <a:cubicBezTo>
                    <a:pt x="49" y="24"/>
                    <a:pt x="45" y="26"/>
                    <a:pt x="43" y="30"/>
                  </a:cubicBezTo>
                  <a:cubicBezTo>
                    <a:pt x="40" y="33"/>
                    <a:pt x="38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1425575" y="539750"/>
              <a:ext cx="460375" cy="560388"/>
            </a:xfrm>
            <a:custGeom>
              <a:avLst/>
              <a:gdLst>
                <a:gd name="T0" fmla="*/ 50 w 122"/>
                <a:gd name="T1" fmla="*/ 93 h 147"/>
                <a:gd name="T2" fmla="*/ 39 w 122"/>
                <a:gd name="T3" fmla="*/ 93 h 147"/>
                <a:gd name="T4" fmla="*/ 39 w 122"/>
                <a:gd name="T5" fmla="*/ 147 h 147"/>
                <a:gd name="T6" fmla="*/ 0 w 122"/>
                <a:gd name="T7" fmla="*/ 147 h 147"/>
                <a:gd name="T8" fmla="*/ 0 w 122"/>
                <a:gd name="T9" fmla="*/ 0 h 147"/>
                <a:gd name="T10" fmla="*/ 51 w 122"/>
                <a:gd name="T11" fmla="*/ 0 h 147"/>
                <a:gd name="T12" fmla="*/ 97 w 122"/>
                <a:gd name="T13" fmla="*/ 11 h 147"/>
                <a:gd name="T14" fmla="*/ 113 w 122"/>
                <a:gd name="T15" fmla="*/ 46 h 147"/>
                <a:gd name="T16" fmla="*/ 106 w 122"/>
                <a:gd name="T17" fmla="*/ 69 h 147"/>
                <a:gd name="T18" fmla="*/ 85 w 122"/>
                <a:gd name="T19" fmla="*/ 86 h 147"/>
                <a:gd name="T20" fmla="*/ 122 w 122"/>
                <a:gd name="T21" fmla="*/ 147 h 147"/>
                <a:gd name="T22" fmla="*/ 78 w 122"/>
                <a:gd name="T23" fmla="*/ 147 h 147"/>
                <a:gd name="T24" fmla="*/ 50 w 122"/>
                <a:gd name="T25" fmla="*/ 93 h 147"/>
                <a:gd name="T26" fmla="*/ 39 w 122"/>
                <a:gd name="T27" fmla="*/ 66 h 147"/>
                <a:gd name="T28" fmla="*/ 52 w 122"/>
                <a:gd name="T29" fmla="*/ 66 h 147"/>
                <a:gd name="T30" fmla="*/ 72 w 122"/>
                <a:gd name="T31" fmla="*/ 46 h 147"/>
                <a:gd name="T32" fmla="*/ 67 w 122"/>
                <a:gd name="T33" fmla="*/ 32 h 147"/>
                <a:gd name="T34" fmla="*/ 50 w 122"/>
                <a:gd name="T35" fmla="*/ 27 h 147"/>
                <a:gd name="T36" fmla="*/ 39 w 122"/>
                <a:gd name="T37" fmla="*/ 27 h 147"/>
                <a:gd name="T38" fmla="*/ 39 w 122"/>
                <a:gd name="T39" fmla="*/ 6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47">
                  <a:moveTo>
                    <a:pt x="50" y="93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1" y="0"/>
                    <a:pt x="87" y="4"/>
                    <a:pt x="97" y="11"/>
                  </a:cubicBezTo>
                  <a:cubicBezTo>
                    <a:pt x="107" y="19"/>
                    <a:pt x="113" y="30"/>
                    <a:pt x="113" y="46"/>
                  </a:cubicBezTo>
                  <a:cubicBezTo>
                    <a:pt x="113" y="55"/>
                    <a:pt x="110" y="63"/>
                    <a:pt x="106" y="69"/>
                  </a:cubicBezTo>
                  <a:cubicBezTo>
                    <a:pt x="102" y="75"/>
                    <a:pt x="95" y="81"/>
                    <a:pt x="85" y="86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78" y="147"/>
                    <a:pt x="78" y="147"/>
                    <a:pt x="78" y="147"/>
                  </a:cubicBezTo>
                  <a:lnTo>
                    <a:pt x="50" y="93"/>
                  </a:lnTo>
                  <a:close/>
                  <a:moveTo>
                    <a:pt x="39" y="66"/>
                  </a:moveTo>
                  <a:cubicBezTo>
                    <a:pt x="52" y="66"/>
                    <a:pt x="52" y="66"/>
                    <a:pt x="52" y="66"/>
                  </a:cubicBezTo>
                  <a:cubicBezTo>
                    <a:pt x="66" y="66"/>
                    <a:pt x="72" y="60"/>
                    <a:pt x="72" y="46"/>
                  </a:cubicBezTo>
                  <a:cubicBezTo>
                    <a:pt x="72" y="40"/>
                    <a:pt x="70" y="35"/>
                    <a:pt x="67" y="32"/>
                  </a:cubicBezTo>
                  <a:cubicBezTo>
                    <a:pt x="63" y="29"/>
                    <a:pt x="57" y="27"/>
                    <a:pt x="50" y="27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3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905000" y="539750"/>
              <a:ext cx="447675" cy="576263"/>
            </a:xfrm>
            <a:custGeom>
              <a:avLst/>
              <a:gdLst>
                <a:gd name="T0" fmla="*/ 119 w 119"/>
                <a:gd name="T1" fmla="*/ 98 h 151"/>
                <a:gd name="T2" fmla="*/ 112 w 119"/>
                <a:gd name="T3" fmla="*/ 125 h 151"/>
                <a:gd name="T4" fmla="*/ 92 w 119"/>
                <a:gd name="T5" fmla="*/ 144 h 151"/>
                <a:gd name="T6" fmla="*/ 59 w 119"/>
                <a:gd name="T7" fmla="*/ 151 h 151"/>
                <a:gd name="T8" fmla="*/ 15 w 119"/>
                <a:gd name="T9" fmla="*/ 137 h 151"/>
                <a:gd name="T10" fmla="*/ 0 w 119"/>
                <a:gd name="T11" fmla="*/ 98 h 151"/>
                <a:gd name="T12" fmla="*/ 0 w 119"/>
                <a:gd name="T13" fmla="*/ 0 h 151"/>
                <a:gd name="T14" fmla="*/ 39 w 119"/>
                <a:gd name="T15" fmla="*/ 0 h 151"/>
                <a:gd name="T16" fmla="*/ 39 w 119"/>
                <a:gd name="T17" fmla="*/ 97 h 151"/>
                <a:gd name="T18" fmla="*/ 44 w 119"/>
                <a:gd name="T19" fmla="*/ 116 h 151"/>
                <a:gd name="T20" fmla="*/ 59 w 119"/>
                <a:gd name="T21" fmla="*/ 123 h 151"/>
                <a:gd name="T22" fmla="*/ 75 w 119"/>
                <a:gd name="T23" fmla="*/ 116 h 151"/>
                <a:gd name="T24" fmla="*/ 79 w 119"/>
                <a:gd name="T25" fmla="*/ 97 h 151"/>
                <a:gd name="T26" fmla="*/ 79 w 119"/>
                <a:gd name="T27" fmla="*/ 0 h 151"/>
                <a:gd name="T28" fmla="*/ 119 w 119"/>
                <a:gd name="T29" fmla="*/ 0 h 151"/>
                <a:gd name="T30" fmla="*/ 119 w 119"/>
                <a:gd name="T31" fmla="*/ 9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51">
                  <a:moveTo>
                    <a:pt x="119" y="98"/>
                  </a:moveTo>
                  <a:cubicBezTo>
                    <a:pt x="119" y="108"/>
                    <a:pt x="116" y="117"/>
                    <a:pt x="112" y="125"/>
                  </a:cubicBezTo>
                  <a:cubicBezTo>
                    <a:pt x="108" y="133"/>
                    <a:pt x="101" y="140"/>
                    <a:pt x="92" y="144"/>
                  </a:cubicBezTo>
                  <a:cubicBezTo>
                    <a:pt x="83" y="149"/>
                    <a:pt x="72" y="151"/>
                    <a:pt x="59" y="151"/>
                  </a:cubicBezTo>
                  <a:cubicBezTo>
                    <a:pt x="40" y="151"/>
                    <a:pt x="25" y="146"/>
                    <a:pt x="15" y="137"/>
                  </a:cubicBezTo>
                  <a:cubicBezTo>
                    <a:pt x="5" y="127"/>
                    <a:pt x="0" y="114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9" y="106"/>
                    <a:pt x="41" y="112"/>
                    <a:pt x="44" y="116"/>
                  </a:cubicBezTo>
                  <a:cubicBezTo>
                    <a:pt x="47" y="121"/>
                    <a:pt x="52" y="123"/>
                    <a:pt x="59" y="123"/>
                  </a:cubicBezTo>
                  <a:cubicBezTo>
                    <a:pt x="66" y="123"/>
                    <a:pt x="71" y="120"/>
                    <a:pt x="75" y="116"/>
                  </a:cubicBezTo>
                  <a:cubicBezTo>
                    <a:pt x="78" y="112"/>
                    <a:pt x="79" y="106"/>
                    <a:pt x="79" y="9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1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2428875" y="539750"/>
              <a:ext cx="444500" cy="560388"/>
            </a:xfrm>
            <a:custGeom>
              <a:avLst/>
              <a:gdLst>
                <a:gd name="T0" fmla="*/ 185 w 280"/>
                <a:gd name="T1" fmla="*/ 353 h 353"/>
                <a:gd name="T2" fmla="*/ 185 w 280"/>
                <a:gd name="T3" fmla="*/ 206 h 353"/>
                <a:gd name="T4" fmla="*/ 92 w 280"/>
                <a:gd name="T5" fmla="*/ 206 h 353"/>
                <a:gd name="T6" fmla="*/ 92 w 280"/>
                <a:gd name="T7" fmla="*/ 353 h 353"/>
                <a:gd name="T8" fmla="*/ 0 w 280"/>
                <a:gd name="T9" fmla="*/ 353 h 353"/>
                <a:gd name="T10" fmla="*/ 0 w 280"/>
                <a:gd name="T11" fmla="*/ 0 h 353"/>
                <a:gd name="T12" fmla="*/ 92 w 280"/>
                <a:gd name="T13" fmla="*/ 0 h 353"/>
                <a:gd name="T14" fmla="*/ 92 w 280"/>
                <a:gd name="T15" fmla="*/ 134 h 353"/>
                <a:gd name="T16" fmla="*/ 185 w 280"/>
                <a:gd name="T17" fmla="*/ 134 h 353"/>
                <a:gd name="T18" fmla="*/ 185 w 280"/>
                <a:gd name="T19" fmla="*/ 0 h 353"/>
                <a:gd name="T20" fmla="*/ 280 w 280"/>
                <a:gd name="T21" fmla="*/ 0 h 353"/>
                <a:gd name="T22" fmla="*/ 280 w 280"/>
                <a:gd name="T23" fmla="*/ 353 h 353"/>
                <a:gd name="T24" fmla="*/ 185 w 280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353">
                  <a:moveTo>
                    <a:pt x="185" y="353"/>
                  </a:moveTo>
                  <a:lnTo>
                    <a:pt x="185" y="206"/>
                  </a:lnTo>
                  <a:lnTo>
                    <a:pt x="92" y="206"/>
                  </a:lnTo>
                  <a:lnTo>
                    <a:pt x="92" y="353"/>
                  </a:lnTo>
                  <a:lnTo>
                    <a:pt x="0" y="353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34"/>
                  </a:lnTo>
                  <a:lnTo>
                    <a:pt x="185" y="134"/>
                  </a:lnTo>
                  <a:lnTo>
                    <a:pt x="185" y="0"/>
                  </a:lnTo>
                  <a:lnTo>
                    <a:pt x="280" y="0"/>
                  </a:lnTo>
                  <a:lnTo>
                    <a:pt x="280" y="353"/>
                  </a:lnTo>
                  <a:lnTo>
                    <a:pt x="185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2933700" y="958850"/>
              <a:ext cx="153988" cy="290513"/>
            </a:xfrm>
            <a:custGeom>
              <a:avLst/>
              <a:gdLst>
                <a:gd name="T0" fmla="*/ 35 w 41"/>
                <a:gd name="T1" fmla="*/ 6 h 76"/>
                <a:gd name="T2" fmla="*/ 41 w 41"/>
                <a:gd name="T3" fmla="*/ 21 h 76"/>
                <a:gd name="T4" fmla="*/ 39 w 41"/>
                <a:gd name="T5" fmla="*/ 31 h 76"/>
                <a:gd name="T6" fmla="*/ 33 w 41"/>
                <a:gd name="T7" fmla="*/ 45 h 76"/>
                <a:gd name="T8" fmla="*/ 20 w 41"/>
                <a:gd name="T9" fmla="*/ 76 h 76"/>
                <a:gd name="T10" fmla="*/ 0 w 41"/>
                <a:gd name="T11" fmla="*/ 76 h 76"/>
                <a:gd name="T12" fmla="*/ 9 w 41"/>
                <a:gd name="T13" fmla="*/ 38 h 76"/>
                <a:gd name="T14" fmla="*/ 0 w 41"/>
                <a:gd name="T15" fmla="*/ 21 h 76"/>
                <a:gd name="T16" fmla="*/ 6 w 41"/>
                <a:gd name="T17" fmla="*/ 6 h 76"/>
                <a:gd name="T18" fmla="*/ 20 w 41"/>
                <a:gd name="T19" fmla="*/ 0 h 76"/>
                <a:gd name="T20" fmla="*/ 35 w 41"/>
                <a:gd name="T21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76">
                  <a:moveTo>
                    <a:pt x="35" y="6"/>
                  </a:moveTo>
                  <a:cubicBezTo>
                    <a:pt x="39" y="10"/>
                    <a:pt x="41" y="15"/>
                    <a:pt x="41" y="21"/>
                  </a:cubicBezTo>
                  <a:cubicBezTo>
                    <a:pt x="41" y="24"/>
                    <a:pt x="40" y="27"/>
                    <a:pt x="39" y="31"/>
                  </a:cubicBezTo>
                  <a:cubicBezTo>
                    <a:pt x="38" y="34"/>
                    <a:pt x="36" y="39"/>
                    <a:pt x="33" y="4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3" y="34"/>
                    <a:pt x="0" y="28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4" y="0"/>
                    <a:pt x="20" y="0"/>
                  </a:cubicBezTo>
                  <a:cubicBezTo>
                    <a:pt x="26" y="0"/>
                    <a:pt x="31" y="2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3287713" y="668338"/>
              <a:ext cx="606425" cy="431800"/>
            </a:xfrm>
            <a:custGeom>
              <a:avLst/>
              <a:gdLst>
                <a:gd name="T0" fmla="*/ 382 w 382"/>
                <a:gd name="T1" fmla="*/ 0 h 272"/>
                <a:gd name="T2" fmla="*/ 327 w 382"/>
                <a:gd name="T3" fmla="*/ 272 h 272"/>
                <a:gd name="T4" fmla="*/ 223 w 382"/>
                <a:gd name="T5" fmla="*/ 272 h 272"/>
                <a:gd name="T6" fmla="*/ 190 w 382"/>
                <a:gd name="T7" fmla="*/ 82 h 272"/>
                <a:gd name="T8" fmla="*/ 159 w 382"/>
                <a:gd name="T9" fmla="*/ 272 h 272"/>
                <a:gd name="T10" fmla="*/ 54 w 382"/>
                <a:gd name="T11" fmla="*/ 272 h 272"/>
                <a:gd name="T12" fmla="*/ 0 w 382"/>
                <a:gd name="T13" fmla="*/ 0 h 272"/>
                <a:gd name="T14" fmla="*/ 90 w 382"/>
                <a:gd name="T15" fmla="*/ 0 h 272"/>
                <a:gd name="T16" fmla="*/ 111 w 382"/>
                <a:gd name="T17" fmla="*/ 205 h 272"/>
                <a:gd name="T18" fmla="*/ 152 w 382"/>
                <a:gd name="T19" fmla="*/ 0 h 272"/>
                <a:gd name="T20" fmla="*/ 235 w 382"/>
                <a:gd name="T21" fmla="*/ 0 h 272"/>
                <a:gd name="T22" fmla="*/ 268 w 382"/>
                <a:gd name="T23" fmla="*/ 205 h 272"/>
                <a:gd name="T24" fmla="*/ 296 w 382"/>
                <a:gd name="T25" fmla="*/ 0 h 272"/>
                <a:gd name="T26" fmla="*/ 382 w 382"/>
                <a:gd name="T2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2" h="272">
                  <a:moveTo>
                    <a:pt x="382" y="0"/>
                  </a:moveTo>
                  <a:lnTo>
                    <a:pt x="327" y="272"/>
                  </a:lnTo>
                  <a:lnTo>
                    <a:pt x="223" y="272"/>
                  </a:lnTo>
                  <a:lnTo>
                    <a:pt x="190" y="82"/>
                  </a:lnTo>
                  <a:lnTo>
                    <a:pt x="159" y="272"/>
                  </a:lnTo>
                  <a:lnTo>
                    <a:pt x="54" y="272"/>
                  </a:lnTo>
                  <a:lnTo>
                    <a:pt x="0" y="0"/>
                  </a:lnTo>
                  <a:lnTo>
                    <a:pt x="90" y="0"/>
                  </a:lnTo>
                  <a:lnTo>
                    <a:pt x="111" y="205"/>
                  </a:lnTo>
                  <a:lnTo>
                    <a:pt x="152" y="0"/>
                  </a:lnTo>
                  <a:lnTo>
                    <a:pt x="235" y="0"/>
                  </a:lnTo>
                  <a:lnTo>
                    <a:pt x="268" y="205"/>
                  </a:lnTo>
                  <a:lnTo>
                    <a:pt x="296" y="0"/>
                  </a:lnTo>
                  <a:lnTo>
                    <a:pt x="3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3935413" y="485775"/>
              <a:ext cx="376238" cy="614363"/>
            </a:xfrm>
            <a:custGeom>
              <a:avLst/>
              <a:gdLst>
                <a:gd name="T0" fmla="*/ 92 w 100"/>
                <a:gd name="T1" fmla="*/ 54 h 161"/>
                <a:gd name="T2" fmla="*/ 100 w 100"/>
                <a:gd name="T3" fmla="*/ 79 h 161"/>
                <a:gd name="T4" fmla="*/ 100 w 100"/>
                <a:gd name="T5" fmla="*/ 161 h 161"/>
                <a:gd name="T6" fmla="*/ 63 w 100"/>
                <a:gd name="T7" fmla="*/ 161 h 161"/>
                <a:gd name="T8" fmla="*/ 63 w 100"/>
                <a:gd name="T9" fmla="*/ 85 h 161"/>
                <a:gd name="T10" fmla="*/ 61 w 100"/>
                <a:gd name="T11" fmla="*/ 75 h 161"/>
                <a:gd name="T12" fmla="*/ 54 w 100"/>
                <a:gd name="T13" fmla="*/ 72 h 161"/>
                <a:gd name="T14" fmla="*/ 37 w 100"/>
                <a:gd name="T15" fmla="*/ 85 h 161"/>
                <a:gd name="T16" fmla="*/ 37 w 100"/>
                <a:gd name="T17" fmla="*/ 161 h 161"/>
                <a:gd name="T18" fmla="*/ 0 w 100"/>
                <a:gd name="T19" fmla="*/ 161 h 161"/>
                <a:gd name="T20" fmla="*/ 0 w 100"/>
                <a:gd name="T21" fmla="*/ 4 h 161"/>
                <a:gd name="T22" fmla="*/ 37 w 100"/>
                <a:gd name="T23" fmla="*/ 0 h 161"/>
                <a:gd name="T24" fmla="*/ 37 w 100"/>
                <a:gd name="T25" fmla="*/ 59 h 161"/>
                <a:gd name="T26" fmla="*/ 52 w 100"/>
                <a:gd name="T27" fmla="*/ 48 h 161"/>
                <a:gd name="T28" fmla="*/ 70 w 100"/>
                <a:gd name="T29" fmla="*/ 45 h 161"/>
                <a:gd name="T30" fmla="*/ 92 w 100"/>
                <a:gd name="T31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61">
                  <a:moveTo>
                    <a:pt x="92" y="54"/>
                  </a:moveTo>
                  <a:cubicBezTo>
                    <a:pt x="98" y="60"/>
                    <a:pt x="100" y="68"/>
                    <a:pt x="100" y="79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0"/>
                    <a:pt x="62" y="77"/>
                    <a:pt x="61" y="75"/>
                  </a:cubicBezTo>
                  <a:cubicBezTo>
                    <a:pt x="59" y="73"/>
                    <a:pt x="57" y="72"/>
                    <a:pt x="54" y="72"/>
                  </a:cubicBezTo>
                  <a:cubicBezTo>
                    <a:pt x="48" y="72"/>
                    <a:pt x="43" y="77"/>
                    <a:pt x="37" y="85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42" y="54"/>
                    <a:pt x="47" y="51"/>
                    <a:pt x="52" y="48"/>
                  </a:cubicBezTo>
                  <a:cubicBezTo>
                    <a:pt x="57" y="46"/>
                    <a:pt x="63" y="45"/>
                    <a:pt x="70" y="45"/>
                  </a:cubicBezTo>
                  <a:cubicBezTo>
                    <a:pt x="79" y="45"/>
                    <a:pt x="87" y="48"/>
                    <a:pt x="9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1" name="Freeform 14"/>
            <p:cNvSpPr>
              <a:spLocks noEditPoints="1"/>
            </p:cNvSpPr>
            <p:nvPr userDrawn="1"/>
          </p:nvSpPr>
          <p:spPr bwMode="auto">
            <a:xfrm>
              <a:off x="4371975" y="657225"/>
              <a:ext cx="406400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8 w 108"/>
                <a:gd name="T11" fmla="*/ 83 h 120"/>
                <a:gd name="T12" fmla="*/ 104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2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0" y="92"/>
                    <a:pt x="75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3" y="116"/>
                  </a:cubicBezTo>
                  <a:cubicBezTo>
                    <a:pt x="76" y="119"/>
                    <a:pt x="67" y="120"/>
                    <a:pt x="58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5" y="8"/>
                  </a:cubicBezTo>
                  <a:cubicBezTo>
                    <a:pt x="33" y="2"/>
                    <a:pt x="43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1" y="40"/>
                    <a:pt x="69" y="34"/>
                    <a:pt x="67" y="30"/>
                  </a:cubicBezTo>
                  <a:cubicBezTo>
                    <a:pt x="65" y="26"/>
                    <a:pt x="60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0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2" name="Freeform 15"/>
            <p:cNvSpPr>
              <a:spLocks/>
            </p:cNvSpPr>
            <p:nvPr userDrawn="1"/>
          </p:nvSpPr>
          <p:spPr bwMode="auto">
            <a:xfrm>
              <a:off x="4835525" y="657225"/>
              <a:ext cx="285750" cy="442913"/>
            </a:xfrm>
            <a:custGeom>
              <a:avLst/>
              <a:gdLst>
                <a:gd name="T0" fmla="*/ 76 w 76"/>
                <a:gd name="T1" fmla="*/ 2 h 116"/>
                <a:gd name="T2" fmla="*/ 70 w 76"/>
                <a:gd name="T3" fmla="*/ 38 h 116"/>
                <a:gd name="T4" fmla="*/ 60 w 76"/>
                <a:gd name="T5" fmla="*/ 37 h 116"/>
                <a:gd name="T6" fmla="*/ 46 w 76"/>
                <a:gd name="T7" fmla="*/ 43 h 116"/>
                <a:gd name="T8" fmla="*/ 38 w 76"/>
                <a:gd name="T9" fmla="*/ 63 h 116"/>
                <a:gd name="T10" fmla="*/ 38 w 76"/>
                <a:gd name="T11" fmla="*/ 116 h 116"/>
                <a:gd name="T12" fmla="*/ 0 w 76"/>
                <a:gd name="T13" fmla="*/ 116 h 116"/>
                <a:gd name="T14" fmla="*/ 0 w 76"/>
                <a:gd name="T15" fmla="*/ 3 h 116"/>
                <a:gd name="T16" fmla="*/ 33 w 76"/>
                <a:gd name="T17" fmla="*/ 3 h 116"/>
                <a:gd name="T18" fmla="*/ 36 w 76"/>
                <a:gd name="T19" fmla="*/ 25 h 116"/>
                <a:gd name="T20" fmla="*/ 48 w 76"/>
                <a:gd name="T21" fmla="*/ 7 h 116"/>
                <a:gd name="T22" fmla="*/ 65 w 76"/>
                <a:gd name="T23" fmla="*/ 0 h 116"/>
                <a:gd name="T24" fmla="*/ 76 w 76"/>
                <a:gd name="T2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16">
                  <a:moveTo>
                    <a:pt x="76" y="2"/>
                  </a:moveTo>
                  <a:cubicBezTo>
                    <a:pt x="70" y="38"/>
                    <a:pt x="70" y="38"/>
                    <a:pt x="70" y="38"/>
                  </a:cubicBezTo>
                  <a:cubicBezTo>
                    <a:pt x="67" y="37"/>
                    <a:pt x="63" y="37"/>
                    <a:pt x="60" y="37"/>
                  </a:cubicBezTo>
                  <a:cubicBezTo>
                    <a:pt x="54" y="37"/>
                    <a:pt x="49" y="39"/>
                    <a:pt x="46" y="43"/>
                  </a:cubicBezTo>
                  <a:cubicBezTo>
                    <a:pt x="42" y="48"/>
                    <a:pt x="40" y="54"/>
                    <a:pt x="38" y="63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17"/>
                    <a:pt x="42" y="11"/>
                    <a:pt x="48" y="7"/>
                  </a:cubicBezTo>
                  <a:cubicBezTo>
                    <a:pt x="53" y="2"/>
                    <a:pt x="59" y="0"/>
                    <a:pt x="65" y="0"/>
                  </a:cubicBezTo>
                  <a:cubicBezTo>
                    <a:pt x="69" y="0"/>
                    <a:pt x="72" y="1"/>
                    <a:pt x="7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3" name="Freeform 16"/>
            <p:cNvSpPr>
              <a:spLocks noEditPoints="1"/>
            </p:cNvSpPr>
            <p:nvPr userDrawn="1"/>
          </p:nvSpPr>
          <p:spPr bwMode="auto">
            <a:xfrm>
              <a:off x="5114925" y="657225"/>
              <a:ext cx="406400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8 w 108"/>
                <a:gd name="T11" fmla="*/ 83 h 120"/>
                <a:gd name="T12" fmla="*/ 104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2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1" y="92"/>
                    <a:pt x="75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3" y="116"/>
                  </a:cubicBezTo>
                  <a:cubicBezTo>
                    <a:pt x="76" y="119"/>
                    <a:pt x="67" y="120"/>
                    <a:pt x="58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5" y="8"/>
                  </a:cubicBezTo>
                  <a:cubicBezTo>
                    <a:pt x="33" y="2"/>
                    <a:pt x="43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1" y="40"/>
                    <a:pt x="69" y="34"/>
                    <a:pt x="67" y="30"/>
                  </a:cubicBezTo>
                  <a:cubicBezTo>
                    <a:pt x="65" y="26"/>
                    <a:pt x="61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0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4" name="Freeform 17"/>
            <p:cNvSpPr>
              <a:spLocks/>
            </p:cNvSpPr>
            <p:nvPr userDrawn="1"/>
          </p:nvSpPr>
          <p:spPr bwMode="auto">
            <a:xfrm>
              <a:off x="5710238" y="668338"/>
              <a:ext cx="436563" cy="614363"/>
            </a:xfrm>
            <a:custGeom>
              <a:avLst/>
              <a:gdLst>
                <a:gd name="T0" fmla="*/ 81 w 116"/>
                <a:gd name="T1" fmla="*/ 113 h 161"/>
                <a:gd name="T2" fmla="*/ 57 w 116"/>
                <a:gd name="T3" fmla="*/ 148 h 161"/>
                <a:gd name="T4" fmla="*/ 14 w 116"/>
                <a:gd name="T5" fmla="*/ 161 h 161"/>
                <a:gd name="T6" fmla="*/ 10 w 116"/>
                <a:gd name="T7" fmla="*/ 135 h 161"/>
                <a:gd name="T8" fmla="*/ 34 w 116"/>
                <a:gd name="T9" fmla="*/ 129 h 161"/>
                <a:gd name="T10" fmla="*/ 46 w 116"/>
                <a:gd name="T11" fmla="*/ 113 h 161"/>
                <a:gd name="T12" fmla="*/ 33 w 116"/>
                <a:gd name="T13" fmla="*/ 113 h 161"/>
                <a:gd name="T14" fmla="*/ 0 w 116"/>
                <a:gd name="T15" fmla="*/ 0 h 161"/>
                <a:gd name="T16" fmla="*/ 40 w 116"/>
                <a:gd name="T17" fmla="*/ 0 h 161"/>
                <a:gd name="T18" fmla="*/ 58 w 116"/>
                <a:gd name="T19" fmla="*/ 90 h 161"/>
                <a:gd name="T20" fmla="*/ 77 w 116"/>
                <a:gd name="T21" fmla="*/ 0 h 161"/>
                <a:gd name="T22" fmla="*/ 116 w 116"/>
                <a:gd name="T23" fmla="*/ 0 h 161"/>
                <a:gd name="T24" fmla="*/ 81 w 116"/>
                <a:gd name="T25" fmla="*/ 11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61">
                  <a:moveTo>
                    <a:pt x="81" y="113"/>
                  </a:moveTo>
                  <a:cubicBezTo>
                    <a:pt x="76" y="129"/>
                    <a:pt x="68" y="140"/>
                    <a:pt x="57" y="148"/>
                  </a:cubicBezTo>
                  <a:cubicBezTo>
                    <a:pt x="46" y="156"/>
                    <a:pt x="32" y="160"/>
                    <a:pt x="14" y="161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21" y="134"/>
                    <a:pt x="29" y="132"/>
                    <a:pt x="34" y="129"/>
                  </a:cubicBezTo>
                  <a:cubicBezTo>
                    <a:pt x="39" y="125"/>
                    <a:pt x="43" y="120"/>
                    <a:pt x="46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8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5" name="Freeform 18"/>
            <p:cNvSpPr>
              <a:spLocks noEditPoints="1"/>
            </p:cNvSpPr>
            <p:nvPr userDrawn="1"/>
          </p:nvSpPr>
          <p:spPr bwMode="auto">
            <a:xfrm>
              <a:off x="6149975" y="657225"/>
              <a:ext cx="425450" cy="458788"/>
            </a:xfrm>
            <a:custGeom>
              <a:avLst/>
              <a:gdLst>
                <a:gd name="T0" fmla="*/ 98 w 113"/>
                <a:gd name="T1" fmla="*/ 16 h 120"/>
                <a:gd name="T2" fmla="*/ 113 w 113"/>
                <a:gd name="T3" fmla="*/ 60 h 120"/>
                <a:gd name="T4" fmla="*/ 107 w 113"/>
                <a:gd name="T5" fmla="*/ 92 h 120"/>
                <a:gd name="T6" fmla="*/ 87 w 113"/>
                <a:gd name="T7" fmla="*/ 113 h 120"/>
                <a:gd name="T8" fmla="*/ 57 w 113"/>
                <a:gd name="T9" fmla="*/ 120 h 120"/>
                <a:gd name="T10" fmla="*/ 15 w 113"/>
                <a:gd name="T11" fmla="*/ 104 h 120"/>
                <a:gd name="T12" fmla="*/ 0 w 113"/>
                <a:gd name="T13" fmla="*/ 60 h 120"/>
                <a:gd name="T14" fmla="*/ 7 w 113"/>
                <a:gd name="T15" fmla="*/ 28 h 120"/>
                <a:gd name="T16" fmla="*/ 27 w 113"/>
                <a:gd name="T17" fmla="*/ 7 h 120"/>
                <a:gd name="T18" fmla="*/ 57 w 113"/>
                <a:gd name="T19" fmla="*/ 0 h 120"/>
                <a:gd name="T20" fmla="*/ 98 w 113"/>
                <a:gd name="T21" fmla="*/ 16 h 120"/>
                <a:gd name="T22" fmla="*/ 43 w 113"/>
                <a:gd name="T23" fmla="*/ 35 h 120"/>
                <a:gd name="T24" fmla="*/ 39 w 113"/>
                <a:gd name="T25" fmla="*/ 60 h 120"/>
                <a:gd name="T26" fmla="*/ 43 w 113"/>
                <a:gd name="T27" fmla="*/ 85 h 120"/>
                <a:gd name="T28" fmla="*/ 57 w 113"/>
                <a:gd name="T29" fmla="*/ 93 h 120"/>
                <a:gd name="T30" fmla="*/ 70 w 113"/>
                <a:gd name="T31" fmla="*/ 85 h 120"/>
                <a:gd name="T32" fmla="*/ 75 w 113"/>
                <a:gd name="T33" fmla="*/ 60 h 120"/>
                <a:gd name="T34" fmla="*/ 70 w 113"/>
                <a:gd name="T35" fmla="*/ 35 h 120"/>
                <a:gd name="T36" fmla="*/ 57 w 113"/>
                <a:gd name="T37" fmla="*/ 27 h 120"/>
                <a:gd name="T38" fmla="*/ 43 w 113"/>
                <a:gd name="T39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3" h="120">
                  <a:moveTo>
                    <a:pt x="98" y="16"/>
                  </a:moveTo>
                  <a:cubicBezTo>
                    <a:pt x="108" y="26"/>
                    <a:pt x="113" y="41"/>
                    <a:pt x="113" y="60"/>
                  </a:cubicBezTo>
                  <a:cubicBezTo>
                    <a:pt x="113" y="72"/>
                    <a:pt x="111" y="83"/>
                    <a:pt x="107" y="92"/>
                  </a:cubicBezTo>
                  <a:cubicBezTo>
                    <a:pt x="102" y="101"/>
                    <a:pt x="96" y="108"/>
                    <a:pt x="87" y="113"/>
                  </a:cubicBezTo>
                  <a:cubicBezTo>
                    <a:pt x="79" y="118"/>
                    <a:pt x="68" y="120"/>
                    <a:pt x="57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4"/>
                    <a:pt x="0" y="79"/>
                    <a:pt x="0" y="60"/>
                  </a:cubicBezTo>
                  <a:cubicBezTo>
                    <a:pt x="0" y="48"/>
                    <a:pt x="3" y="37"/>
                    <a:pt x="7" y="28"/>
                  </a:cubicBezTo>
                  <a:cubicBezTo>
                    <a:pt x="12" y="19"/>
                    <a:pt x="18" y="12"/>
                    <a:pt x="27" y="7"/>
                  </a:cubicBezTo>
                  <a:cubicBezTo>
                    <a:pt x="35" y="2"/>
                    <a:pt x="45" y="0"/>
                    <a:pt x="57" y="0"/>
                  </a:cubicBezTo>
                  <a:cubicBezTo>
                    <a:pt x="75" y="0"/>
                    <a:pt x="88" y="5"/>
                    <a:pt x="98" y="16"/>
                  </a:cubicBezTo>
                  <a:close/>
                  <a:moveTo>
                    <a:pt x="43" y="35"/>
                  </a:moveTo>
                  <a:cubicBezTo>
                    <a:pt x="40" y="40"/>
                    <a:pt x="39" y="49"/>
                    <a:pt x="39" y="60"/>
                  </a:cubicBezTo>
                  <a:cubicBezTo>
                    <a:pt x="39" y="72"/>
                    <a:pt x="40" y="80"/>
                    <a:pt x="43" y="85"/>
                  </a:cubicBezTo>
                  <a:cubicBezTo>
                    <a:pt x="46" y="90"/>
                    <a:pt x="51" y="93"/>
                    <a:pt x="57" y="93"/>
                  </a:cubicBezTo>
                  <a:cubicBezTo>
                    <a:pt x="63" y="93"/>
                    <a:pt x="67" y="90"/>
                    <a:pt x="70" y="85"/>
                  </a:cubicBezTo>
                  <a:cubicBezTo>
                    <a:pt x="73" y="80"/>
                    <a:pt x="75" y="71"/>
                    <a:pt x="75" y="60"/>
                  </a:cubicBezTo>
                  <a:cubicBezTo>
                    <a:pt x="75" y="48"/>
                    <a:pt x="73" y="40"/>
                    <a:pt x="70" y="35"/>
                  </a:cubicBezTo>
                  <a:cubicBezTo>
                    <a:pt x="67" y="30"/>
                    <a:pt x="63" y="27"/>
                    <a:pt x="57" y="27"/>
                  </a:cubicBezTo>
                  <a:cubicBezTo>
                    <a:pt x="51" y="27"/>
                    <a:pt x="46" y="30"/>
                    <a:pt x="4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6635750" y="668338"/>
              <a:ext cx="373063" cy="447675"/>
            </a:xfrm>
            <a:custGeom>
              <a:avLst/>
              <a:gdLst>
                <a:gd name="T0" fmla="*/ 99 w 99"/>
                <a:gd name="T1" fmla="*/ 113 h 117"/>
                <a:gd name="T2" fmla="*/ 66 w 99"/>
                <a:gd name="T3" fmla="*/ 113 h 117"/>
                <a:gd name="T4" fmla="*/ 65 w 99"/>
                <a:gd name="T5" fmla="*/ 100 h 117"/>
                <a:gd name="T6" fmla="*/ 31 w 99"/>
                <a:gd name="T7" fmla="*/ 117 h 117"/>
                <a:gd name="T8" fmla="*/ 8 w 99"/>
                <a:gd name="T9" fmla="*/ 108 h 117"/>
                <a:gd name="T10" fmla="*/ 0 w 99"/>
                <a:gd name="T11" fmla="*/ 82 h 117"/>
                <a:gd name="T12" fmla="*/ 0 w 99"/>
                <a:gd name="T13" fmla="*/ 0 h 117"/>
                <a:gd name="T14" fmla="*/ 37 w 99"/>
                <a:gd name="T15" fmla="*/ 0 h 117"/>
                <a:gd name="T16" fmla="*/ 37 w 99"/>
                <a:gd name="T17" fmla="*/ 77 h 117"/>
                <a:gd name="T18" fmla="*/ 40 w 99"/>
                <a:gd name="T19" fmla="*/ 87 h 117"/>
                <a:gd name="T20" fmla="*/ 46 w 99"/>
                <a:gd name="T21" fmla="*/ 90 h 117"/>
                <a:gd name="T22" fmla="*/ 54 w 99"/>
                <a:gd name="T23" fmla="*/ 87 h 117"/>
                <a:gd name="T24" fmla="*/ 62 w 99"/>
                <a:gd name="T25" fmla="*/ 78 h 117"/>
                <a:gd name="T26" fmla="*/ 62 w 99"/>
                <a:gd name="T27" fmla="*/ 0 h 117"/>
                <a:gd name="T28" fmla="*/ 99 w 99"/>
                <a:gd name="T29" fmla="*/ 0 h 117"/>
                <a:gd name="T30" fmla="*/ 99 w 99"/>
                <a:gd name="T31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117">
                  <a:moveTo>
                    <a:pt x="99" y="113"/>
                  </a:moveTo>
                  <a:cubicBezTo>
                    <a:pt x="66" y="113"/>
                    <a:pt x="66" y="113"/>
                    <a:pt x="66" y="113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57" y="112"/>
                    <a:pt x="46" y="117"/>
                    <a:pt x="31" y="117"/>
                  </a:cubicBezTo>
                  <a:cubicBezTo>
                    <a:pt x="21" y="117"/>
                    <a:pt x="13" y="114"/>
                    <a:pt x="8" y="108"/>
                  </a:cubicBezTo>
                  <a:cubicBezTo>
                    <a:pt x="2" y="102"/>
                    <a:pt x="0" y="93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82"/>
                    <a:pt x="38" y="85"/>
                    <a:pt x="40" y="87"/>
                  </a:cubicBezTo>
                  <a:cubicBezTo>
                    <a:pt x="41" y="89"/>
                    <a:pt x="43" y="90"/>
                    <a:pt x="46" y="90"/>
                  </a:cubicBezTo>
                  <a:cubicBezTo>
                    <a:pt x="49" y="90"/>
                    <a:pt x="52" y="89"/>
                    <a:pt x="54" y="87"/>
                  </a:cubicBezTo>
                  <a:cubicBezTo>
                    <a:pt x="57" y="85"/>
                    <a:pt x="59" y="82"/>
                    <a:pt x="62" y="78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9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auto">
            <a:xfrm>
              <a:off x="7277100" y="657225"/>
              <a:ext cx="590550" cy="442913"/>
            </a:xfrm>
            <a:custGeom>
              <a:avLst/>
              <a:gdLst>
                <a:gd name="T0" fmla="*/ 149 w 157"/>
                <a:gd name="T1" fmla="*/ 9 h 116"/>
                <a:gd name="T2" fmla="*/ 157 w 157"/>
                <a:gd name="T3" fmla="*/ 34 h 116"/>
                <a:gd name="T4" fmla="*/ 157 w 157"/>
                <a:gd name="T5" fmla="*/ 116 h 116"/>
                <a:gd name="T6" fmla="*/ 119 w 157"/>
                <a:gd name="T7" fmla="*/ 116 h 116"/>
                <a:gd name="T8" fmla="*/ 119 w 157"/>
                <a:gd name="T9" fmla="*/ 40 h 116"/>
                <a:gd name="T10" fmla="*/ 112 w 157"/>
                <a:gd name="T11" fmla="*/ 27 h 116"/>
                <a:gd name="T12" fmla="*/ 97 w 157"/>
                <a:gd name="T13" fmla="*/ 40 h 116"/>
                <a:gd name="T14" fmla="*/ 97 w 157"/>
                <a:gd name="T15" fmla="*/ 116 h 116"/>
                <a:gd name="T16" fmla="*/ 59 w 157"/>
                <a:gd name="T17" fmla="*/ 116 h 116"/>
                <a:gd name="T18" fmla="*/ 59 w 157"/>
                <a:gd name="T19" fmla="*/ 40 h 116"/>
                <a:gd name="T20" fmla="*/ 52 w 157"/>
                <a:gd name="T21" fmla="*/ 27 h 116"/>
                <a:gd name="T22" fmla="*/ 37 w 157"/>
                <a:gd name="T23" fmla="*/ 40 h 116"/>
                <a:gd name="T24" fmla="*/ 37 w 157"/>
                <a:gd name="T25" fmla="*/ 116 h 116"/>
                <a:gd name="T26" fmla="*/ 0 w 157"/>
                <a:gd name="T27" fmla="*/ 116 h 116"/>
                <a:gd name="T28" fmla="*/ 0 w 157"/>
                <a:gd name="T29" fmla="*/ 3 h 116"/>
                <a:gd name="T30" fmla="*/ 32 w 157"/>
                <a:gd name="T31" fmla="*/ 3 h 116"/>
                <a:gd name="T32" fmla="*/ 35 w 157"/>
                <a:gd name="T33" fmla="*/ 16 h 116"/>
                <a:gd name="T34" fmla="*/ 50 w 157"/>
                <a:gd name="T35" fmla="*/ 4 h 116"/>
                <a:gd name="T36" fmla="*/ 68 w 157"/>
                <a:gd name="T37" fmla="*/ 0 h 116"/>
                <a:gd name="T38" fmla="*/ 84 w 157"/>
                <a:gd name="T39" fmla="*/ 4 h 116"/>
                <a:gd name="T40" fmla="*/ 94 w 157"/>
                <a:gd name="T41" fmla="*/ 17 h 116"/>
                <a:gd name="T42" fmla="*/ 109 w 157"/>
                <a:gd name="T43" fmla="*/ 4 h 116"/>
                <a:gd name="T44" fmla="*/ 128 w 157"/>
                <a:gd name="T45" fmla="*/ 0 h 116"/>
                <a:gd name="T46" fmla="*/ 149 w 157"/>
                <a:gd name="T47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7" h="116">
                  <a:moveTo>
                    <a:pt x="149" y="9"/>
                  </a:moveTo>
                  <a:cubicBezTo>
                    <a:pt x="154" y="15"/>
                    <a:pt x="157" y="23"/>
                    <a:pt x="157" y="34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32"/>
                    <a:pt x="117" y="27"/>
                    <a:pt x="112" y="27"/>
                  </a:cubicBezTo>
                  <a:cubicBezTo>
                    <a:pt x="106" y="27"/>
                    <a:pt x="101" y="32"/>
                    <a:pt x="97" y="40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2"/>
                    <a:pt x="57" y="27"/>
                    <a:pt x="52" y="27"/>
                  </a:cubicBezTo>
                  <a:cubicBezTo>
                    <a:pt x="47" y="27"/>
                    <a:pt x="42" y="32"/>
                    <a:pt x="37" y="40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40" y="10"/>
                    <a:pt x="44" y="6"/>
                    <a:pt x="50" y="4"/>
                  </a:cubicBezTo>
                  <a:cubicBezTo>
                    <a:pt x="55" y="1"/>
                    <a:pt x="61" y="0"/>
                    <a:pt x="68" y="0"/>
                  </a:cubicBezTo>
                  <a:cubicBezTo>
                    <a:pt x="74" y="0"/>
                    <a:pt x="79" y="1"/>
                    <a:pt x="84" y="4"/>
                  </a:cubicBezTo>
                  <a:cubicBezTo>
                    <a:pt x="88" y="7"/>
                    <a:pt x="92" y="11"/>
                    <a:pt x="94" y="17"/>
                  </a:cubicBezTo>
                  <a:cubicBezTo>
                    <a:pt x="99" y="11"/>
                    <a:pt x="104" y="7"/>
                    <a:pt x="109" y="4"/>
                  </a:cubicBezTo>
                  <a:cubicBezTo>
                    <a:pt x="114" y="1"/>
                    <a:pt x="121" y="0"/>
                    <a:pt x="128" y="0"/>
                  </a:cubicBezTo>
                  <a:cubicBezTo>
                    <a:pt x="136" y="0"/>
                    <a:pt x="143" y="3"/>
                    <a:pt x="1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9" name="Freeform 21"/>
            <p:cNvSpPr>
              <a:spLocks noEditPoints="1"/>
            </p:cNvSpPr>
            <p:nvPr userDrawn="1"/>
          </p:nvSpPr>
          <p:spPr bwMode="auto">
            <a:xfrm>
              <a:off x="7921625" y="657225"/>
              <a:ext cx="406400" cy="458788"/>
            </a:xfrm>
            <a:custGeom>
              <a:avLst/>
              <a:gdLst>
                <a:gd name="T0" fmla="*/ 102 w 108"/>
                <a:gd name="T1" fmla="*/ 91 h 120"/>
                <a:gd name="T2" fmla="*/ 108 w 108"/>
                <a:gd name="T3" fmla="*/ 95 h 120"/>
                <a:gd name="T4" fmla="*/ 100 w 108"/>
                <a:gd name="T5" fmla="*/ 120 h 120"/>
                <a:gd name="T6" fmla="*/ 82 w 108"/>
                <a:gd name="T7" fmla="*/ 115 h 120"/>
                <a:gd name="T8" fmla="*/ 71 w 108"/>
                <a:gd name="T9" fmla="*/ 104 h 120"/>
                <a:gd name="T10" fmla="*/ 37 w 108"/>
                <a:gd name="T11" fmla="*/ 120 h 120"/>
                <a:gd name="T12" fmla="*/ 10 w 108"/>
                <a:gd name="T13" fmla="*/ 110 h 120"/>
                <a:gd name="T14" fmla="*/ 0 w 108"/>
                <a:gd name="T15" fmla="*/ 85 h 120"/>
                <a:gd name="T16" fmla="*/ 14 w 108"/>
                <a:gd name="T17" fmla="*/ 56 h 120"/>
                <a:gd name="T18" fmla="*/ 54 w 108"/>
                <a:gd name="T19" fmla="*/ 46 h 120"/>
                <a:gd name="T20" fmla="*/ 64 w 108"/>
                <a:gd name="T21" fmla="*/ 46 h 120"/>
                <a:gd name="T22" fmla="*/ 64 w 108"/>
                <a:gd name="T23" fmla="*/ 42 h 120"/>
                <a:gd name="T24" fmla="*/ 60 w 108"/>
                <a:gd name="T25" fmla="*/ 30 h 120"/>
                <a:gd name="T26" fmla="*/ 46 w 108"/>
                <a:gd name="T27" fmla="*/ 27 h 120"/>
                <a:gd name="T28" fmla="*/ 33 w 108"/>
                <a:gd name="T29" fmla="*/ 28 h 120"/>
                <a:gd name="T30" fmla="*/ 17 w 108"/>
                <a:gd name="T31" fmla="*/ 33 h 120"/>
                <a:gd name="T32" fmla="*/ 8 w 108"/>
                <a:gd name="T33" fmla="*/ 8 h 120"/>
                <a:gd name="T34" fmla="*/ 30 w 108"/>
                <a:gd name="T35" fmla="*/ 2 h 120"/>
                <a:gd name="T36" fmla="*/ 52 w 108"/>
                <a:gd name="T37" fmla="*/ 0 h 120"/>
                <a:gd name="T38" fmla="*/ 89 w 108"/>
                <a:gd name="T39" fmla="*/ 10 h 120"/>
                <a:gd name="T40" fmla="*/ 100 w 108"/>
                <a:gd name="T41" fmla="*/ 41 h 120"/>
                <a:gd name="T42" fmla="*/ 100 w 108"/>
                <a:gd name="T43" fmla="*/ 82 h 120"/>
                <a:gd name="T44" fmla="*/ 102 w 108"/>
                <a:gd name="T45" fmla="*/ 91 h 120"/>
                <a:gd name="T46" fmla="*/ 57 w 108"/>
                <a:gd name="T47" fmla="*/ 91 h 120"/>
                <a:gd name="T48" fmla="*/ 64 w 108"/>
                <a:gd name="T49" fmla="*/ 85 h 120"/>
                <a:gd name="T50" fmla="*/ 64 w 108"/>
                <a:gd name="T51" fmla="*/ 66 h 120"/>
                <a:gd name="T52" fmla="*/ 57 w 108"/>
                <a:gd name="T53" fmla="*/ 66 h 120"/>
                <a:gd name="T54" fmla="*/ 42 w 108"/>
                <a:gd name="T55" fmla="*/ 70 h 120"/>
                <a:gd name="T56" fmla="*/ 37 w 108"/>
                <a:gd name="T57" fmla="*/ 81 h 120"/>
                <a:gd name="T58" fmla="*/ 40 w 108"/>
                <a:gd name="T59" fmla="*/ 90 h 120"/>
                <a:gd name="T60" fmla="*/ 49 w 108"/>
                <a:gd name="T61" fmla="*/ 94 h 120"/>
                <a:gd name="T62" fmla="*/ 57 w 108"/>
                <a:gd name="T63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20">
                  <a:moveTo>
                    <a:pt x="102" y="91"/>
                  </a:moveTo>
                  <a:cubicBezTo>
                    <a:pt x="103" y="93"/>
                    <a:pt x="105" y="94"/>
                    <a:pt x="108" y="95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93" y="119"/>
                    <a:pt x="87" y="118"/>
                    <a:pt x="82" y="115"/>
                  </a:cubicBezTo>
                  <a:cubicBezTo>
                    <a:pt x="78" y="113"/>
                    <a:pt x="74" y="109"/>
                    <a:pt x="71" y="104"/>
                  </a:cubicBezTo>
                  <a:cubicBezTo>
                    <a:pt x="64" y="115"/>
                    <a:pt x="53" y="120"/>
                    <a:pt x="37" y="120"/>
                  </a:cubicBezTo>
                  <a:cubicBezTo>
                    <a:pt x="26" y="120"/>
                    <a:pt x="17" y="117"/>
                    <a:pt x="10" y="110"/>
                  </a:cubicBezTo>
                  <a:cubicBezTo>
                    <a:pt x="4" y="104"/>
                    <a:pt x="0" y="95"/>
                    <a:pt x="0" y="85"/>
                  </a:cubicBezTo>
                  <a:cubicBezTo>
                    <a:pt x="0" y="72"/>
                    <a:pt x="5" y="63"/>
                    <a:pt x="14" y="56"/>
                  </a:cubicBezTo>
                  <a:cubicBezTo>
                    <a:pt x="23" y="50"/>
                    <a:pt x="37" y="46"/>
                    <a:pt x="5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6"/>
                    <a:pt x="62" y="32"/>
                    <a:pt x="60" y="30"/>
                  </a:cubicBezTo>
                  <a:cubicBezTo>
                    <a:pt x="57" y="28"/>
                    <a:pt x="53" y="27"/>
                    <a:pt x="46" y="27"/>
                  </a:cubicBezTo>
                  <a:cubicBezTo>
                    <a:pt x="43" y="27"/>
                    <a:pt x="38" y="27"/>
                    <a:pt x="33" y="28"/>
                  </a:cubicBezTo>
                  <a:cubicBezTo>
                    <a:pt x="28" y="29"/>
                    <a:pt x="22" y="31"/>
                    <a:pt x="17" y="3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6"/>
                    <a:pt x="22" y="3"/>
                    <a:pt x="30" y="2"/>
                  </a:cubicBezTo>
                  <a:cubicBezTo>
                    <a:pt x="38" y="0"/>
                    <a:pt x="45" y="0"/>
                    <a:pt x="52" y="0"/>
                  </a:cubicBezTo>
                  <a:cubicBezTo>
                    <a:pt x="69" y="0"/>
                    <a:pt x="81" y="3"/>
                    <a:pt x="89" y="10"/>
                  </a:cubicBezTo>
                  <a:cubicBezTo>
                    <a:pt x="97" y="16"/>
                    <a:pt x="100" y="27"/>
                    <a:pt x="100" y="41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0" y="86"/>
                    <a:pt x="101" y="89"/>
                    <a:pt x="102" y="91"/>
                  </a:cubicBezTo>
                  <a:close/>
                  <a:moveTo>
                    <a:pt x="57" y="91"/>
                  </a:moveTo>
                  <a:cubicBezTo>
                    <a:pt x="60" y="90"/>
                    <a:pt x="62" y="87"/>
                    <a:pt x="64" y="85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0" y="66"/>
                    <a:pt x="45" y="68"/>
                    <a:pt x="42" y="70"/>
                  </a:cubicBezTo>
                  <a:cubicBezTo>
                    <a:pt x="39" y="73"/>
                    <a:pt x="37" y="76"/>
                    <a:pt x="37" y="81"/>
                  </a:cubicBezTo>
                  <a:cubicBezTo>
                    <a:pt x="37" y="85"/>
                    <a:pt x="38" y="88"/>
                    <a:pt x="40" y="90"/>
                  </a:cubicBezTo>
                  <a:cubicBezTo>
                    <a:pt x="42" y="93"/>
                    <a:pt x="45" y="94"/>
                    <a:pt x="49" y="94"/>
                  </a:cubicBezTo>
                  <a:cubicBezTo>
                    <a:pt x="52" y="94"/>
                    <a:pt x="55" y="93"/>
                    <a:pt x="5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40" name="Freeform 22"/>
            <p:cNvSpPr>
              <a:spLocks/>
            </p:cNvSpPr>
            <p:nvPr userDrawn="1"/>
          </p:nvSpPr>
          <p:spPr bwMode="auto">
            <a:xfrm>
              <a:off x="8342313" y="561975"/>
              <a:ext cx="323850" cy="554038"/>
            </a:xfrm>
            <a:custGeom>
              <a:avLst/>
              <a:gdLst>
                <a:gd name="T0" fmla="*/ 86 w 86"/>
                <a:gd name="T1" fmla="*/ 136 h 145"/>
                <a:gd name="T2" fmla="*/ 71 w 86"/>
                <a:gd name="T3" fmla="*/ 143 h 145"/>
                <a:gd name="T4" fmla="*/ 54 w 86"/>
                <a:gd name="T5" fmla="*/ 145 h 145"/>
                <a:gd name="T6" fmla="*/ 15 w 86"/>
                <a:gd name="T7" fmla="*/ 102 h 145"/>
                <a:gd name="T8" fmla="*/ 15 w 86"/>
                <a:gd name="T9" fmla="*/ 54 h 145"/>
                <a:gd name="T10" fmla="*/ 0 w 86"/>
                <a:gd name="T11" fmla="*/ 54 h 145"/>
                <a:gd name="T12" fmla="*/ 0 w 86"/>
                <a:gd name="T13" fmla="*/ 28 h 145"/>
                <a:gd name="T14" fmla="*/ 15 w 86"/>
                <a:gd name="T15" fmla="*/ 28 h 145"/>
                <a:gd name="T16" fmla="*/ 15 w 86"/>
                <a:gd name="T17" fmla="*/ 5 h 145"/>
                <a:gd name="T18" fmla="*/ 53 w 86"/>
                <a:gd name="T19" fmla="*/ 0 h 145"/>
                <a:gd name="T20" fmla="*/ 53 w 86"/>
                <a:gd name="T21" fmla="*/ 28 h 145"/>
                <a:gd name="T22" fmla="*/ 78 w 86"/>
                <a:gd name="T23" fmla="*/ 28 h 145"/>
                <a:gd name="T24" fmla="*/ 75 w 86"/>
                <a:gd name="T25" fmla="*/ 54 h 145"/>
                <a:gd name="T26" fmla="*/ 53 w 86"/>
                <a:gd name="T27" fmla="*/ 54 h 145"/>
                <a:gd name="T28" fmla="*/ 53 w 86"/>
                <a:gd name="T29" fmla="*/ 102 h 145"/>
                <a:gd name="T30" fmla="*/ 55 w 86"/>
                <a:gd name="T31" fmla="*/ 112 h 145"/>
                <a:gd name="T32" fmla="*/ 62 w 86"/>
                <a:gd name="T33" fmla="*/ 116 h 145"/>
                <a:gd name="T34" fmla="*/ 74 w 86"/>
                <a:gd name="T35" fmla="*/ 112 h 145"/>
                <a:gd name="T36" fmla="*/ 86 w 86"/>
                <a:gd name="T37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45">
                  <a:moveTo>
                    <a:pt x="86" y="136"/>
                  </a:moveTo>
                  <a:cubicBezTo>
                    <a:pt x="82" y="139"/>
                    <a:pt x="77" y="141"/>
                    <a:pt x="71" y="143"/>
                  </a:cubicBezTo>
                  <a:cubicBezTo>
                    <a:pt x="65" y="144"/>
                    <a:pt x="60" y="145"/>
                    <a:pt x="54" y="145"/>
                  </a:cubicBezTo>
                  <a:cubicBezTo>
                    <a:pt x="28" y="145"/>
                    <a:pt x="15" y="131"/>
                    <a:pt x="15" y="10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7"/>
                    <a:pt x="54" y="110"/>
                    <a:pt x="55" y="112"/>
                  </a:cubicBezTo>
                  <a:cubicBezTo>
                    <a:pt x="57" y="114"/>
                    <a:pt x="59" y="116"/>
                    <a:pt x="62" y="116"/>
                  </a:cubicBezTo>
                  <a:cubicBezTo>
                    <a:pt x="66" y="116"/>
                    <a:pt x="70" y="114"/>
                    <a:pt x="74" y="112"/>
                  </a:cubicBezTo>
                  <a:lnTo>
                    <a:pt x="8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41" name="Freeform 23"/>
            <p:cNvSpPr>
              <a:spLocks/>
            </p:cNvSpPr>
            <p:nvPr userDrawn="1"/>
          </p:nvSpPr>
          <p:spPr bwMode="auto">
            <a:xfrm>
              <a:off x="8659813" y="561975"/>
              <a:ext cx="323850" cy="554038"/>
            </a:xfrm>
            <a:custGeom>
              <a:avLst/>
              <a:gdLst>
                <a:gd name="T0" fmla="*/ 86 w 86"/>
                <a:gd name="T1" fmla="*/ 136 h 145"/>
                <a:gd name="T2" fmla="*/ 70 w 86"/>
                <a:gd name="T3" fmla="*/ 143 h 145"/>
                <a:gd name="T4" fmla="*/ 53 w 86"/>
                <a:gd name="T5" fmla="*/ 145 h 145"/>
                <a:gd name="T6" fmla="*/ 14 w 86"/>
                <a:gd name="T7" fmla="*/ 102 h 145"/>
                <a:gd name="T8" fmla="*/ 14 w 86"/>
                <a:gd name="T9" fmla="*/ 54 h 145"/>
                <a:gd name="T10" fmla="*/ 0 w 86"/>
                <a:gd name="T11" fmla="*/ 54 h 145"/>
                <a:gd name="T12" fmla="*/ 0 w 86"/>
                <a:gd name="T13" fmla="*/ 28 h 145"/>
                <a:gd name="T14" fmla="*/ 14 w 86"/>
                <a:gd name="T15" fmla="*/ 28 h 145"/>
                <a:gd name="T16" fmla="*/ 14 w 86"/>
                <a:gd name="T17" fmla="*/ 5 h 145"/>
                <a:gd name="T18" fmla="*/ 52 w 86"/>
                <a:gd name="T19" fmla="*/ 0 h 145"/>
                <a:gd name="T20" fmla="*/ 52 w 86"/>
                <a:gd name="T21" fmla="*/ 28 h 145"/>
                <a:gd name="T22" fmla="*/ 78 w 86"/>
                <a:gd name="T23" fmla="*/ 28 h 145"/>
                <a:gd name="T24" fmla="*/ 74 w 86"/>
                <a:gd name="T25" fmla="*/ 54 h 145"/>
                <a:gd name="T26" fmla="*/ 52 w 86"/>
                <a:gd name="T27" fmla="*/ 54 h 145"/>
                <a:gd name="T28" fmla="*/ 52 w 86"/>
                <a:gd name="T29" fmla="*/ 102 h 145"/>
                <a:gd name="T30" fmla="*/ 54 w 86"/>
                <a:gd name="T31" fmla="*/ 112 h 145"/>
                <a:gd name="T32" fmla="*/ 62 w 86"/>
                <a:gd name="T33" fmla="*/ 116 h 145"/>
                <a:gd name="T34" fmla="*/ 73 w 86"/>
                <a:gd name="T35" fmla="*/ 112 h 145"/>
                <a:gd name="T36" fmla="*/ 86 w 86"/>
                <a:gd name="T37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45">
                  <a:moveTo>
                    <a:pt x="86" y="136"/>
                  </a:moveTo>
                  <a:cubicBezTo>
                    <a:pt x="81" y="139"/>
                    <a:pt x="76" y="141"/>
                    <a:pt x="70" y="143"/>
                  </a:cubicBezTo>
                  <a:cubicBezTo>
                    <a:pt x="65" y="144"/>
                    <a:pt x="59" y="145"/>
                    <a:pt x="53" y="145"/>
                  </a:cubicBezTo>
                  <a:cubicBezTo>
                    <a:pt x="27" y="145"/>
                    <a:pt x="14" y="131"/>
                    <a:pt x="14" y="10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7"/>
                    <a:pt x="53" y="110"/>
                    <a:pt x="54" y="112"/>
                  </a:cubicBezTo>
                  <a:cubicBezTo>
                    <a:pt x="56" y="114"/>
                    <a:pt x="58" y="116"/>
                    <a:pt x="62" y="116"/>
                  </a:cubicBezTo>
                  <a:cubicBezTo>
                    <a:pt x="66" y="116"/>
                    <a:pt x="69" y="114"/>
                    <a:pt x="73" y="112"/>
                  </a:cubicBezTo>
                  <a:lnTo>
                    <a:pt x="8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42" name="Freeform 24"/>
            <p:cNvSpPr>
              <a:spLocks noEditPoints="1"/>
            </p:cNvSpPr>
            <p:nvPr userDrawn="1"/>
          </p:nvSpPr>
          <p:spPr bwMode="auto">
            <a:xfrm>
              <a:off x="8975725" y="657225"/>
              <a:ext cx="406400" cy="458788"/>
            </a:xfrm>
            <a:custGeom>
              <a:avLst/>
              <a:gdLst>
                <a:gd name="T0" fmla="*/ 108 w 108"/>
                <a:gd name="T1" fmla="*/ 71 h 120"/>
                <a:gd name="T2" fmla="*/ 39 w 108"/>
                <a:gd name="T3" fmla="*/ 71 h 120"/>
                <a:gd name="T4" fmla="*/ 46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9 w 108"/>
                <a:gd name="T11" fmla="*/ 83 h 120"/>
                <a:gd name="T12" fmla="*/ 104 w 108"/>
                <a:gd name="T13" fmla="*/ 104 h 120"/>
                <a:gd name="T14" fmla="*/ 84 w 108"/>
                <a:gd name="T15" fmla="*/ 116 h 120"/>
                <a:gd name="T16" fmla="*/ 59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5 w 108"/>
                <a:gd name="T27" fmla="*/ 0 h 120"/>
                <a:gd name="T28" fmla="*/ 94 w 108"/>
                <a:gd name="T29" fmla="*/ 15 h 120"/>
                <a:gd name="T30" fmla="*/ 108 w 108"/>
                <a:gd name="T31" fmla="*/ 58 h 120"/>
                <a:gd name="T32" fmla="*/ 108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8" y="71"/>
                  </a:moveTo>
                  <a:cubicBezTo>
                    <a:pt x="39" y="71"/>
                    <a:pt x="39" y="71"/>
                    <a:pt x="39" y="71"/>
                  </a:cubicBezTo>
                  <a:cubicBezTo>
                    <a:pt x="40" y="79"/>
                    <a:pt x="42" y="85"/>
                    <a:pt x="46" y="89"/>
                  </a:cubicBezTo>
                  <a:cubicBezTo>
                    <a:pt x="50" y="92"/>
                    <a:pt x="55" y="93"/>
                    <a:pt x="62" y="93"/>
                  </a:cubicBezTo>
                  <a:cubicBezTo>
                    <a:pt x="67" y="93"/>
                    <a:pt x="71" y="92"/>
                    <a:pt x="75" y="91"/>
                  </a:cubicBezTo>
                  <a:cubicBezTo>
                    <a:pt x="79" y="89"/>
                    <a:pt x="84" y="87"/>
                    <a:pt x="89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4" y="116"/>
                  </a:cubicBezTo>
                  <a:cubicBezTo>
                    <a:pt x="76" y="119"/>
                    <a:pt x="68" y="120"/>
                    <a:pt x="59" y="120"/>
                  </a:cubicBezTo>
                  <a:cubicBezTo>
                    <a:pt x="40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1" y="20"/>
                    <a:pt x="17" y="13"/>
                    <a:pt x="25" y="8"/>
                  </a:cubicBezTo>
                  <a:cubicBezTo>
                    <a:pt x="33" y="2"/>
                    <a:pt x="43" y="0"/>
                    <a:pt x="55" y="0"/>
                  </a:cubicBezTo>
                  <a:cubicBezTo>
                    <a:pt x="71" y="0"/>
                    <a:pt x="84" y="5"/>
                    <a:pt x="94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8" y="71"/>
                  </a:cubicBezTo>
                  <a:close/>
                  <a:moveTo>
                    <a:pt x="71" y="48"/>
                  </a:moveTo>
                  <a:cubicBezTo>
                    <a:pt x="71" y="40"/>
                    <a:pt x="70" y="34"/>
                    <a:pt x="67" y="30"/>
                  </a:cubicBezTo>
                  <a:cubicBezTo>
                    <a:pt x="65" y="26"/>
                    <a:pt x="61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1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43" name="Freeform 25"/>
            <p:cNvSpPr>
              <a:spLocks/>
            </p:cNvSpPr>
            <p:nvPr userDrawn="1"/>
          </p:nvSpPr>
          <p:spPr bwMode="auto">
            <a:xfrm>
              <a:off x="9442450" y="657225"/>
              <a:ext cx="287338" cy="442913"/>
            </a:xfrm>
            <a:custGeom>
              <a:avLst/>
              <a:gdLst>
                <a:gd name="T0" fmla="*/ 76 w 76"/>
                <a:gd name="T1" fmla="*/ 2 h 116"/>
                <a:gd name="T2" fmla="*/ 70 w 76"/>
                <a:gd name="T3" fmla="*/ 38 h 116"/>
                <a:gd name="T4" fmla="*/ 59 w 76"/>
                <a:gd name="T5" fmla="*/ 37 h 116"/>
                <a:gd name="T6" fmla="*/ 45 w 76"/>
                <a:gd name="T7" fmla="*/ 43 h 116"/>
                <a:gd name="T8" fmla="*/ 37 w 76"/>
                <a:gd name="T9" fmla="*/ 63 h 116"/>
                <a:gd name="T10" fmla="*/ 37 w 76"/>
                <a:gd name="T11" fmla="*/ 116 h 116"/>
                <a:gd name="T12" fmla="*/ 0 w 76"/>
                <a:gd name="T13" fmla="*/ 116 h 116"/>
                <a:gd name="T14" fmla="*/ 0 w 76"/>
                <a:gd name="T15" fmla="*/ 3 h 116"/>
                <a:gd name="T16" fmla="*/ 32 w 76"/>
                <a:gd name="T17" fmla="*/ 3 h 116"/>
                <a:gd name="T18" fmla="*/ 36 w 76"/>
                <a:gd name="T19" fmla="*/ 25 h 116"/>
                <a:gd name="T20" fmla="*/ 47 w 76"/>
                <a:gd name="T21" fmla="*/ 7 h 116"/>
                <a:gd name="T22" fmla="*/ 64 w 76"/>
                <a:gd name="T23" fmla="*/ 0 h 116"/>
                <a:gd name="T24" fmla="*/ 76 w 76"/>
                <a:gd name="T2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16">
                  <a:moveTo>
                    <a:pt x="76" y="2"/>
                  </a:moveTo>
                  <a:cubicBezTo>
                    <a:pt x="70" y="38"/>
                    <a:pt x="70" y="38"/>
                    <a:pt x="70" y="38"/>
                  </a:cubicBezTo>
                  <a:cubicBezTo>
                    <a:pt x="66" y="37"/>
                    <a:pt x="63" y="37"/>
                    <a:pt x="59" y="37"/>
                  </a:cubicBezTo>
                  <a:cubicBezTo>
                    <a:pt x="53" y="37"/>
                    <a:pt x="48" y="39"/>
                    <a:pt x="45" y="43"/>
                  </a:cubicBezTo>
                  <a:cubicBezTo>
                    <a:pt x="42" y="48"/>
                    <a:pt x="39" y="54"/>
                    <a:pt x="37" y="63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17"/>
                    <a:pt x="42" y="11"/>
                    <a:pt x="47" y="7"/>
                  </a:cubicBezTo>
                  <a:cubicBezTo>
                    <a:pt x="52" y="2"/>
                    <a:pt x="58" y="0"/>
                    <a:pt x="64" y="0"/>
                  </a:cubicBezTo>
                  <a:cubicBezTo>
                    <a:pt x="68" y="0"/>
                    <a:pt x="72" y="1"/>
                    <a:pt x="7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</p:grpSp>
    </p:spTree>
    <p:extLst>
      <p:ext uri="{BB962C8B-B14F-4D97-AF65-F5344CB8AC3E}">
        <p14:creationId xmlns:p14="http://schemas.microsoft.com/office/powerpoint/2010/main" val="138776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g object 16">
            <a:extLst>
              <a:ext uri="{FF2B5EF4-FFF2-40B4-BE49-F238E27FC236}">
                <a16:creationId xmlns:a16="http://schemas.microsoft.com/office/drawing/2014/main" id="{A44D8E12-C1D4-B945-6E6F-A8CE556E0402}"/>
              </a:ext>
            </a:extLst>
          </p:cNvPr>
          <p:cNvSpPr/>
          <p:nvPr userDrawn="1"/>
        </p:nvSpPr>
        <p:spPr>
          <a:xfrm>
            <a:off x="1" y="0"/>
            <a:ext cx="12187904" cy="6858000"/>
          </a:xfrm>
          <a:custGeom>
            <a:avLst/>
            <a:gdLst/>
            <a:ahLst/>
            <a:cxnLst/>
            <a:rect l="l" t="t" r="r" b="b"/>
            <a:pathLst>
              <a:path w="15120619" h="8496300">
                <a:moveTo>
                  <a:pt x="15120010" y="0"/>
                </a:moveTo>
                <a:lnTo>
                  <a:pt x="0" y="0"/>
                </a:lnTo>
                <a:lnTo>
                  <a:pt x="0" y="8495995"/>
                </a:lnTo>
                <a:lnTo>
                  <a:pt x="15120010" y="8495995"/>
                </a:lnTo>
                <a:lnTo>
                  <a:pt x="15120010" y="0"/>
                </a:lnTo>
                <a:close/>
              </a:path>
            </a:pathLst>
          </a:custGeom>
          <a:solidFill>
            <a:srgbClr val="AE2573"/>
          </a:solidFill>
        </p:spPr>
        <p:txBody>
          <a:bodyPr wrap="square" lIns="0" tIns="0" rIns="0" bIns="0" rtlCol="0"/>
          <a:lstStyle/>
          <a:p>
            <a:endParaRPr sz="1451"/>
          </a:p>
        </p:txBody>
      </p:sp>
      <p:sp>
        <p:nvSpPr>
          <p:cNvPr id="7" name="bg object 17">
            <a:extLst>
              <a:ext uri="{FF2B5EF4-FFF2-40B4-BE49-F238E27FC236}">
                <a16:creationId xmlns:a16="http://schemas.microsoft.com/office/drawing/2014/main" id="{99F9448C-DC03-DA42-A39E-F7C231F840BE}"/>
              </a:ext>
            </a:extLst>
          </p:cNvPr>
          <p:cNvSpPr/>
          <p:nvPr userDrawn="1"/>
        </p:nvSpPr>
        <p:spPr>
          <a:xfrm>
            <a:off x="1" y="679082"/>
            <a:ext cx="12187393" cy="6178863"/>
          </a:xfrm>
          <a:custGeom>
            <a:avLst/>
            <a:gdLst/>
            <a:ahLst/>
            <a:cxnLst/>
            <a:rect l="l" t="t" r="r" b="b"/>
            <a:pathLst>
              <a:path w="15119985" h="7654925">
                <a:moveTo>
                  <a:pt x="15119985" y="0"/>
                </a:moveTo>
                <a:lnTo>
                  <a:pt x="1933577" y="0"/>
                </a:lnTo>
                <a:lnTo>
                  <a:pt x="1884992" y="562"/>
                </a:lnTo>
                <a:lnTo>
                  <a:pt x="1836684" y="2240"/>
                </a:lnTo>
                <a:lnTo>
                  <a:pt x="1788663" y="5021"/>
                </a:lnTo>
                <a:lnTo>
                  <a:pt x="1740944" y="8895"/>
                </a:lnTo>
                <a:lnTo>
                  <a:pt x="1693537" y="13847"/>
                </a:lnTo>
                <a:lnTo>
                  <a:pt x="1646456" y="19865"/>
                </a:lnTo>
                <a:lnTo>
                  <a:pt x="1599712" y="26938"/>
                </a:lnTo>
                <a:lnTo>
                  <a:pt x="1553318" y="35053"/>
                </a:lnTo>
                <a:lnTo>
                  <a:pt x="1507287" y="44197"/>
                </a:lnTo>
                <a:lnTo>
                  <a:pt x="1461631" y="54358"/>
                </a:lnTo>
                <a:lnTo>
                  <a:pt x="1416362" y="65525"/>
                </a:lnTo>
                <a:lnTo>
                  <a:pt x="1371492" y="77683"/>
                </a:lnTo>
                <a:lnTo>
                  <a:pt x="1327034" y="90822"/>
                </a:lnTo>
                <a:lnTo>
                  <a:pt x="1283000" y="104929"/>
                </a:lnTo>
                <a:lnTo>
                  <a:pt x="1239403" y="119991"/>
                </a:lnTo>
                <a:lnTo>
                  <a:pt x="1196255" y="135996"/>
                </a:lnTo>
                <a:lnTo>
                  <a:pt x="1153568" y="152931"/>
                </a:lnTo>
                <a:lnTo>
                  <a:pt x="1111354" y="170786"/>
                </a:lnTo>
                <a:lnTo>
                  <a:pt x="1069627" y="189546"/>
                </a:lnTo>
                <a:lnTo>
                  <a:pt x="1028398" y="209200"/>
                </a:lnTo>
                <a:lnTo>
                  <a:pt x="987679" y="229735"/>
                </a:lnTo>
                <a:lnTo>
                  <a:pt x="947484" y="251139"/>
                </a:lnTo>
                <a:lnTo>
                  <a:pt x="907823" y="273399"/>
                </a:lnTo>
                <a:lnTo>
                  <a:pt x="868711" y="296504"/>
                </a:lnTo>
                <a:lnTo>
                  <a:pt x="830159" y="320441"/>
                </a:lnTo>
                <a:lnTo>
                  <a:pt x="792179" y="345197"/>
                </a:lnTo>
                <a:lnTo>
                  <a:pt x="754784" y="370761"/>
                </a:lnTo>
                <a:lnTo>
                  <a:pt x="717986" y="397119"/>
                </a:lnTo>
                <a:lnTo>
                  <a:pt x="681798" y="424260"/>
                </a:lnTo>
                <a:lnTo>
                  <a:pt x="646231" y="452171"/>
                </a:lnTo>
                <a:lnTo>
                  <a:pt x="611299" y="480839"/>
                </a:lnTo>
                <a:lnTo>
                  <a:pt x="577013" y="510253"/>
                </a:lnTo>
                <a:lnTo>
                  <a:pt x="543386" y="540401"/>
                </a:lnTo>
                <a:lnTo>
                  <a:pt x="510431" y="571268"/>
                </a:lnTo>
                <a:lnTo>
                  <a:pt x="478159" y="602845"/>
                </a:lnTo>
                <a:lnTo>
                  <a:pt x="446583" y="635117"/>
                </a:lnTo>
                <a:lnTo>
                  <a:pt x="415715" y="668073"/>
                </a:lnTo>
                <a:lnTo>
                  <a:pt x="385568" y="701700"/>
                </a:lnTo>
                <a:lnTo>
                  <a:pt x="356154" y="735986"/>
                </a:lnTo>
                <a:lnTo>
                  <a:pt x="327486" y="770919"/>
                </a:lnTo>
                <a:lnTo>
                  <a:pt x="299575" y="806486"/>
                </a:lnTo>
                <a:lnTo>
                  <a:pt x="272434" y="842675"/>
                </a:lnTo>
                <a:lnTo>
                  <a:pt x="246076" y="879473"/>
                </a:lnTo>
                <a:lnTo>
                  <a:pt x="220512" y="916869"/>
                </a:lnTo>
                <a:lnTo>
                  <a:pt x="195756" y="954849"/>
                </a:lnTo>
                <a:lnTo>
                  <a:pt x="171819" y="993402"/>
                </a:lnTo>
                <a:lnTo>
                  <a:pt x="148715" y="1032515"/>
                </a:lnTo>
                <a:lnTo>
                  <a:pt x="126454" y="1072176"/>
                </a:lnTo>
                <a:lnTo>
                  <a:pt x="105050" y="1112373"/>
                </a:lnTo>
                <a:lnTo>
                  <a:pt x="84515" y="1153092"/>
                </a:lnTo>
                <a:lnTo>
                  <a:pt x="64861" y="1194322"/>
                </a:lnTo>
                <a:lnTo>
                  <a:pt x="46101" y="1236050"/>
                </a:lnTo>
                <a:lnTo>
                  <a:pt x="28247" y="1278265"/>
                </a:lnTo>
                <a:lnTo>
                  <a:pt x="11311" y="1320953"/>
                </a:lnTo>
                <a:lnTo>
                  <a:pt x="0" y="1351448"/>
                </a:lnTo>
                <a:lnTo>
                  <a:pt x="0" y="7654688"/>
                </a:lnTo>
                <a:lnTo>
                  <a:pt x="15119985" y="7654688"/>
                </a:lnTo>
                <a:lnTo>
                  <a:pt x="15119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51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BC63C7A8-E298-027D-C397-BA2549D048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403" y="1189922"/>
            <a:ext cx="4975073" cy="9109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63"/>
              </a:lnSpc>
              <a:buNone/>
              <a:defRPr sz="3546"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Smaller headline </a:t>
            </a:r>
            <a:br>
              <a:rPr lang="en-GB" dirty="0"/>
            </a:br>
            <a:r>
              <a:rPr lang="en-GB" dirty="0"/>
              <a:t>to go here</a:t>
            </a:r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845662" y="6180144"/>
            <a:ext cx="2486409" cy="201179"/>
            <a:chOff x="-133350" y="485775"/>
            <a:chExt cx="9863138" cy="796926"/>
          </a:xfrm>
          <a:solidFill>
            <a:srgbClr val="005EB8"/>
          </a:solidFill>
        </p:grpSpPr>
        <p:sp>
          <p:nvSpPr>
            <p:cNvPr id="30" name="Freeform 5"/>
            <p:cNvSpPr>
              <a:spLocks/>
            </p:cNvSpPr>
            <p:nvPr userDrawn="1"/>
          </p:nvSpPr>
          <p:spPr bwMode="auto">
            <a:xfrm>
              <a:off x="-133350" y="539750"/>
              <a:ext cx="433388" cy="560388"/>
            </a:xfrm>
            <a:custGeom>
              <a:avLst/>
              <a:gdLst>
                <a:gd name="T0" fmla="*/ 273 w 273"/>
                <a:gd name="T1" fmla="*/ 0 h 353"/>
                <a:gd name="T2" fmla="*/ 263 w 273"/>
                <a:gd name="T3" fmla="*/ 72 h 353"/>
                <a:gd name="T4" fmla="*/ 180 w 273"/>
                <a:gd name="T5" fmla="*/ 72 h 353"/>
                <a:gd name="T6" fmla="*/ 180 w 273"/>
                <a:gd name="T7" fmla="*/ 353 h 353"/>
                <a:gd name="T8" fmla="*/ 88 w 273"/>
                <a:gd name="T9" fmla="*/ 353 h 353"/>
                <a:gd name="T10" fmla="*/ 88 w 273"/>
                <a:gd name="T11" fmla="*/ 72 h 353"/>
                <a:gd name="T12" fmla="*/ 0 w 273"/>
                <a:gd name="T13" fmla="*/ 72 h 353"/>
                <a:gd name="T14" fmla="*/ 0 w 273"/>
                <a:gd name="T15" fmla="*/ 0 h 353"/>
                <a:gd name="T16" fmla="*/ 273 w 273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353">
                  <a:moveTo>
                    <a:pt x="273" y="0"/>
                  </a:moveTo>
                  <a:lnTo>
                    <a:pt x="263" y="72"/>
                  </a:lnTo>
                  <a:lnTo>
                    <a:pt x="180" y="72"/>
                  </a:lnTo>
                  <a:lnTo>
                    <a:pt x="180" y="353"/>
                  </a:lnTo>
                  <a:lnTo>
                    <a:pt x="88" y="353"/>
                  </a:lnTo>
                  <a:lnTo>
                    <a:pt x="88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auto">
            <a:xfrm>
              <a:off x="338138" y="485775"/>
              <a:ext cx="379413" cy="614363"/>
            </a:xfrm>
            <a:custGeom>
              <a:avLst/>
              <a:gdLst>
                <a:gd name="T0" fmla="*/ 93 w 101"/>
                <a:gd name="T1" fmla="*/ 54 h 161"/>
                <a:gd name="T2" fmla="*/ 101 w 101"/>
                <a:gd name="T3" fmla="*/ 79 h 161"/>
                <a:gd name="T4" fmla="*/ 101 w 101"/>
                <a:gd name="T5" fmla="*/ 161 h 161"/>
                <a:gd name="T6" fmla="*/ 64 w 101"/>
                <a:gd name="T7" fmla="*/ 161 h 161"/>
                <a:gd name="T8" fmla="*/ 64 w 101"/>
                <a:gd name="T9" fmla="*/ 85 h 161"/>
                <a:gd name="T10" fmla="*/ 61 w 101"/>
                <a:gd name="T11" fmla="*/ 75 h 161"/>
                <a:gd name="T12" fmla="*/ 55 w 101"/>
                <a:gd name="T13" fmla="*/ 72 h 161"/>
                <a:gd name="T14" fmla="*/ 38 w 101"/>
                <a:gd name="T15" fmla="*/ 85 h 161"/>
                <a:gd name="T16" fmla="*/ 38 w 101"/>
                <a:gd name="T17" fmla="*/ 161 h 161"/>
                <a:gd name="T18" fmla="*/ 0 w 101"/>
                <a:gd name="T19" fmla="*/ 161 h 161"/>
                <a:gd name="T20" fmla="*/ 0 w 101"/>
                <a:gd name="T21" fmla="*/ 4 h 161"/>
                <a:gd name="T22" fmla="*/ 38 w 101"/>
                <a:gd name="T23" fmla="*/ 0 h 161"/>
                <a:gd name="T24" fmla="*/ 38 w 101"/>
                <a:gd name="T25" fmla="*/ 59 h 161"/>
                <a:gd name="T26" fmla="*/ 53 w 101"/>
                <a:gd name="T27" fmla="*/ 48 h 161"/>
                <a:gd name="T28" fmla="*/ 70 w 101"/>
                <a:gd name="T29" fmla="*/ 45 h 161"/>
                <a:gd name="T30" fmla="*/ 93 w 101"/>
                <a:gd name="T31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61">
                  <a:moveTo>
                    <a:pt x="93" y="54"/>
                  </a:moveTo>
                  <a:cubicBezTo>
                    <a:pt x="99" y="60"/>
                    <a:pt x="101" y="68"/>
                    <a:pt x="101" y="79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80"/>
                    <a:pt x="63" y="77"/>
                    <a:pt x="61" y="75"/>
                  </a:cubicBezTo>
                  <a:cubicBezTo>
                    <a:pt x="60" y="73"/>
                    <a:pt x="58" y="72"/>
                    <a:pt x="55" y="72"/>
                  </a:cubicBezTo>
                  <a:cubicBezTo>
                    <a:pt x="49" y="72"/>
                    <a:pt x="44" y="77"/>
                    <a:pt x="38" y="85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3" y="54"/>
                    <a:pt x="48" y="51"/>
                    <a:pt x="53" y="48"/>
                  </a:cubicBezTo>
                  <a:cubicBezTo>
                    <a:pt x="58" y="46"/>
                    <a:pt x="64" y="45"/>
                    <a:pt x="70" y="45"/>
                  </a:cubicBezTo>
                  <a:cubicBezTo>
                    <a:pt x="80" y="45"/>
                    <a:pt x="88" y="48"/>
                    <a:pt x="9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 userDrawn="1"/>
          </p:nvSpPr>
          <p:spPr bwMode="auto">
            <a:xfrm>
              <a:off x="777875" y="657225"/>
              <a:ext cx="407988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4 w 108"/>
                <a:gd name="T9" fmla="*/ 91 h 120"/>
                <a:gd name="T10" fmla="*/ 88 w 108"/>
                <a:gd name="T11" fmla="*/ 83 h 120"/>
                <a:gd name="T12" fmla="*/ 103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4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4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1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0" y="92"/>
                    <a:pt x="74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97" y="109"/>
                    <a:pt x="91" y="113"/>
                    <a:pt x="83" y="116"/>
                  </a:cubicBezTo>
                  <a:cubicBezTo>
                    <a:pt x="75" y="119"/>
                    <a:pt x="67" y="120"/>
                    <a:pt x="58" y="120"/>
                  </a:cubicBezTo>
                  <a:cubicBezTo>
                    <a:pt x="39" y="120"/>
                    <a:pt x="24" y="115"/>
                    <a:pt x="14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4" y="8"/>
                  </a:cubicBezTo>
                  <a:cubicBezTo>
                    <a:pt x="33" y="2"/>
                    <a:pt x="42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7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0" y="40"/>
                    <a:pt x="69" y="34"/>
                    <a:pt x="67" y="30"/>
                  </a:cubicBezTo>
                  <a:cubicBezTo>
                    <a:pt x="64" y="26"/>
                    <a:pt x="60" y="24"/>
                    <a:pt x="55" y="24"/>
                  </a:cubicBezTo>
                  <a:cubicBezTo>
                    <a:pt x="49" y="24"/>
                    <a:pt x="45" y="26"/>
                    <a:pt x="43" y="30"/>
                  </a:cubicBezTo>
                  <a:cubicBezTo>
                    <a:pt x="40" y="33"/>
                    <a:pt x="38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33" name="Freeform 8"/>
            <p:cNvSpPr>
              <a:spLocks noEditPoints="1"/>
            </p:cNvSpPr>
            <p:nvPr userDrawn="1"/>
          </p:nvSpPr>
          <p:spPr bwMode="auto">
            <a:xfrm>
              <a:off x="1425575" y="539750"/>
              <a:ext cx="460375" cy="560388"/>
            </a:xfrm>
            <a:custGeom>
              <a:avLst/>
              <a:gdLst>
                <a:gd name="T0" fmla="*/ 50 w 122"/>
                <a:gd name="T1" fmla="*/ 93 h 147"/>
                <a:gd name="T2" fmla="*/ 39 w 122"/>
                <a:gd name="T3" fmla="*/ 93 h 147"/>
                <a:gd name="T4" fmla="*/ 39 w 122"/>
                <a:gd name="T5" fmla="*/ 147 h 147"/>
                <a:gd name="T6" fmla="*/ 0 w 122"/>
                <a:gd name="T7" fmla="*/ 147 h 147"/>
                <a:gd name="T8" fmla="*/ 0 w 122"/>
                <a:gd name="T9" fmla="*/ 0 h 147"/>
                <a:gd name="T10" fmla="*/ 51 w 122"/>
                <a:gd name="T11" fmla="*/ 0 h 147"/>
                <a:gd name="T12" fmla="*/ 97 w 122"/>
                <a:gd name="T13" fmla="*/ 11 h 147"/>
                <a:gd name="T14" fmla="*/ 113 w 122"/>
                <a:gd name="T15" fmla="*/ 46 h 147"/>
                <a:gd name="T16" fmla="*/ 106 w 122"/>
                <a:gd name="T17" fmla="*/ 69 h 147"/>
                <a:gd name="T18" fmla="*/ 85 w 122"/>
                <a:gd name="T19" fmla="*/ 86 h 147"/>
                <a:gd name="T20" fmla="*/ 122 w 122"/>
                <a:gd name="T21" fmla="*/ 147 h 147"/>
                <a:gd name="T22" fmla="*/ 78 w 122"/>
                <a:gd name="T23" fmla="*/ 147 h 147"/>
                <a:gd name="T24" fmla="*/ 50 w 122"/>
                <a:gd name="T25" fmla="*/ 93 h 147"/>
                <a:gd name="T26" fmla="*/ 39 w 122"/>
                <a:gd name="T27" fmla="*/ 66 h 147"/>
                <a:gd name="T28" fmla="*/ 52 w 122"/>
                <a:gd name="T29" fmla="*/ 66 h 147"/>
                <a:gd name="T30" fmla="*/ 72 w 122"/>
                <a:gd name="T31" fmla="*/ 46 h 147"/>
                <a:gd name="T32" fmla="*/ 67 w 122"/>
                <a:gd name="T33" fmla="*/ 32 h 147"/>
                <a:gd name="T34" fmla="*/ 50 w 122"/>
                <a:gd name="T35" fmla="*/ 27 h 147"/>
                <a:gd name="T36" fmla="*/ 39 w 122"/>
                <a:gd name="T37" fmla="*/ 27 h 147"/>
                <a:gd name="T38" fmla="*/ 39 w 122"/>
                <a:gd name="T39" fmla="*/ 6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47">
                  <a:moveTo>
                    <a:pt x="50" y="93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1" y="0"/>
                    <a:pt x="87" y="4"/>
                    <a:pt x="97" y="11"/>
                  </a:cubicBezTo>
                  <a:cubicBezTo>
                    <a:pt x="107" y="19"/>
                    <a:pt x="113" y="30"/>
                    <a:pt x="113" y="46"/>
                  </a:cubicBezTo>
                  <a:cubicBezTo>
                    <a:pt x="113" y="55"/>
                    <a:pt x="110" y="63"/>
                    <a:pt x="106" y="69"/>
                  </a:cubicBezTo>
                  <a:cubicBezTo>
                    <a:pt x="102" y="75"/>
                    <a:pt x="95" y="81"/>
                    <a:pt x="85" y="86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78" y="147"/>
                    <a:pt x="78" y="147"/>
                    <a:pt x="78" y="147"/>
                  </a:cubicBezTo>
                  <a:lnTo>
                    <a:pt x="50" y="93"/>
                  </a:lnTo>
                  <a:close/>
                  <a:moveTo>
                    <a:pt x="39" y="66"/>
                  </a:moveTo>
                  <a:cubicBezTo>
                    <a:pt x="52" y="66"/>
                    <a:pt x="52" y="66"/>
                    <a:pt x="52" y="66"/>
                  </a:cubicBezTo>
                  <a:cubicBezTo>
                    <a:pt x="66" y="66"/>
                    <a:pt x="72" y="60"/>
                    <a:pt x="72" y="46"/>
                  </a:cubicBezTo>
                  <a:cubicBezTo>
                    <a:pt x="72" y="40"/>
                    <a:pt x="70" y="35"/>
                    <a:pt x="67" y="32"/>
                  </a:cubicBezTo>
                  <a:cubicBezTo>
                    <a:pt x="63" y="29"/>
                    <a:pt x="57" y="27"/>
                    <a:pt x="50" y="27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3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auto">
            <a:xfrm>
              <a:off x="1905000" y="539750"/>
              <a:ext cx="447675" cy="576263"/>
            </a:xfrm>
            <a:custGeom>
              <a:avLst/>
              <a:gdLst>
                <a:gd name="T0" fmla="*/ 119 w 119"/>
                <a:gd name="T1" fmla="*/ 98 h 151"/>
                <a:gd name="T2" fmla="*/ 112 w 119"/>
                <a:gd name="T3" fmla="*/ 125 h 151"/>
                <a:gd name="T4" fmla="*/ 92 w 119"/>
                <a:gd name="T5" fmla="*/ 144 h 151"/>
                <a:gd name="T6" fmla="*/ 59 w 119"/>
                <a:gd name="T7" fmla="*/ 151 h 151"/>
                <a:gd name="T8" fmla="*/ 15 w 119"/>
                <a:gd name="T9" fmla="*/ 137 h 151"/>
                <a:gd name="T10" fmla="*/ 0 w 119"/>
                <a:gd name="T11" fmla="*/ 98 h 151"/>
                <a:gd name="T12" fmla="*/ 0 w 119"/>
                <a:gd name="T13" fmla="*/ 0 h 151"/>
                <a:gd name="T14" fmla="*/ 39 w 119"/>
                <a:gd name="T15" fmla="*/ 0 h 151"/>
                <a:gd name="T16" fmla="*/ 39 w 119"/>
                <a:gd name="T17" fmla="*/ 97 h 151"/>
                <a:gd name="T18" fmla="*/ 44 w 119"/>
                <a:gd name="T19" fmla="*/ 116 h 151"/>
                <a:gd name="T20" fmla="*/ 59 w 119"/>
                <a:gd name="T21" fmla="*/ 123 h 151"/>
                <a:gd name="T22" fmla="*/ 75 w 119"/>
                <a:gd name="T23" fmla="*/ 116 h 151"/>
                <a:gd name="T24" fmla="*/ 79 w 119"/>
                <a:gd name="T25" fmla="*/ 97 h 151"/>
                <a:gd name="T26" fmla="*/ 79 w 119"/>
                <a:gd name="T27" fmla="*/ 0 h 151"/>
                <a:gd name="T28" fmla="*/ 119 w 119"/>
                <a:gd name="T29" fmla="*/ 0 h 151"/>
                <a:gd name="T30" fmla="*/ 119 w 119"/>
                <a:gd name="T31" fmla="*/ 9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51">
                  <a:moveTo>
                    <a:pt x="119" y="98"/>
                  </a:moveTo>
                  <a:cubicBezTo>
                    <a:pt x="119" y="108"/>
                    <a:pt x="116" y="117"/>
                    <a:pt x="112" y="125"/>
                  </a:cubicBezTo>
                  <a:cubicBezTo>
                    <a:pt x="108" y="133"/>
                    <a:pt x="101" y="140"/>
                    <a:pt x="92" y="144"/>
                  </a:cubicBezTo>
                  <a:cubicBezTo>
                    <a:pt x="83" y="149"/>
                    <a:pt x="72" y="151"/>
                    <a:pt x="59" y="151"/>
                  </a:cubicBezTo>
                  <a:cubicBezTo>
                    <a:pt x="40" y="151"/>
                    <a:pt x="25" y="146"/>
                    <a:pt x="15" y="137"/>
                  </a:cubicBezTo>
                  <a:cubicBezTo>
                    <a:pt x="5" y="127"/>
                    <a:pt x="0" y="114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9" y="106"/>
                    <a:pt x="41" y="112"/>
                    <a:pt x="44" y="116"/>
                  </a:cubicBezTo>
                  <a:cubicBezTo>
                    <a:pt x="47" y="121"/>
                    <a:pt x="52" y="123"/>
                    <a:pt x="59" y="123"/>
                  </a:cubicBezTo>
                  <a:cubicBezTo>
                    <a:pt x="66" y="123"/>
                    <a:pt x="71" y="120"/>
                    <a:pt x="75" y="116"/>
                  </a:cubicBezTo>
                  <a:cubicBezTo>
                    <a:pt x="78" y="112"/>
                    <a:pt x="79" y="106"/>
                    <a:pt x="79" y="9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1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2428875" y="539750"/>
              <a:ext cx="444500" cy="560388"/>
            </a:xfrm>
            <a:custGeom>
              <a:avLst/>
              <a:gdLst>
                <a:gd name="T0" fmla="*/ 185 w 280"/>
                <a:gd name="T1" fmla="*/ 353 h 353"/>
                <a:gd name="T2" fmla="*/ 185 w 280"/>
                <a:gd name="T3" fmla="*/ 206 h 353"/>
                <a:gd name="T4" fmla="*/ 92 w 280"/>
                <a:gd name="T5" fmla="*/ 206 h 353"/>
                <a:gd name="T6" fmla="*/ 92 w 280"/>
                <a:gd name="T7" fmla="*/ 353 h 353"/>
                <a:gd name="T8" fmla="*/ 0 w 280"/>
                <a:gd name="T9" fmla="*/ 353 h 353"/>
                <a:gd name="T10" fmla="*/ 0 w 280"/>
                <a:gd name="T11" fmla="*/ 0 h 353"/>
                <a:gd name="T12" fmla="*/ 92 w 280"/>
                <a:gd name="T13" fmla="*/ 0 h 353"/>
                <a:gd name="T14" fmla="*/ 92 w 280"/>
                <a:gd name="T15" fmla="*/ 134 h 353"/>
                <a:gd name="T16" fmla="*/ 185 w 280"/>
                <a:gd name="T17" fmla="*/ 134 h 353"/>
                <a:gd name="T18" fmla="*/ 185 w 280"/>
                <a:gd name="T19" fmla="*/ 0 h 353"/>
                <a:gd name="T20" fmla="*/ 280 w 280"/>
                <a:gd name="T21" fmla="*/ 0 h 353"/>
                <a:gd name="T22" fmla="*/ 280 w 280"/>
                <a:gd name="T23" fmla="*/ 353 h 353"/>
                <a:gd name="T24" fmla="*/ 185 w 280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353">
                  <a:moveTo>
                    <a:pt x="185" y="353"/>
                  </a:moveTo>
                  <a:lnTo>
                    <a:pt x="185" y="206"/>
                  </a:lnTo>
                  <a:lnTo>
                    <a:pt x="92" y="206"/>
                  </a:lnTo>
                  <a:lnTo>
                    <a:pt x="92" y="353"/>
                  </a:lnTo>
                  <a:lnTo>
                    <a:pt x="0" y="353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34"/>
                  </a:lnTo>
                  <a:lnTo>
                    <a:pt x="185" y="134"/>
                  </a:lnTo>
                  <a:lnTo>
                    <a:pt x="185" y="0"/>
                  </a:lnTo>
                  <a:lnTo>
                    <a:pt x="280" y="0"/>
                  </a:lnTo>
                  <a:lnTo>
                    <a:pt x="280" y="353"/>
                  </a:lnTo>
                  <a:lnTo>
                    <a:pt x="185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2933700" y="958850"/>
              <a:ext cx="153988" cy="290513"/>
            </a:xfrm>
            <a:custGeom>
              <a:avLst/>
              <a:gdLst>
                <a:gd name="T0" fmla="*/ 35 w 41"/>
                <a:gd name="T1" fmla="*/ 6 h 76"/>
                <a:gd name="T2" fmla="*/ 41 w 41"/>
                <a:gd name="T3" fmla="*/ 21 h 76"/>
                <a:gd name="T4" fmla="*/ 39 w 41"/>
                <a:gd name="T5" fmla="*/ 31 h 76"/>
                <a:gd name="T6" fmla="*/ 33 w 41"/>
                <a:gd name="T7" fmla="*/ 45 h 76"/>
                <a:gd name="T8" fmla="*/ 20 w 41"/>
                <a:gd name="T9" fmla="*/ 76 h 76"/>
                <a:gd name="T10" fmla="*/ 0 w 41"/>
                <a:gd name="T11" fmla="*/ 76 h 76"/>
                <a:gd name="T12" fmla="*/ 9 w 41"/>
                <a:gd name="T13" fmla="*/ 38 h 76"/>
                <a:gd name="T14" fmla="*/ 0 w 41"/>
                <a:gd name="T15" fmla="*/ 21 h 76"/>
                <a:gd name="T16" fmla="*/ 6 w 41"/>
                <a:gd name="T17" fmla="*/ 6 h 76"/>
                <a:gd name="T18" fmla="*/ 20 w 41"/>
                <a:gd name="T19" fmla="*/ 0 h 76"/>
                <a:gd name="T20" fmla="*/ 35 w 41"/>
                <a:gd name="T21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76">
                  <a:moveTo>
                    <a:pt x="35" y="6"/>
                  </a:moveTo>
                  <a:cubicBezTo>
                    <a:pt x="39" y="10"/>
                    <a:pt x="41" y="15"/>
                    <a:pt x="41" y="21"/>
                  </a:cubicBezTo>
                  <a:cubicBezTo>
                    <a:pt x="41" y="24"/>
                    <a:pt x="40" y="27"/>
                    <a:pt x="39" y="31"/>
                  </a:cubicBezTo>
                  <a:cubicBezTo>
                    <a:pt x="38" y="34"/>
                    <a:pt x="36" y="39"/>
                    <a:pt x="33" y="4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3" y="34"/>
                    <a:pt x="0" y="28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4" y="0"/>
                    <a:pt x="20" y="0"/>
                  </a:cubicBezTo>
                  <a:cubicBezTo>
                    <a:pt x="26" y="0"/>
                    <a:pt x="31" y="2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3287713" y="668338"/>
              <a:ext cx="606425" cy="431800"/>
            </a:xfrm>
            <a:custGeom>
              <a:avLst/>
              <a:gdLst>
                <a:gd name="T0" fmla="*/ 382 w 382"/>
                <a:gd name="T1" fmla="*/ 0 h 272"/>
                <a:gd name="T2" fmla="*/ 327 w 382"/>
                <a:gd name="T3" fmla="*/ 272 h 272"/>
                <a:gd name="T4" fmla="*/ 223 w 382"/>
                <a:gd name="T5" fmla="*/ 272 h 272"/>
                <a:gd name="T6" fmla="*/ 190 w 382"/>
                <a:gd name="T7" fmla="*/ 82 h 272"/>
                <a:gd name="T8" fmla="*/ 159 w 382"/>
                <a:gd name="T9" fmla="*/ 272 h 272"/>
                <a:gd name="T10" fmla="*/ 54 w 382"/>
                <a:gd name="T11" fmla="*/ 272 h 272"/>
                <a:gd name="T12" fmla="*/ 0 w 382"/>
                <a:gd name="T13" fmla="*/ 0 h 272"/>
                <a:gd name="T14" fmla="*/ 90 w 382"/>
                <a:gd name="T15" fmla="*/ 0 h 272"/>
                <a:gd name="T16" fmla="*/ 111 w 382"/>
                <a:gd name="T17" fmla="*/ 205 h 272"/>
                <a:gd name="T18" fmla="*/ 152 w 382"/>
                <a:gd name="T19" fmla="*/ 0 h 272"/>
                <a:gd name="T20" fmla="*/ 235 w 382"/>
                <a:gd name="T21" fmla="*/ 0 h 272"/>
                <a:gd name="T22" fmla="*/ 268 w 382"/>
                <a:gd name="T23" fmla="*/ 205 h 272"/>
                <a:gd name="T24" fmla="*/ 296 w 382"/>
                <a:gd name="T25" fmla="*/ 0 h 272"/>
                <a:gd name="T26" fmla="*/ 382 w 382"/>
                <a:gd name="T2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2" h="272">
                  <a:moveTo>
                    <a:pt x="382" y="0"/>
                  </a:moveTo>
                  <a:lnTo>
                    <a:pt x="327" y="272"/>
                  </a:lnTo>
                  <a:lnTo>
                    <a:pt x="223" y="272"/>
                  </a:lnTo>
                  <a:lnTo>
                    <a:pt x="190" y="82"/>
                  </a:lnTo>
                  <a:lnTo>
                    <a:pt x="159" y="272"/>
                  </a:lnTo>
                  <a:lnTo>
                    <a:pt x="54" y="272"/>
                  </a:lnTo>
                  <a:lnTo>
                    <a:pt x="0" y="0"/>
                  </a:lnTo>
                  <a:lnTo>
                    <a:pt x="90" y="0"/>
                  </a:lnTo>
                  <a:lnTo>
                    <a:pt x="111" y="205"/>
                  </a:lnTo>
                  <a:lnTo>
                    <a:pt x="152" y="0"/>
                  </a:lnTo>
                  <a:lnTo>
                    <a:pt x="235" y="0"/>
                  </a:lnTo>
                  <a:lnTo>
                    <a:pt x="268" y="205"/>
                  </a:lnTo>
                  <a:lnTo>
                    <a:pt x="296" y="0"/>
                  </a:lnTo>
                  <a:lnTo>
                    <a:pt x="3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38" name="Freeform 13"/>
            <p:cNvSpPr>
              <a:spLocks/>
            </p:cNvSpPr>
            <p:nvPr userDrawn="1"/>
          </p:nvSpPr>
          <p:spPr bwMode="auto">
            <a:xfrm>
              <a:off x="3935413" y="485775"/>
              <a:ext cx="376238" cy="614363"/>
            </a:xfrm>
            <a:custGeom>
              <a:avLst/>
              <a:gdLst>
                <a:gd name="T0" fmla="*/ 92 w 100"/>
                <a:gd name="T1" fmla="*/ 54 h 161"/>
                <a:gd name="T2" fmla="*/ 100 w 100"/>
                <a:gd name="T3" fmla="*/ 79 h 161"/>
                <a:gd name="T4" fmla="*/ 100 w 100"/>
                <a:gd name="T5" fmla="*/ 161 h 161"/>
                <a:gd name="T6" fmla="*/ 63 w 100"/>
                <a:gd name="T7" fmla="*/ 161 h 161"/>
                <a:gd name="T8" fmla="*/ 63 w 100"/>
                <a:gd name="T9" fmla="*/ 85 h 161"/>
                <a:gd name="T10" fmla="*/ 61 w 100"/>
                <a:gd name="T11" fmla="*/ 75 h 161"/>
                <a:gd name="T12" fmla="*/ 54 w 100"/>
                <a:gd name="T13" fmla="*/ 72 h 161"/>
                <a:gd name="T14" fmla="*/ 37 w 100"/>
                <a:gd name="T15" fmla="*/ 85 h 161"/>
                <a:gd name="T16" fmla="*/ 37 w 100"/>
                <a:gd name="T17" fmla="*/ 161 h 161"/>
                <a:gd name="T18" fmla="*/ 0 w 100"/>
                <a:gd name="T19" fmla="*/ 161 h 161"/>
                <a:gd name="T20" fmla="*/ 0 w 100"/>
                <a:gd name="T21" fmla="*/ 4 h 161"/>
                <a:gd name="T22" fmla="*/ 37 w 100"/>
                <a:gd name="T23" fmla="*/ 0 h 161"/>
                <a:gd name="T24" fmla="*/ 37 w 100"/>
                <a:gd name="T25" fmla="*/ 59 h 161"/>
                <a:gd name="T26" fmla="*/ 52 w 100"/>
                <a:gd name="T27" fmla="*/ 48 h 161"/>
                <a:gd name="T28" fmla="*/ 70 w 100"/>
                <a:gd name="T29" fmla="*/ 45 h 161"/>
                <a:gd name="T30" fmla="*/ 92 w 100"/>
                <a:gd name="T31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61">
                  <a:moveTo>
                    <a:pt x="92" y="54"/>
                  </a:moveTo>
                  <a:cubicBezTo>
                    <a:pt x="98" y="60"/>
                    <a:pt x="100" y="68"/>
                    <a:pt x="100" y="79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0"/>
                    <a:pt x="62" y="77"/>
                    <a:pt x="61" y="75"/>
                  </a:cubicBezTo>
                  <a:cubicBezTo>
                    <a:pt x="59" y="73"/>
                    <a:pt x="57" y="72"/>
                    <a:pt x="54" y="72"/>
                  </a:cubicBezTo>
                  <a:cubicBezTo>
                    <a:pt x="48" y="72"/>
                    <a:pt x="43" y="77"/>
                    <a:pt x="37" y="85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42" y="54"/>
                    <a:pt x="47" y="51"/>
                    <a:pt x="52" y="48"/>
                  </a:cubicBezTo>
                  <a:cubicBezTo>
                    <a:pt x="57" y="46"/>
                    <a:pt x="63" y="45"/>
                    <a:pt x="70" y="45"/>
                  </a:cubicBezTo>
                  <a:cubicBezTo>
                    <a:pt x="79" y="45"/>
                    <a:pt x="87" y="48"/>
                    <a:pt x="9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39" name="Freeform 14"/>
            <p:cNvSpPr>
              <a:spLocks noEditPoints="1"/>
            </p:cNvSpPr>
            <p:nvPr userDrawn="1"/>
          </p:nvSpPr>
          <p:spPr bwMode="auto">
            <a:xfrm>
              <a:off x="4371975" y="657225"/>
              <a:ext cx="406400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8 w 108"/>
                <a:gd name="T11" fmla="*/ 83 h 120"/>
                <a:gd name="T12" fmla="*/ 104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2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0" y="92"/>
                    <a:pt x="75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3" y="116"/>
                  </a:cubicBezTo>
                  <a:cubicBezTo>
                    <a:pt x="76" y="119"/>
                    <a:pt x="67" y="120"/>
                    <a:pt x="58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5" y="8"/>
                  </a:cubicBezTo>
                  <a:cubicBezTo>
                    <a:pt x="33" y="2"/>
                    <a:pt x="43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1" y="40"/>
                    <a:pt x="69" y="34"/>
                    <a:pt x="67" y="30"/>
                  </a:cubicBezTo>
                  <a:cubicBezTo>
                    <a:pt x="65" y="26"/>
                    <a:pt x="60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0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40" name="Freeform 15"/>
            <p:cNvSpPr>
              <a:spLocks/>
            </p:cNvSpPr>
            <p:nvPr userDrawn="1"/>
          </p:nvSpPr>
          <p:spPr bwMode="auto">
            <a:xfrm>
              <a:off x="4835525" y="657225"/>
              <a:ext cx="285750" cy="442913"/>
            </a:xfrm>
            <a:custGeom>
              <a:avLst/>
              <a:gdLst>
                <a:gd name="T0" fmla="*/ 76 w 76"/>
                <a:gd name="T1" fmla="*/ 2 h 116"/>
                <a:gd name="T2" fmla="*/ 70 w 76"/>
                <a:gd name="T3" fmla="*/ 38 h 116"/>
                <a:gd name="T4" fmla="*/ 60 w 76"/>
                <a:gd name="T5" fmla="*/ 37 h 116"/>
                <a:gd name="T6" fmla="*/ 46 w 76"/>
                <a:gd name="T7" fmla="*/ 43 h 116"/>
                <a:gd name="T8" fmla="*/ 38 w 76"/>
                <a:gd name="T9" fmla="*/ 63 h 116"/>
                <a:gd name="T10" fmla="*/ 38 w 76"/>
                <a:gd name="T11" fmla="*/ 116 h 116"/>
                <a:gd name="T12" fmla="*/ 0 w 76"/>
                <a:gd name="T13" fmla="*/ 116 h 116"/>
                <a:gd name="T14" fmla="*/ 0 w 76"/>
                <a:gd name="T15" fmla="*/ 3 h 116"/>
                <a:gd name="T16" fmla="*/ 33 w 76"/>
                <a:gd name="T17" fmla="*/ 3 h 116"/>
                <a:gd name="T18" fmla="*/ 36 w 76"/>
                <a:gd name="T19" fmla="*/ 25 h 116"/>
                <a:gd name="T20" fmla="*/ 48 w 76"/>
                <a:gd name="T21" fmla="*/ 7 h 116"/>
                <a:gd name="T22" fmla="*/ 65 w 76"/>
                <a:gd name="T23" fmla="*/ 0 h 116"/>
                <a:gd name="T24" fmla="*/ 76 w 76"/>
                <a:gd name="T2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16">
                  <a:moveTo>
                    <a:pt x="76" y="2"/>
                  </a:moveTo>
                  <a:cubicBezTo>
                    <a:pt x="70" y="38"/>
                    <a:pt x="70" y="38"/>
                    <a:pt x="70" y="38"/>
                  </a:cubicBezTo>
                  <a:cubicBezTo>
                    <a:pt x="67" y="37"/>
                    <a:pt x="63" y="37"/>
                    <a:pt x="60" y="37"/>
                  </a:cubicBezTo>
                  <a:cubicBezTo>
                    <a:pt x="54" y="37"/>
                    <a:pt x="49" y="39"/>
                    <a:pt x="46" y="43"/>
                  </a:cubicBezTo>
                  <a:cubicBezTo>
                    <a:pt x="42" y="48"/>
                    <a:pt x="40" y="54"/>
                    <a:pt x="38" y="63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17"/>
                    <a:pt x="42" y="11"/>
                    <a:pt x="48" y="7"/>
                  </a:cubicBezTo>
                  <a:cubicBezTo>
                    <a:pt x="53" y="2"/>
                    <a:pt x="59" y="0"/>
                    <a:pt x="65" y="0"/>
                  </a:cubicBezTo>
                  <a:cubicBezTo>
                    <a:pt x="69" y="0"/>
                    <a:pt x="72" y="1"/>
                    <a:pt x="7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41" name="Freeform 16"/>
            <p:cNvSpPr>
              <a:spLocks noEditPoints="1"/>
            </p:cNvSpPr>
            <p:nvPr userDrawn="1"/>
          </p:nvSpPr>
          <p:spPr bwMode="auto">
            <a:xfrm>
              <a:off x="5114925" y="657225"/>
              <a:ext cx="406400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8 w 108"/>
                <a:gd name="T11" fmla="*/ 83 h 120"/>
                <a:gd name="T12" fmla="*/ 104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2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1" y="92"/>
                    <a:pt x="75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3" y="116"/>
                  </a:cubicBezTo>
                  <a:cubicBezTo>
                    <a:pt x="76" y="119"/>
                    <a:pt x="67" y="120"/>
                    <a:pt x="58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5" y="8"/>
                  </a:cubicBezTo>
                  <a:cubicBezTo>
                    <a:pt x="33" y="2"/>
                    <a:pt x="43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1" y="40"/>
                    <a:pt x="69" y="34"/>
                    <a:pt x="67" y="30"/>
                  </a:cubicBezTo>
                  <a:cubicBezTo>
                    <a:pt x="65" y="26"/>
                    <a:pt x="61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0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42" name="Freeform 17"/>
            <p:cNvSpPr>
              <a:spLocks/>
            </p:cNvSpPr>
            <p:nvPr userDrawn="1"/>
          </p:nvSpPr>
          <p:spPr bwMode="auto">
            <a:xfrm>
              <a:off x="5710238" y="668338"/>
              <a:ext cx="436563" cy="614363"/>
            </a:xfrm>
            <a:custGeom>
              <a:avLst/>
              <a:gdLst>
                <a:gd name="T0" fmla="*/ 81 w 116"/>
                <a:gd name="T1" fmla="*/ 113 h 161"/>
                <a:gd name="T2" fmla="*/ 57 w 116"/>
                <a:gd name="T3" fmla="*/ 148 h 161"/>
                <a:gd name="T4" fmla="*/ 14 w 116"/>
                <a:gd name="T5" fmla="*/ 161 h 161"/>
                <a:gd name="T6" fmla="*/ 10 w 116"/>
                <a:gd name="T7" fmla="*/ 135 h 161"/>
                <a:gd name="T8" fmla="*/ 34 w 116"/>
                <a:gd name="T9" fmla="*/ 129 h 161"/>
                <a:gd name="T10" fmla="*/ 46 w 116"/>
                <a:gd name="T11" fmla="*/ 113 h 161"/>
                <a:gd name="T12" fmla="*/ 33 w 116"/>
                <a:gd name="T13" fmla="*/ 113 h 161"/>
                <a:gd name="T14" fmla="*/ 0 w 116"/>
                <a:gd name="T15" fmla="*/ 0 h 161"/>
                <a:gd name="T16" fmla="*/ 40 w 116"/>
                <a:gd name="T17" fmla="*/ 0 h 161"/>
                <a:gd name="T18" fmla="*/ 58 w 116"/>
                <a:gd name="T19" fmla="*/ 90 h 161"/>
                <a:gd name="T20" fmla="*/ 77 w 116"/>
                <a:gd name="T21" fmla="*/ 0 h 161"/>
                <a:gd name="T22" fmla="*/ 116 w 116"/>
                <a:gd name="T23" fmla="*/ 0 h 161"/>
                <a:gd name="T24" fmla="*/ 81 w 116"/>
                <a:gd name="T25" fmla="*/ 11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61">
                  <a:moveTo>
                    <a:pt x="81" y="113"/>
                  </a:moveTo>
                  <a:cubicBezTo>
                    <a:pt x="76" y="129"/>
                    <a:pt x="68" y="140"/>
                    <a:pt x="57" y="148"/>
                  </a:cubicBezTo>
                  <a:cubicBezTo>
                    <a:pt x="46" y="156"/>
                    <a:pt x="32" y="160"/>
                    <a:pt x="14" y="161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21" y="134"/>
                    <a:pt x="29" y="132"/>
                    <a:pt x="34" y="129"/>
                  </a:cubicBezTo>
                  <a:cubicBezTo>
                    <a:pt x="39" y="125"/>
                    <a:pt x="43" y="120"/>
                    <a:pt x="46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8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43" name="Freeform 18"/>
            <p:cNvSpPr>
              <a:spLocks noEditPoints="1"/>
            </p:cNvSpPr>
            <p:nvPr userDrawn="1"/>
          </p:nvSpPr>
          <p:spPr bwMode="auto">
            <a:xfrm>
              <a:off x="6149975" y="657225"/>
              <a:ext cx="425450" cy="458788"/>
            </a:xfrm>
            <a:custGeom>
              <a:avLst/>
              <a:gdLst>
                <a:gd name="T0" fmla="*/ 98 w 113"/>
                <a:gd name="T1" fmla="*/ 16 h 120"/>
                <a:gd name="T2" fmla="*/ 113 w 113"/>
                <a:gd name="T3" fmla="*/ 60 h 120"/>
                <a:gd name="T4" fmla="*/ 107 w 113"/>
                <a:gd name="T5" fmla="*/ 92 h 120"/>
                <a:gd name="T6" fmla="*/ 87 w 113"/>
                <a:gd name="T7" fmla="*/ 113 h 120"/>
                <a:gd name="T8" fmla="*/ 57 w 113"/>
                <a:gd name="T9" fmla="*/ 120 h 120"/>
                <a:gd name="T10" fmla="*/ 15 w 113"/>
                <a:gd name="T11" fmla="*/ 104 h 120"/>
                <a:gd name="T12" fmla="*/ 0 w 113"/>
                <a:gd name="T13" fmla="*/ 60 h 120"/>
                <a:gd name="T14" fmla="*/ 7 w 113"/>
                <a:gd name="T15" fmla="*/ 28 h 120"/>
                <a:gd name="T16" fmla="*/ 27 w 113"/>
                <a:gd name="T17" fmla="*/ 7 h 120"/>
                <a:gd name="T18" fmla="*/ 57 w 113"/>
                <a:gd name="T19" fmla="*/ 0 h 120"/>
                <a:gd name="T20" fmla="*/ 98 w 113"/>
                <a:gd name="T21" fmla="*/ 16 h 120"/>
                <a:gd name="T22" fmla="*/ 43 w 113"/>
                <a:gd name="T23" fmla="*/ 35 h 120"/>
                <a:gd name="T24" fmla="*/ 39 w 113"/>
                <a:gd name="T25" fmla="*/ 60 h 120"/>
                <a:gd name="T26" fmla="*/ 43 w 113"/>
                <a:gd name="T27" fmla="*/ 85 h 120"/>
                <a:gd name="T28" fmla="*/ 57 w 113"/>
                <a:gd name="T29" fmla="*/ 93 h 120"/>
                <a:gd name="T30" fmla="*/ 70 w 113"/>
                <a:gd name="T31" fmla="*/ 85 h 120"/>
                <a:gd name="T32" fmla="*/ 75 w 113"/>
                <a:gd name="T33" fmla="*/ 60 h 120"/>
                <a:gd name="T34" fmla="*/ 70 w 113"/>
                <a:gd name="T35" fmla="*/ 35 h 120"/>
                <a:gd name="T36" fmla="*/ 57 w 113"/>
                <a:gd name="T37" fmla="*/ 27 h 120"/>
                <a:gd name="T38" fmla="*/ 43 w 113"/>
                <a:gd name="T39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3" h="120">
                  <a:moveTo>
                    <a:pt x="98" y="16"/>
                  </a:moveTo>
                  <a:cubicBezTo>
                    <a:pt x="108" y="26"/>
                    <a:pt x="113" y="41"/>
                    <a:pt x="113" y="60"/>
                  </a:cubicBezTo>
                  <a:cubicBezTo>
                    <a:pt x="113" y="72"/>
                    <a:pt x="111" y="83"/>
                    <a:pt x="107" y="92"/>
                  </a:cubicBezTo>
                  <a:cubicBezTo>
                    <a:pt x="102" y="101"/>
                    <a:pt x="96" y="108"/>
                    <a:pt x="87" y="113"/>
                  </a:cubicBezTo>
                  <a:cubicBezTo>
                    <a:pt x="79" y="118"/>
                    <a:pt x="68" y="120"/>
                    <a:pt x="57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4"/>
                    <a:pt x="0" y="79"/>
                    <a:pt x="0" y="60"/>
                  </a:cubicBezTo>
                  <a:cubicBezTo>
                    <a:pt x="0" y="48"/>
                    <a:pt x="3" y="37"/>
                    <a:pt x="7" y="28"/>
                  </a:cubicBezTo>
                  <a:cubicBezTo>
                    <a:pt x="12" y="19"/>
                    <a:pt x="18" y="12"/>
                    <a:pt x="27" y="7"/>
                  </a:cubicBezTo>
                  <a:cubicBezTo>
                    <a:pt x="35" y="2"/>
                    <a:pt x="45" y="0"/>
                    <a:pt x="57" y="0"/>
                  </a:cubicBezTo>
                  <a:cubicBezTo>
                    <a:pt x="75" y="0"/>
                    <a:pt x="88" y="5"/>
                    <a:pt x="98" y="16"/>
                  </a:cubicBezTo>
                  <a:close/>
                  <a:moveTo>
                    <a:pt x="43" y="35"/>
                  </a:moveTo>
                  <a:cubicBezTo>
                    <a:pt x="40" y="40"/>
                    <a:pt x="39" y="49"/>
                    <a:pt x="39" y="60"/>
                  </a:cubicBezTo>
                  <a:cubicBezTo>
                    <a:pt x="39" y="72"/>
                    <a:pt x="40" y="80"/>
                    <a:pt x="43" y="85"/>
                  </a:cubicBezTo>
                  <a:cubicBezTo>
                    <a:pt x="46" y="90"/>
                    <a:pt x="51" y="93"/>
                    <a:pt x="57" y="93"/>
                  </a:cubicBezTo>
                  <a:cubicBezTo>
                    <a:pt x="63" y="93"/>
                    <a:pt x="67" y="90"/>
                    <a:pt x="70" y="85"/>
                  </a:cubicBezTo>
                  <a:cubicBezTo>
                    <a:pt x="73" y="80"/>
                    <a:pt x="75" y="71"/>
                    <a:pt x="75" y="60"/>
                  </a:cubicBezTo>
                  <a:cubicBezTo>
                    <a:pt x="75" y="48"/>
                    <a:pt x="73" y="40"/>
                    <a:pt x="70" y="35"/>
                  </a:cubicBezTo>
                  <a:cubicBezTo>
                    <a:pt x="67" y="30"/>
                    <a:pt x="63" y="27"/>
                    <a:pt x="57" y="27"/>
                  </a:cubicBezTo>
                  <a:cubicBezTo>
                    <a:pt x="51" y="27"/>
                    <a:pt x="46" y="30"/>
                    <a:pt x="4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44" name="Freeform 19"/>
            <p:cNvSpPr>
              <a:spLocks/>
            </p:cNvSpPr>
            <p:nvPr userDrawn="1"/>
          </p:nvSpPr>
          <p:spPr bwMode="auto">
            <a:xfrm>
              <a:off x="6635750" y="668338"/>
              <a:ext cx="373063" cy="447675"/>
            </a:xfrm>
            <a:custGeom>
              <a:avLst/>
              <a:gdLst>
                <a:gd name="T0" fmla="*/ 99 w 99"/>
                <a:gd name="T1" fmla="*/ 113 h 117"/>
                <a:gd name="T2" fmla="*/ 66 w 99"/>
                <a:gd name="T3" fmla="*/ 113 h 117"/>
                <a:gd name="T4" fmla="*/ 65 w 99"/>
                <a:gd name="T5" fmla="*/ 100 h 117"/>
                <a:gd name="T6" fmla="*/ 31 w 99"/>
                <a:gd name="T7" fmla="*/ 117 h 117"/>
                <a:gd name="T8" fmla="*/ 8 w 99"/>
                <a:gd name="T9" fmla="*/ 108 h 117"/>
                <a:gd name="T10" fmla="*/ 0 w 99"/>
                <a:gd name="T11" fmla="*/ 82 h 117"/>
                <a:gd name="T12" fmla="*/ 0 w 99"/>
                <a:gd name="T13" fmla="*/ 0 h 117"/>
                <a:gd name="T14" fmla="*/ 37 w 99"/>
                <a:gd name="T15" fmla="*/ 0 h 117"/>
                <a:gd name="T16" fmla="*/ 37 w 99"/>
                <a:gd name="T17" fmla="*/ 77 h 117"/>
                <a:gd name="T18" fmla="*/ 40 w 99"/>
                <a:gd name="T19" fmla="*/ 87 h 117"/>
                <a:gd name="T20" fmla="*/ 46 w 99"/>
                <a:gd name="T21" fmla="*/ 90 h 117"/>
                <a:gd name="T22" fmla="*/ 54 w 99"/>
                <a:gd name="T23" fmla="*/ 87 h 117"/>
                <a:gd name="T24" fmla="*/ 62 w 99"/>
                <a:gd name="T25" fmla="*/ 78 h 117"/>
                <a:gd name="T26" fmla="*/ 62 w 99"/>
                <a:gd name="T27" fmla="*/ 0 h 117"/>
                <a:gd name="T28" fmla="*/ 99 w 99"/>
                <a:gd name="T29" fmla="*/ 0 h 117"/>
                <a:gd name="T30" fmla="*/ 99 w 99"/>
                <a:gd name="T31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117">
                  <a:moveTo>
                    <a:pt x="99" y="113"/>
                  </a:moveTo>
                  <a:cubicBezTo>
                    <a:pt x="66" y="113"/>
                    <a:pt x="66" y="113"/>
                    <a:pt x="66" y="113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57" y="112"/>
                    <a:pt x="46" y="117"/>
                    <a:pt x="31" y="117"/>
                  </a:cubicBezTo>
                  <a:cubicBezTo>
                    <a:pt x="21" y="117"/>
                    <a:pt x="13" y="114"/>
                    <a:pt x="8" y="108"/>
                  </a:cubicBezTo>
                  <a:cubicBezTo>
                    <a:pt x="2" y="102"/>
                    <a:pt x="0" y="93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82"/>
                    <a:pt x="38" y="85"/>
                    <a:pt x="40" y="87"/>
                  </a:cubicBezTo>
                  <a:cubicBezTo>
                    <a:pt x="41" y="89"/>
                    <a:pt x="43" y="90"/>
                    <a:pt x="46" y="90"/>
                  </a:cubicBezTo>
                  <a:cubicBezTo>
                    <a:pt x="49" y="90"/>
                    <a:pt x="52" y="89"/>
                    <a:pt x="54" y="87"/>
                  </a:cubicBezTo>
                  <a:cubicBezTo>
                    <a:pt x="57" y="85"/>
                    <a:pt x="59" y="82"/>
                    <a:pt x="62" y="78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9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45" name="Freeform 20"/>
            <p:cNvSpPr>
              <a:spLocks/>
            </p:cNvSpPr>
            <p:nvPr userDrawn="1"/>
          </p:nvSpPr>
          <p:spPr bwMode="auto">
            <a:xfrm>
              <a:off x="7277100" y="657225"/>
              <a:ext cx="590550" cy="442913"/>
            </a:xfrm>
            <a:custGeom>
              <a:avLst/>
              <a:gdLst>
                <a:gd name="T0" fmla="*/ 149 w 157"/>
                <a:gd name="T1" fmla="*/ 9 h 116"/>
                <a:gd name="T2" fmla="*/ 157 w 157"/>
                <a:gd name="T3" fmla="*/ 34 h 116"/>
                <a:gd name="T4" fmla="*/ 157 w 157"/>
                <a:gd name="T5" fmla="*/ 116 h 116"/>
                <a:gd name="T6" fmla="*/ 119 w 157"/>
                <a:gd name="T7" fmla="*/ 116 h 116"/>
                <a:gd name="T8" fmla="*/ 119 w 157"/>
                <a:gd name="T9" fmla="*/ 40 h 116"/>
                <a:gd name="T10" fmla="*/ 112 w 157"/>
                <a:gd name="T11" fmla="*/ 27 h 116"/>
                <a:gd name="T12" fmla="*/ 97 w 157"/>
                <a:gd name="T13" fmla="*/ 40 h 116"/>
                <a:gd name="T14" fmla="*/ 97 w 157"/>
                <a:gd name="T15" fmla="*/ 116 h 116"/>
                <a:gd name="T16" fmla="*/ 59 w 157"/>
                <a:gd name="T17" fmla="*/ 116 h 116"/>
                <a:gd name="T18" fmla="*/ 59 w 157"/>
                <a:gd name="T19" fmla="*/ 40 h 116"/>
                <a:gd name="T20" fmla="*/ 52 w 157"/>
                <a:gd name="T21" fmla="*/ 27 h 116"/>
                <a:gd name="T22" fmla="*/ 37 w 157"/>
                <a:gd name="T23" fmla="*/ 40 h 116"/>
                <a:gd name="T24" fmla="*/ 37 w 157"/>
                <a:gd name="T25" fmla="*/ 116 h 116"/>
                <a:gd name="T26" fmla="*/ 0 w 157"/>
                <a:gd name="T27" fmla="*/ 116 h 116"/>
                <a:gd name="T28" fmla="*/ 0 w 157"/>
                <a:gd name="T29" fmla="*/ 3 h 116"/>
                <a:gd name="T30" fmla="*/ 32 w 157"/>
                <a:gd name="T31" fmla="*/ 3 h 116"/>
                <a:gd name="T32" fmla="*/ 35 w 157"/>
                <a:gd name="T33" fmla="*/ 16 h 116"/>
                <a:gd name="T34" fmla="*/ 50 w 157"/>
                <a:gd name="T35" fmla="*/ 4 h 116"/>
                <a:gd name="T36" fmla="*/ 68 w 157"/>
                <a:gd name="T37" fmla="*/ 0 h 116"/>
                <a:gd name="T38" fmla="*/ 84 w 157"/>
                <a:gd name="T39" fmla="*/ 4 h 116"/>
                <a:gd name="T40" fmla="*/ 94 w 157"/>
                <a:gd name="T41" fmla="*/ 17 h 116"/>
                <a:gd name="T42" fmla="*/ 109 w 157"/>
                <a:gd name="T43" fmla="*/ 4 h 116"/>
                <a:gd name="T44" fmla="*/ 128 w 157"/>
                <a:gd name="T45" fmla="*/ 0 h 116"/>
                <a:gd name="T46" fmla="*/ 149 w 157"/>
                <a:gd name="T47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7" h="116">
                  <a:moveTo>
                    <a:pt x="149" y="9"/>
                  </a:moveTo>
                  <a:cubicBezTo>
                    <a:pt x="154" y="15"/>
                    <a:pt x="157" y="23"/>
                    <a:pt x="157" y="34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32"/>
                    <a:pt x="117" y="27"/>
                    <a:pt x="112" y="27"/>
                  </a:cubicBezTo>
                  <a:cubicBezTo>
                    <a:pt x="106" y="27"/>
                    <a:pt x="101" y="32"/>
                    <a:pt x="97" y="40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2"/>
                    <a:pt x="57" y="27"/>
                    <a:pt x="52" y="27"/>
                  </a:cubicBezTo>
                  <a:cubicBezTo>
                    <a:pt x="47" y="27"/>
                    <a:pt x="42" y="32"/>
                    <a:pt x="37" y="40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40" y="10"/>
                    <a:pt x="44" y="6"/>
                    <a:pt x="50" y="4"/>
                  </a:cubicBezTo>
                  <a:cubicBezTo>
                    <a:pt x="55" y="1"/>
                    <a:pt x="61" y="0"/>
                    <a:pt x="68" y="0"/>
                  </a:cubicBezTo>
                  <a:cubicBezTo>
                    <a:pt x="74" y="0"/>
                    <a:pt x="79" y="1"/>
                    <a:pt x="84" y="4"/>
                  </a:cubicBezTo>
                  <a:cubicBezTo>
                    <a:pt x="88" y="7"/>
                    <a:pt x="92" y="11"/>
                    <a:pt x="94" y="17"/>
                  </a:cubicBezTo>
                  <a:cubicBezTo>
                    <a:pt x="99" y="11"/>
                    <a:pt x="104" y="7"/>
                    <a:pt x="109" y="4"/>
                  </a:cubicBezTo>
                  <a:cubicBezTo>
                    <a:pt x="114" y="1"/>
                    <a:pt x="121" y="0"/>
                    <a:pt x="128" y="0"/>
                  </a:cubicBezTo>
                  <a:cubicBezTo>
                    <a:pt x="136" y="0"/>
                    <a:pt x="143" y="3"/>
                    <a:pt x="1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46" name="Freeform 21"/>
            <p:cNvSpPr>
              <a:spLocks noEditPoints="1"/>
            </p:cNvSpPr>
            <p:nvPr userDrawn="1"/>
          </p:nvSpPr>
          <p:spPr bwMode="auto">
            <a:xfrm>
              <a:off x="7921625" y="657225"/>
              <a:ext cx="406400" cy="458788"/>
            </a:xfrm>
            <a:custGeom>
              <a:avLst/>
              <a:gdLst>
                <a:gd name="T0" fmla="*/ 102 w 108"/>
                <a:gd name="T1" fmla="*/ 91 h 120"/>
                <a:gd name="T2" fmla="*/ 108 w 108"/>
                <a:gd name="T3" fmla="*/ 95 h 120"/>
                <a:gd name="T4" fmla="*/ 100 w 108"/>
                <a:gd name="T5" fmla="*/ 120 h 120"/>
                <a:gd name="T6" fmla="*/ 82 w 108"/>
                <a:gd name="T7" fmla="*/ 115 h 120"/>
                <a:gd name="T8" fmla="*/ 71 w 108"/>
                <a:gd name="T9" fmla="*/ 104 h 120"/>
                <a:gd name="T10" fmla="*/ 37 w 108"/>
                <a:gd name="T11" fmla="*/ 120 h 120"/>
                <a:gd name="T12" fmla="*/ 10 w 108"/>
                <a:gd name="T13" fmla="*/ 110 h 120"/>
                <a:gd name="T14" fmla="*/ 0 w 108"/>
                <a:gd name="T15" fmla="*/ 85 h 120"/>
                <a:gd name="T16" fmla="*/ 14 w 108"/>
                <a:gd name="T17" fmla="*/ 56 h 120"/>
                <a:gd name="T18" fmla="*/ 54 w 108"/>
                <a:gd name="T19" fmla="*/ 46 h 120"/>
                <a:gd name="T20" fmla="*/ 64 w 108"/>
                <a:gd name="T21" fmla="*/ 46 h 120"/>
                <a:gd name="T22" fmla="*/ 64 w 108"/>
                <a:gd name="T23" fmla="*/ 42 h 120"/>
                <a:gd name="T24" fmla="*/ 60 w 108"/>
                <a:gd name="T25" fmla="*/ 30 h 120"/>
                <a:gd name="T26" fmla="*/ 46 w 108"/>
                <a:gd name="T27" fmla="*/ 27 h 120"/>
                <a:gd name="T28" fmla="*/ 33 w 108"/>
                <a:gd name="T29" fmla="*/ 28 h 120"/>
                <a:gd name="T30" fmla="*/ 17 w 108"/>
                <a:gd name="T31" fmla="*/ 33 h 120"/>
                <a:gd name="T32" fmla="*/ 8 w 108"/>
                <a:gd name="T33" fmla="*/ 8 h 120"/>
                <a:gd name="T34" fmla="*/ 30 w 108"/>
                <a:gd name="T35" fmla="*/ 2 h 120"/>
                <a:gd name="T36" fmla="*/ 52 w 108"/>
                <a:gd name="T37" fmla="*/ 0 h 120"/>
                <a:gd name="T38" fmla="*/ 89 w 108"/>
                <a:gd name="T39" fmla="*/ 10 h 120"/>
                <a:gd name="T40" fmla="*/ 100 w 108"/>
                <a:gd name="T41" fmla="*/ 41 h 120"/>
                <a:gd name="T42" fmla="*/ 100 w 108"/>
                <a:gd name="T43" fmla="*/ 82 h 120"/>
                <a:gd name="T44" fmla="*/ 102 w 108"/>
                <a:gd name="T45" fmla="*/ 91 h 120"/>
                <a:gd name="T46" fmla="*/ 57 w 108"/>
                <a:gd name="T47" fmla="*/ 91 h 120"/>
                <a:gd name="T48" fmla="*/ 64 w 108"/>
                <a:gd name="T49" fmla="*/ 85 h 120"/>
                <a:gd name="T50" fmla="*/ 64 w 108"/>
                <a:gd name="T51" fmla="*/ 66 h 120"/>
                <a:gd name="T52" fmla="*/ 57 w 108"/>
                <a:gd name="T53" fmla="*/ 66 h 120"/>
                <a:gd name="T54" fmla="*/ 42 w 108"/>
                <a:gd name="T55" fmla="*/ 70 h 120"/>
                <a:gd name="T56" fmla="*/ 37 w 108"/>
                <a:gd name="T57" fmla="*/ 81 h 120"/>
                <a:gd name="T58" fmla="*/ 40 w 108"/>
                <a:gd name="T59" fmla="*/ 90 h 120"/>
                <a:gd name="T60" fmla="*/ 49 w 108"/>
                <a:gd name="T61" fmla="*/ 94 h 120"/>
                <a:gd name="T62" fmla="*/ 57 w 108"/>
                <a:gd name="T63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20">
                  <a:moveTo>
                    <a:pt x="102" y="91"/>
                  </a:moveTo>
                  <a:cubicBezTo>
                    <a:pt x="103" y="93"/>
                    <a:pt x="105" y="94"/>
                    <a:pt x="108" y="95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93" y="119"/>
                    <a:pt x="87" y="118"/>
                    <a:pt x="82" y="115"/>
                  </a:cubicBezTo>
                  <a:cubicBezTo>
                    <a:pt x="78" y="113"/>
                    <a:pt x="74" y="109"/>
                    <a:pt x="71" y="104"/>
                  </a:cubicBezTo>
                  <a:cubicBezTo>
                    <a:pt x="64" y="115"/>
                    <a:pt x="53" y="120"/>
                    <a:pt x="37" y="120"/>
                  </a:cubicBezTo>
                  <a:cubicBezTo>
                    <a:pt x="26" y="120"/>
                    <a:pt x="17" y="117"/>
                    <a:pt x="10" y="110"/>
                  </a:cubicBezTo>
                  <a:cubicBezTo>
                    <a:pt x="4" y="104"/>
                    <a:pt x="0" y="95"/>
                    <a:pt x="0" y="85"/>
                  </a:cubicBezTo>
                  <a:cubicBezTo>
                    <a:pt x="0" y="72"/>
                    <a:pt x="5" y="63"/>
                    <a:pt x="14" y="56"/>
                  </a:cubicBezTo>
                  <a:cubicBezTo>
                    <a:pt x="23" y="50"/>
                    <a:pt x="37" y="46"/>
                    <a:pt x="5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6"/>
                    <a:pt x="62" y="32"/>
                    <a:pt x="60" y="30"/>
                  </a:cubicBezTo>
                  <a:cubicBezTo>
                    <a:pt x="57" y="28"/>
                    <a:pt x="53" y="27"/>
                    <a:pt x="46" y="27"/>
                  </a:cubicBezTo>
                  <a:cubicBezTo>
                    <a:pt x="43" y="27"/>
                    <a:pt x="38" y="27"/>
                    <a:pt x="33" y="28"/>
                  </a:cubicBezTo>
                  <a:cubicBezTo>
                    <a:pt x="28" y="29"/>
                    <a:pt x="22" y="31"/>
                    <a:pt x="17" y="3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6"/>
                    <a:pt x="22" y="3"/>
                    <a:pt x="30" y="2"/>
                  </a:cubicBezTo>
                  <a:cubicBezTo>
                    <a:pt x="38" y="0"/>
                    <a:pt x="45" y="0"/>
                    <a:pt x="52" y="0"/>
                  </a:cubicBezTo>
                  <a:cubicBezTo>
                    <a:pt x="69" y="0"/>
                    <a:pt x="81" y="3"/>
                    <a:pt x="89" y="10"/>
                  </a:cubicBezTo>
                  <a:cubicBezTo>
                    <a:pt x="97" y="16"/>
                    <a:pt x="100" y="27"/>
                    <a:pt x="100" y="41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0" y="86"/>
                    <a:pt x="101" y="89"/>
                    <a:pt x="102" y="91"/>
                  </a:cubicBezTo>
                  <a:close/>
                  <a:moveTo>
                    <a:pt x="57" y="91"/>
                  </a:moveTo>
                  <a:cubicBezTo>
                    <a:pt x="60" y="90"/>
                    <a:pt x="62" y="87"/>
                    <a:pt x="64" y="85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0" y="66"/>
                    <a:pt x="45" y="68"/>
                    <a:pt x="42" y="70"/>
                  </a:cubicBezTo>
                  <a:cubicBezTo>
                    <a:pt x="39" y="73"/>
                    <a:pt x="37" y="76"/>
                    <a:pt x="37" y="81"/>
                  </a:cubicBezTo>
                  <a:cubicBezTo>
                    <a:pt x="37" y="85"/>
                    <a:pt x="38" y="88"/>
                    <a:pt x="40" y="90"/>
                  </a:cubicBezTo>
                  <a:cubicBezTo>
                    <a:pt x="42" y="93"/>
                    <a:pt x="45" y="94"/>
                    <a:pt x="49" y="94"/>
                  </a:cubicBezTo>
                  <a:cubicBezTo>
                    <a:pt x="52" y="94"/>
                    <a:pt x="55" y="93"/>
                    <a:pt x="5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47" name="Freeform 22"/>
            <p:cNvSpPr>
              <a:spLocks/>
            </p:cNvSpPr>
            <p:nvPr userDrawn="1"/>
          </p:nvSpPr>
          <p:spPr bwMode="auto">
            <a:xfrm>
              <a:off x="8342313" y="561975"/>
              <a:ext cx="323850" cy="554038"/>
            </a:xfrm>
            <a:custGeom>
              <a:avLst/>
              <a:gdLst>
                <a:gd name="T0" fmla="*/ 86 w 86"/>
                <a:gd name="T1" fmla="*/ 136 h 145"/>
                <a:gd name="T2" fmla="*/ 71 w 86"/>
                <a:gd name="T3" fmla="*/ 143 h 145"/>
                <a:gd name="T4" fmla="*/ 54 w 86"/>
                <a:gd name="T5" fmla="*/ 145 h 145"/>
                <a:gd name="T6" fmla="*/ 15 w 86"/>
                <a:gd name="T7" fmla="*/ 102 h 145"/>
                <a:gd name="T8" fmla="*/ 15 w 86"/>
                <a:gd name="T9" fmla="*/ 54 h 145"/>
                <a:gd name="T10" fmla="*/ 0 w 86"/>
                <a:gd name="T11" fmla="*/ 54 h 145"/>
                <a:gd name="T12" fmla="*/ 0 w 86"/>
                <a:gd name="T13" fmla="*/ 28 h 145"/>
                <a:gd name="T14" fmla="*/ 15 w 86"/>
                <a:gd name="T15" fmla="*/ 28 h 145"/>
                <a:gd name="T16" fmla="*/ 15 w 86"/>
                <a:gd name="T17" fmla="*/ 5 h 145"/>
                <a:gd name="T18" fmla="*/ 53 w 86"/>
                <a:gd name="T19" fmla="*/ 0 h 145"/>
                <a:gd name="T20" fmla="*/ 53 w 86"/>
                <a:gd name="T21" fmla="*/ 28 h 145"/>
                <a:gd name="T22" fmla="*/ 78 w 86"/>
                <a:gd name="T23" fmla="*/ 28 h 145"/>
                <a:gd name="T24" fmla="*/ 75 w 86"/>
                <a:gd name="T25" fmla="*/ 54 h 145"/>
                <a:gd name="T26" fmla="*/ 53 w 86"/>
                <a:gd name="T27" fmla="*/ 54 h 145"/>
                <a:gd name="T28" fmla="*/ 53 w 86"/>
                <a:gd name="T29" fmla="*/ 102 h 145"/>
                <a:gd name="T30" fmla="*/ 55 w 86"/>
                <a:gd name="T31" fmla="*/ 112 h 145"/>
                <a:gd name="T32" fmla="*/ 62 w 86"/>
                <a:gd name="T33" fmla="*/ 116 h 145"/>
                <a:gd name="T34" fmla="*/ 74 w 86"/>
                <a:gd name="T35" fmla="*/ 112 h 145"/>
                <a:gd name="T36" fmla="*/ 86 w 86"/>
                <a:gd name="T37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45">
                  <a:moveTo>
                    <a:pt x="86" y="136"/>
                  </a:moveTo>
                  <a:cubicBezTo>
                    <a:pt x="82" y="139"/>
                    <a:pt x="77" y="141"/>
                    <a:pt x="71" y="143"/>
                  </a:cubicBezTo>
                  <a:cubicBezTo>
                    <a:pt x="65" y="144"/>
                    <a:pt x="60" y="145"/>
                    <a:pt x="54" y="145"/>
                  </a:cubicBezTo>
                  <a:cubicBezTo>
                    <a:pt x="28" y="145"/>
                    <a:pt x="15" y="131"/>
                    <a:pt x="15" y="10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7"/>
                    <a:pt x="54" y="110"/>
                    <a:pt x="55" y="112"/>
                  </a:cubicBezTo>
                  <a:cubicBezTo>
                    <a:pt x="57" y="114"/>
                    <a:pt x="59" y="116"/>
                    <a:pt x="62" y="116"/>
                  </a:cubicBezTo>
                  <a:cubicBezTo>
                    <a:pt x="66" y="116"/>
                    <a:pt x="70" y="114"/>
                    <a:pt x="74" y="112"/>
                  </a:cubicBezTo>
                  <a:lnTo>
                    <a:pt x="8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48" name="Freeform 23"/>
            <p:cNvSpPr>
              <a:spLocks/>
            </p:cNvSpPr>
            <p:nvPr userDrawn="1"/>
          </p:nvSpPr>
          <p:spPr bwMode="auto">
            <a:xfrm>
              <a:off x="8659813" y="561975"/>
              <a:ext cx="323850" cy="554038"/>
            </a:xfrm>
            <a:custGeom>
              <a:avLst/>
              <a:gdLst>
                <a:gd name="T0" fmla="*/ 86 w 86"/>
                <a:gd name="T1" fmla="*/ 136 h 145"/>
                <a:gd name="T2" fmla="*/ 70 w 86"/>
                <a:gd name="T3" fmla="*/ 143 h 145"/>
                <a:gd name="T4" fmla="*/ 53 w 86"/>
                <a:gd name="T5" fmla="*/ 145 h 145"/>
                <a:gd name="T6" fmla="*/ 14 w 86"/>
                <a:gd name="T7" fmla="*/ 102 h 145"/>
                <a:gd name="T8" fmla="*/ 14 w 86"/>
                <a:gd name="T9" fmla="*/ 54 h 145"/>
                <a:gd name="T10" fmla="*/ 0 w 86"/>
                <a:gd name="T11" fmla="*/ 54 h 145"/>
                <a:gd name="T12" fmla="*/ 0 w 86"/>
                <a:gd name="T13" fmla="*/ 28 h 145"/>
                <a:gd name="T14" fmla="*/ 14 w 86"/>
                <a:gd name="T15" fmla="*/ 28 h 145"/>
                <a:gd name="T16" fmla="*/ 14 w 86"/>
                <a:gd name="T17" fmla="*/ 5 h 145"/>
                <a:gd name="T18" fmla="*/ 52 w 86"/>
                <a:gd name="T19" fmla="*/ 0 h 145"/>
                <a:gd name="T20" fmla="*/ 52 w 86"/>
                <a:gd name="T21" fmla="*/ 28 h 145"/>
                <a:gd name="T22" fmla="*/ 78 w 86"/>
                <a:gd name="T23" fmla="*/ 28 h 145"/>
                <a:gd name="T24" fmla="*/ 74 w 86"/>
                <a:gd name="T25" fmla="*/ 54 h 145"/>
                <a:gd name="T26" fmla="*/ 52 w 86"/>
                <a:gd name="T27" fmla="*/ 54 h 145"/>
                <a:gd name="T28" fmla="*/ 52 w 86"/>
                <a:gd name="T29" fmla="*/ 102 h 145"/>
                <a:gd name="T30" fmla="*/ 54 w 86"/>
                <a:gd name="T31" fmla="*/ 112 h 145"/>
                <a:gd name="T32" fmla="*/ 62 w 86"/>
                <a:gd name="T33" fmla="*/ 116 h 145"/>
                <a:gd name="T34" fmla="*/ 73 w 86"/>
                <a:gd name="T35" fmla="*/ 112 h 145"/>
                <a:gd name="T36" fmla="*/ 86 w 86"/>
                <a:gd name="T37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45">
                  <a:moveTo>
                    <a:pt x="86" y="136"/>
                  </a:moveTo>
                  <a:cubicBezTo>
                    <a:pt x="81" y="139"/>
                    <a:pt x="76" y="141"/>
                    <a:pt x="70" y="143"/>
                  </a:cubicBezTo>
                  <a:cubicBezTo>
                    <a:pt x="65" y="144"/>
                    <a:pt x="59" y="145"/>
                    <a:pt x="53" y="145"/>
                  </a:cubicBezTo>
                  <a:cubicBezTo>
                    <a:pt x="27" y="145"/>
                    <a:pt x="14" y="131"/>
                    <a:pt x="14" y="10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7"/>
                    <a:pt x="53" y="110"/>
                    <a:pt x="54" y="112"/>
                  </a:cubicBezTo>
                  <a:cubicBezTo>
                    <a:pt x="56" y="114"/>
                    <a:pt x="58" y="116"/>
                    <a:pt x="62" y="116"/>
                  </a:cubicBezTo>
                  <a:cubicBezTo>
                    <a:pt x="66" y="116"/>
                    <a:pt x="69" y="114"/>
                    <a:pt x="73" y="112"/>
                  </a:cubicBezTo>
                  <a:lnTo>
                    <a:pt x="8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49" name="Freeform 24"/>
            <p:cNvSpPr>
              <a:spLocks noEditPoints="1"/>
            </p:cNvSpPr>
            <p:nvPr userDrawn="1"/>
          </p:nvSpPr>
          <p:spPr bwMode="auto">
            <a:xfrm>
              <a:off x="8975725" y="657225"/>
              <a:ext cx="406400" cy="458788"/>
            </a:xfrm>
            <a:custGeom>
              <a:avLst/>
              <a:gdLst>
                <a:gd name="T0" fmla="*/ 108 w 108"/>
                <a:gd name="T1" fmla="*/ 71 h 120"/>
                <a:gd name="T2" fmla="*/ 39 w 108"/>
                <a:gd name="T3" fmla="*/ 71 h 120"/>
                <a:gd name="T4" fmla="*/ 46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9 w 108"/>
                <a:gd name="T11" fmla="*/ 83 h 120"/>
                <a:gd name="T12" fmla="*/ 104 w 108"/>
                <a:gd name="T13" fmla="*/ 104 h 120"/>
                <a:gd name="T14" fmla="*/ 84 w 108"/>
                <a:gd name="T15" fmla="*/ 116 h 120"/>
                <a:gd name="T16" fmla="*/ 59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5 w 108"/>
                <a:gd name="T27" fmla="*/ 0 h 120"/>
                <a:gd name="T28" fmla="*/ 94 w 108"/>
                <a:gd name="T29" fmla="*/ 15 h 120"/>
                <a:gd name="T30" fmla="*/ 108 w 108"/>
                <a:gd name="T31" fmla="*/ 58 h 120"/>
                <a:gd name="T32" fmla="*/ 108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8" y="71"/>
                  </a:moveTo>
                  <a:cubicBezTo>
                    <a:pt x="39" y="71"/>
                    <a:pt x="39" y="71"/>
                    <a:pt x="39" y="71"/>
                  </a:cubicBezTo>
                  <a:cubicBezTo>
                    <a:pt x="40" y="79"/>
                    <a:pt x="42" y="85"/>
                    <a:pt x="46" y="89"/>
                  </a:cubicBezTo>
                  <a:cubicBezTo>
                    <a:pt x="50" y="92"/>
                    <a:pt x="55" y="93"/>
                    <a:pt x="62" y="93"/>
                  </a:cubicBezTo>
                  <a:cubicBezTo>
                    <a:pt x="67" y="93"/>
                    <a:pt x="71" y="92"/>
                    <a:pt x="75" y="91"/>
                  </a:cubicBezTo>
                  <a:cubicBezTo>
                    <a:pt x="79" y="89"/>
                    <a:pt x="84" y="87"/>
                    <a:pt x="89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4" y="116"/>
                  </a:cubicBezTo>
                  <a:cubicBezTo>
                    <a:pt x="76" y="119"/>
                    <a:pt x="68" y="120"/>
                    <a:pt x="59" y="120"/>
                  </a:cubicBezTo>
                  <a:cubicBezTo>
                    <a:pt x="40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1" y="20"/>
                    <a:pt x="17" y="13"/>
                    <a:pt x="25" y="8"/>
                  </a:cubicBezTo>
                  <a:cubicBezTo>
                    <a:pt x="33" y="2"/>
                    <a:pt x="43" y="0"/>
                    <a:pt x="55" y="0"/>
                  </a:cubicBezTo>
                  <a:cubicBezTo>
                    <a:pt x="71" y="0"/>
                    <a:pt x="84" y="5"/>
                    <a:pt x="94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8" y="71"/>
                  </a:cubicBezTo>
                  <a:close/>
                  <a:moveTo>
                    <a:pt x="71" y="48"/>
                  </a:moveTo>
                  <a:cubicBezTo>
                    <a:pt x="71" y="40"/>
                    <a:pt x="70" y="34"/>
                    <a:pt x="67" y="30"/>
                  </a:cubicBezTo>
                  <a:cubicBezTo>
                    <a:pt x="65" y="26"/>
                    <a:pt x="61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1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50" name="Freeform 25"/>
            <p:cNvSpPr>
              <a:spLocks/>
            </p:cNvSpPr>
            <p:nvPr userDrawn="1"/>
          </p:nvSpPr>
          <p:spPr bwMode="auto">
            <a:xfrm>
              <a:off x="9442450" y="657225"/>
              <a:ext cx="287338" cy="442913"/>
            </a:xfrm>
            <a:custGeom>
              <a:avLst/>
              <a:gdLst>
                <a:gd name="T0" fmla="*/ 76 w 76"/>
                <a:gd name="T1" fmla="*/ 2 h 116"/>
                <a:gd name="T2" fmla="*/ 70 w 76"/>
                <a:gd name="T3" fmla="*/ 38 h 116"/>
                <a:gd name="T4" fmla="*/ 59 w 76"/>
                <a:gd name="T5" fmla="*/ 37 h 116"/>
                <a:gd name="T6" fmla="*/ 45 w 76"/>
                <a:gd name="T7" fmla="*/ 43 h 116"/>
                <a:gd name="T8" fmla="*/ 37 w 76"/>
                <a:gd name="T9" fmla="*/ 63 h 116"/>
                <a:gd name="T10" fmla="*/ 37 w 76"/>
                <a:gd name="T11" fmla="*/ 116 h 116"/>
                <a:gd name="T12" fmla="*/ 0 w 76"/>
                <a:gd name="T13" fmla="*/ 116 h 116"/>
                <a:gd name="T14" fmla="*/ 0 w 76"/>
                <a:gd name="T15" fmla="*/ 3 h 116"/>
                <a:gd name="T16" fmla="*/ 32 w 76"/>
                <a:gd name="T17" fmla="*/ 3 h 116"/>
                <a:gd name="T18" fmla="*/ 36 w 76"/>
                <a:gd name="T19" fmla="*/ 25 h 116"/>
                <a:gd name="T20" fmla="*/ 47 w 76"/>
                <a:gd name="T21" fmla="*/ 7 h 116"/>
                <a:gd name="T22" fmla="*/ 64 w 76"/>
                <a:gd name="T23" fmla="*/ 0 h 116"/>
                <a:gd name="T24" fmla="*/ 76 w 76"/>
                <a:gd name="T2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16">
                  <a:moveTo>
                    <a:pt x="76" y="2"/>
                  </a:moveTo>
                  <a:cubicBezTo>
                    <a:pt x="70" y="38"/>
                    <a:pt x="70" y="38"/>
                    <a:pt x="70" y="38"/>
                  </a:cubicBezTo>
                  <a:cubicBezTo>
                    <a:pt x="66" y="37"/>
                    <a:pt x="63" y="37"/>
                    <a:pt x="59" y="37"/>
                  </a:cubicBezTo>
                  <a:cubicBezTo>
                    <a:pt x="53" y="37"/>
                    <a:pt x="48" y="39"/>
                    <a:pt x="45" y="43"/>
                  </a:cubicBezTo>
                  <a:cubicBezTo>
                    <a:pt x="42" y="48"/>
                    <a:pt x="39" y="54"/>
                    <a:pt x="37" y="63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17"/>
                    <a:pt x="42" y="11"/>
                    <a:pt x="47" y="7"/>
                  </a:cubicBezTo>
                  <a:cubicBezTo>
                    <a:pt x="52" y="2"/>
                    <a:pt x="58" y="0"/>
                    <a:pt x="64" y="0"/>
                  </a:cubicBezTo>
                  <a:cubicBezTo>
                    <a:pt x="68" y="0"/>
                    <a:pt x="72" y="1"/>
                    <a:pt x="7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</p:grpSp>
      <p:sp>
        <p:nvSpPr>
          <p:cNvPr id="51" name="Freeform 6"/>
          <p:cNvSpPr>
            <a:spLocks/>
          </p:cNvSpPr>
          <p:nvPr userDrawn="1"/>
        </p:nvSpPr>
        <p:spPr bwMode="auto">
          <a:xfrm>
            <a:off x="8061461" y="5089682"/>
            <a:ext cx="3877523" cy="3880367"/>
          </a:xfrm>
          <a:custGeom>
            <a:avLst/>
            <a:gdLst>
              <a:gd name="T0" fmla="*/ 750 w 767"/>
              <a:gd name="T1" fmla="*/ 366 h 766"/>
              <a:gd name="T2" fmla="*/ 520 w 767"/>
              <a:gd name="T3" fmla="*/ 136 h 766"/>
              <a:gd name="T4" fmla="*/ 247 w 767"/>
              <a:gd name="T5" fmla="*/ 136 h 766"/>
              <a:gd name="T6" fmla="*/ 60 w 767"/>
              <a:gd name="T7" fmla="*/ 323 h 766"/>
              <a:gd name="T8" fmla="*/ 60 w 767"/>
              <a:gd name="T9" fmla="*/ 443 h 766"/>
              <a:gd name="T10" fmla="*/ 247 w 767"/>
              <a:gd name="T11" fmla="*/ 630 h 766"/>
              <a:gd name="T12" fmla="*/ 520 w 767"/>
              <a:gd name="T13" fmla="*/ 630 h 766"/>
              <a:gd name="T14" fmla="*/ 750 w 767"/>
              <a:gd name="T15" fmla="*/ 400 h 766"/>
              <a:gd name="T16" fmla="*/ 750 w 767"/>
              <a:gd name="T17" fmla="*/ 366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7" h="766">
                <a:moveTo>
                  <a:pt x="750" y="366"/>
                </a:moveTo>
                <a:cubicBezTo>
                  <a:pt x="520" y="136"/>
                  <a:pt x="520" y="136"/>
                  <a:pt x="520" y="136"/>
                </a:cubicBezTo>
                <a:cubicBezTo>
                  <a:pt x="520" y="136"/>
                  <a:pt x="384" y="0"/>
                  <a:pt x="247" y="136"/>
                </a:cubicBezTo>
                <a:cubicBezTo>
                  <a:pt x="60" y="323"/>
                  <a:pt x="60" y="323"/>
                  <a:pt x="60" y="323"/>
                </a:cubicBezTo>
                <a:cubicBezTo>
                  <a:pt x="60" y="323"/>
                  <a:pt x="0" y="383"/>
                  <a:pt x="60" y="443"/>
                </a:cubicBezTo>
                <a:cubicBezTo>
                  <a:pt x="247" y="630"/>
                  <a:pt x="247" y="630"/>
                  <a:pt x="247" y="630"/>
                </a:cubicBezTo>
                <a:cubicBezTo>
                  <a:pt x="247" y="630"/>
                  <a:pt x="384" y="766"/>
                  <a:pt x="520" y="630"/>
                </a:cubicBezTo>
                <a:cubicBezTo>
                  <a:pt x="750" y="400"/>
                  <a:pt x="750" y="400"/>
                  <a:pt x="750" y="400"/>
                </a:cubicBezTo>
                <a:cubicBezTo>
                  <a:pt x="750" y="400"/>
                  <a:pt x="767" y="383"/>
                  <a:pt x="750" y="366"/>
                </a:cubicBezTo>
              </a:path>
            </a:pathLst>
          </a:custGeom>
          <a:noFill/>
          <a:ln w="38100">
            <a:solidFill>
              <a:srgbClr val="41B6E6"/>
            </a:solidFill>
          </a:ln>
        </p:spPr>
        <p:txBody>
          <a:bodyPr vert="horz" wrap="square" lIns="73705" tIns="36852" rIns="73705" bIns="36852" numCol="1" anchor="t" anchorCtr="0" compatLnSpc="1">
            <a:prstTxWarp prst="textNoShape">
              <a:avLst/>
            </a:prstTxWarp>
          </a:bodyPr>
          <a:lstStyle/>
          <a:p>
            <a:endParaRPr lang="en-GB" sz="1451"/>
          </a:p>
        </p:txBody>
      </p:sp>
      <p:sp>
        <p:nvSpPr>
          <p:cNvPr id="52" name="Freeform 6"/>
          <p:cNvSpPr>
            <a:spLocks/>
          </p:cNvSpPr>
          <p:nvPr userDrawn="1"/>
        </p:nvSpPr>
        <p:spPr bwMode="auto">
          <a:xfrm>
            <a:off x="10725978" y="4960999"/>
            <a:ext cx="1231868" cy="1232772"/>
          </a:xfrm>
          <a:custGeom>
            <a:avLst/>
            <a:gdLst>
              <a:gd name="T0" fmla="*/ 750 w 767"/>
              <a:gd name="T1" fmla="*/ 366 h 766"/>
              <a:gd name="T2" fmla="*/ 520 w 767"/>
              <a:gd name="T3" fmla="*/ 136 h 766"/>
              <a:gd name="T4" fmla="*/ 247 w 767"/>
              <a:gd name="T5" fmla="*/ 136 h 766"/>
              <a:gd name="T6" fmla="*/ 60 w 767"/>
              <a:gd name="T7" fmla="*/ 323 h 766"/>
              <a:gd name="T8" fmla="*/ 60 w 767"/>
              <a:gd name="T9" fmla="*/ 443 h 766"/>
              <a:gd name="T10" fmla="*/ 247 w 767"/>
              <a:gd name="T11" fmla="*/ 630 h 766"/>
              <a:gd name="T12" fmla="*/ 520 w 767"/>
              <a:gd name="T13" fmla="*/ 630 h 766"/>
              <a:gd name="T14" fmla="*/ 750 w 767"/>
              <a:gd name="T15" fmla="*/ 400 h 766"/>
              <a:gd name="T16" fmla="*/ 750 w 767"/>
              <a:gd name="T17" fmla="*/ 366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7" h="766">
                <a:moveTo>
                  <a:pt x="750" y="366"/>
                </a:moveTo>
                <a:cubicBezTo>
                  <a:pt x="520" y="136"/>
                  <a:pt x="520" y="136"/>
                  <a:pt x="520" y="136"/>
                </a:cubicBezTo>
                <a:cubicBezTo>
                  <a:pt x="520" y="136"/>
                  <a:pt x="384" y="0"/>
                  <a:pt x="247" y="136"/>
                </a:cubicBezTo>
                <a:cubicBezTo>
                  <a:pt x="60" y="323"/>
                  <a:pt x="60" y="323"/>
                  <a:pt x="60" y="323"/>
                </a:cubicBezTo>
                <a:cubicBezTo>
                  <a:pt x="60" y="323"/>
                  <a:pt x="0" y="383"/>
                  <a:pt x="60" y="443"/>
                </a:cubicBezTo>
                <a:cubicBezTo>
                  <a:pt x="247" y="630"/>
                  <a:pt x="247" y="630"/>
                  <a:pt x="247" y="630"/>
                </a:cubicBezTo>
                <a:cubicBezTo>
                  <a:pt x="247" y="630"/>
                  <a:pt x="384" y="766"/>
                  <a:pt x="520" y="630"/>
                </a:cubicBezTo>
                <a:cubicBezTo>
                  <a:pt x="750" y="400"/>
                  <a:pt x="750" y="400"/>
                  <a:pt x="750" y="400"/>
                </a:cubicBezTo>
                <a:cubicBezTo>
                  <a:pt x="750" y="400"/>
                  <a:pt x="767" y="383"/>
                  <a:pt x="750" y="366"/>
                </a:cubicBezTo>
              </a:path>
            </a:pathLst>
          </a:custGeom>
          <a:noFill/>
          <a:ln w="38100">
            <a:solidFill>
              <a:srgbClr val="41B6E6"/>
            </a:solidFill>
          </a:ln>
        </p:spPr>
        <p:txBody>
          <a:bodyPr vert="horz" wrap="square" lIns="73705" tIns="36852" rIns="73705" bIns="36852" numCol="1" anchor="t" anchorCtr="0" compatLnSpc="1">
            <a:prstTxWarp prst="textNoShape">
              <a:avLst/>
            </a:prstTxWarp>
          </a:bodyPr>
          <a:lstStyle/>
          <a:p>
            <a:endParaRPr lang="en-GB" sz="1451"/>
          </a:p>
        </p:txBody>
      </p:sp>
    </p:spTree>
    <p:extLst>
      <p:ext uri="{BB962C8B-B14F-4D97-AF65-F5344CB8AC3E}">
        <p14:creationId xmlns:p14="http://schemas.microsoft.com/office/powerpoint/2010/main" val="410465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in loze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A44D8E12-C1D4-B945-6E6F-A8CE556E0402}"/>
              </a:ext>
            </a:extLst>
          </p:cNvPr>
          <p:cNvSpPr/>
          <p:nvPr userDrawn="1"/>
        </p:nvSpPr>
        <p:spPr>
          <a:xfrm>
            <a:off x="1" y="0"/>
            <a:ext cx="12187904" cy="6858000"/>
          </a:xfrm>
          <a:custGeom>
            <a:avLst/>
            <a:gdLst/>
            <a:ahLst/>
            <a:cxnLst/>
            <a:rect l="l" t="t" r="r" b="b"/>
            <a:pathLst>
              <a:path w="15120619" h="8496300">
                <a:moveTo>
                  <a:pt x="15120010" y="0"/>
                </a:moveTo>
                <a:lnTo>
                  <a:pt x="0" y="0"/>
                </a:lnTo>
                <a:lnTo>
                  <a:pt x="0" y="8495995"/>
                </a:lnTo>
                <a:lnTo>
                  <a:pt x="15120010" y="8495995"/>
                </a:lnTo>
                <a:lnTo>
                  <a:pt x="15120010" y="0"/>
                </a:lnTo>
                <a:close/>
              </a:path>
            </a:pathLst>
          </a:custGeom>
          <a:solidFill>
            <a:srgbClr val="AE2573"/>
          </a:solidFill>
        </p:spPr>
        <p:txBody>
          <a:bodyPr wrap="square" lIns="0" tIns="0" rIns="0" bIns="0" rtlCol="0"/>
          <a:lstStyle/>
          <a:p>
            <a:endParaRPr sz="1451"/>
          </a:p>
        </p:txBody>
      </p:sp>
      <p:sp>
        <p:nvSpPr>
          <p:cNvPr id="27" name="bg object 17">
            <a:extLst>
              <a:ext uri="{FF2B5EF4-FFF2-40B4-BE49-F238E27FC236}">
                <a16:creationId xmlns:a16="http://schemas.microsoft.com/office/drawing/2014/main" id="{99F9448C-DC03-DA42-A39E-F7C231F840BE}"/>
              </a:ext>
            </a:extLst>
          </p:cNvPr>
          <p:cNvSpPr/>
          <p:nvPr userDrawn="1"/>
        </p:nvSpPr>
        <p:spPr>
          <a:xfrm>
            <a:off x="1" y="679137"/>
            <a:ext cx="12187393" cy="6178863"/>
          </a:xfrm>
          <a:custGeom>
            <a:avLst/>
            <a:gdLst/>
            <a:ahLst/>
            <a:cxnLst/>
            <a:rect l="l" t="t" r="r" b="b"/>
            <a:pathLst>
              <a:path w="15119985" h="7654925">
                <a:moveTo>
                  <a:pt x="15119985" y="0"/>
                </a:moveTo>
                <a:lnTo>
                  <a:pt x="1933577" y="0"/>
                </a:lnTo>
                <a:lnTo>
                  <a:pt x="1884992" y="562"/>
                </a:lnTo>
                <a:lnTo>
                  <a:pt x="1836684" y="2240"/>
                </a:lnTo>
                <a:lnTo>
                  <a:pt x="1788663" y="5021"/>
                </a:lnTo>
                <a:lnTo>
                  <a:pt x="1740944" y="8895"/>
                </a:lnTo>
                <a:lnTo>
                  <a:pt x="1693537" y="13847"/>
                </a:lnTo>
                <a:lnTo>
                  <a:pt x="1646456" y="19865"/>
                </a:lnTo>
                <a:lnTo>
                  <a:pt x="1599712" y="26938"/>
                </a:lnTo>
                <a:lnTo>
                  <a:pt x="1553318" y="35053"/>
                </a:lnTo>
                <a:lnTo>
                  <a:pt x="1507287" y="44197"/>
                </a:lnTo>
                <a:lnTo>
                  <a:pt x="1461631" y="54358"/>
                </a:lnTo>
                <a:lnTo>
                  <a:pt x="1416362" y="65525"/>
                </a:lnTo>
                <a:lnTo>
                  <a:pt x="1371492" y="77683"/>
                </a:lnTo>
                <a:lnTo>
                  <a:pt x="1327034" y="90822"/>
                </a:lnTo>
                <a:lnTo>
                  <a:pt x="1283000" y="104929"/>
                </a:lnTo>
                <a:lnTo>
                  <a:pt x="1239403" y="119991"/>
                </a:lnTo>
                <a:lnTo>
                  <a:pt x="1196255" y="135996"/>
                </a:lnTo>
                <a:lnTo>
                  <a:pt x="1153568" y="152931"/>
                </a:lnTo>
                <a:lnTo>
                  <a:pt x="1111354" y="170786"/>
                </a:lnTo>
                <a:lnTo>
                  <a:pt x="1069627" y="189546"/>
                </a:lnTo>
                <a:lnTo>
                  <a:pt x="1028398" y="209200"/>
                </a:lnTo>
                <a:lnTo>
                  <a:pt x="987679" y="229735"/>
                </a:lnTo>
                <a:lnTo>
                  <a:pt x="947484" y="251139"/>
                </a:lnTo>
                <a:lnTo>
                  <a:pt x="907823" y="273399"/>
                </a:lnTo>
                <a:lnTo>
                  <a:pt x="868711" y="296504"/>
                </a:lnTo>
                <a:lnTo>
                  <a:pt x="830159" y="320441"/>
                </a:lnTo>
                <a:lnTo>
                  <a:pt x="792179" y="345197"/>
                </a:lnTo>
                <a:lnTo>
                  <a:pt x="754784" y="370761"/>
                </a:lnTo>
                <a:lnTo>
                  <a:pt x="717986" y="397119"/>
                </a:lnTo>
                <a:lnTo>
                  <a:pt x="681798" y="424260"/>
                </a:lnTo>
                <a:lnTo>
                  <a:pt x="646231" y="452171"/>
                </a:lnTo>
                <a:lnTo>
                  <a:pt x="611299" y="480839"/>
                </a:lnTo>
                <a:lnTo>
                  <a:pt x="577013" y="510253"/>
                </a:lnTo>
                <a:lnTo>
                  <a:pt x="543386" y="540401"/>
                </a:lnTo>
                <a:lnTo>
                  <a:pt x="510431" y="571268"/>
                </a:lnTo>
                <a:lnTo>
                  <a:pt x="478159" y="602845"/>
                </a:lnTo>
                <a:lnTo>
                  <a:pt x="446583" y="635117"/>
                </a:lnTo>
                <a:lnTo>
                  <a:pt x="415715" y="668073"/>
                </a:lnTo>
                <a:lnTo>
                  <a:pt x="385568" y="701700"/>
                </a:lnTo>
                <a:lnTo>
                  <a:pt x="356154" y="735986"/>
                </a:lnTo>
                <a:lnTo>
                  <a:pt x="327486" y="770919"/>
                </a:lnTo>
                <a:lnTo>
                  <a:pt x="299575" y="806486"/>
                </a:lnTo>
                <a:lnTo>
                  <a:pt x="272434" y="842675"/>
                </a:lnTo>
                <a:lnTo>
                  <a:pt x="246076" y="879473"/>
                </a:lnTo>
                <a:lnTo>
                  <a:pt x="220512" y="916869"/>
                </a:lnTo>
                <a:lnTo>
                  <a:pt x="195756" y="954849"/>
                </a:lnTo>
                <a:lnTo>
                  <a:pt x="171819" y="993402"/>
                </a:lnTo>
                <a:lnTo>
                  <a:pt x="148715" y="1032515"/>
                </a:lnTo>
                <a:lnTo>
                  <a:pt x="126454" y="1072176"/>
                </a:lnTo>
                <a:lnTo>
                  <a:pt x="105050" y="1112373"/>
                </a:lnTo>
                <a:lnTo>
                  <a:pt x="84515" y="1153092"/>
                </a:lnTo>
                <a:lnTo>
                  <a:pt x="64861" y="1194322"/>
                </a:lnTo>
                <a:lnTo>
                  <a:pt x="46101" y="1236050"/>
                </a:lnTo>
                <a:lnTo>
                  <a:pt x="28247" y="1278265"/>
                </a:lnTo>
                <a:lnTo>
                  <a:pt x="11311" y="1320953"/>
                </a:lnTo>
                <a:lnTo>
                  <a:pt x="0" y="1351448"/>
                </a:lnTo>
                <a:lnTo>
                  <a:pt x="0" y="7654688"/>
                </a:lnTo>
                <a:lnTo>
                  <a:pt x="15119985" y="7654688"/>
                </a:lnTo>
                <a:lnTo>
                  <a:pt x="15119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51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45662" y="6180144"/>
            <a:ext cx="2486409" cy="201179"/>
            <a:chOff x="-133350" y="485775"/>
            <a:chExt cx="9863138" cy="796926"/>
          </a:xfrm>
          <a:solidFill>
            <a:srgbClr val="005EB8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33350" y="539750"/>
              <a:ext cx="433388" cy="560388"/>
            </a:xfrm>
            <a:custGeom>
              <a:avLst/>
              <a:gdLst>
                <a:gd name="T0" fmla="*/ 273 w 273"/>
                <a:gd name="T1" fmla="*/ 0 h 353"/>
                <a:gd name="T2" fmla="*/ 263 w 273"/>
                <a:gd name="T3" fmla="*/ 72 h 353"/>
                <a:gd name="T4" fmla="*/ 180 w 273"/>
                <a:gd name="T5" fmla="*/ 72 h 353"/>
                <a:gd name="T6" fmla="*/ 180 w 273"/>
                <a:gd name="T7" fmla="*/ 353 h 353"/>
                <a:gd name="T8" fmla="*/ 88 w 273"/>
                <a:gd name="T9" fmla="*/ 353 h 353"/>
                <a:gd name="T10" fmla="*/ 88 w 273"/>
                <a:gd name="T11" fmla="*/ 72 h 353"/>
                <a:gd name="T12" fmla="*/ 0 w 273"/>
                <a:gd name="T13" fmla="*/ 72 h 353"/>
                <a:gd name="T14" fmla="*/ 0 w 273"/>
                <a:gd name="T15" fmla="*/ 0 h 353"/>
                <a:gd name="T16" fmla="*/ 273 w 273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353">
                  <a:moveTo>
                    <a:pt x="273" y="0"/>
                  </a:moveTo>
                  <a:lnTo>
                    <a:pt x="263" y="72"/>
                  </a:lnTo>
                  <a:lnTo>
                    <a:pt x="180" y="72"/>
                  </a:lnTo>
                  <a:lnTo>
                    <a:pt x="180" y="353"/>
                  </a:lnTo>
                  <a:lnTo>
                    <a:pt x="88" y="353"/>
                  </a:lnTo>
                  <a:lnTo>
                    <a:pt x="88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338138" y="485775"/>
              <a:ext cx="379413" cy="614363"/>
            </a:xfrm>
            <a:custGeom>
              <a:avLst/>
              <a:gdLst>
                <a:gd name="T0" fmla="*/ 93 w 101"/>
                <a:gd name="T1" fmla="*/ 54 h 161"/>
                <a:gd name="T2" fmla="*/ 101 w 101"/>
                <a:gd name="T3" fmla="*/ 79 h 161"/>
                <a:gd name="T4" fmla="*/ 101 w 101"/>
                <a:gd name="T5" fmla="*/ 161 h 161"/>
                <a:gd name="T6" fmla="*/ 64 w 101"/>
                <a:gd name="T7" fmla="*/ 161 h 161"/>
                <a:gd name="T8" fmla="*/ 64 w 101"/>
                <a:gd name="T9" fmla="*/ 85 h 161"/>
                <a:gd name="T10" fmla="*/ 61 w 101"/>
                <a:gd name="T11" fmla="*/ 75 h 161"/>
                <a:gd name="T12" fmla="*/ 55 w 101"/>
                <a:gd name="T13" fmla="*/ 72 h 161"/>
                <a:gd name="T14" fmla="*/ 38 w 101"/>
                <a:gd name="T15" fmla="*/ 85 h 161"/>
                <a:gd name="T16" fmla="*/ 38 w 101"/>
                <a:gd name="T17" fmla="*/ 161 h 161"/>
                <a:gd name="T18" fmla="*/ 0 w 101"/>
                <a:gd name="T19" fmla="*/ 161 h 161"/>
                <a:gd name="T20" fmla="*/ 0 w 101"/>
                <a:gd name="T21" fmla="*/ 4 h 161"/>
                <a:gd name="T22" fmla="*/ 38 w 101"/>
                <a:gd name="T23" fmla="*/ 0 h 161"/>
                <a:gd name="T24" fmla="*/ 38 w 101"/>
                <a:gd name="T25" fmla="*/ 59 h 161"/>
                <a:gd name="T26" fmla="*/ 53 w 101"/>
                <a:gd name="T27" fmla="*/ 48 h 161"/>
                <a:gd name="T28" fmla="*/ 70 w 101"/>
                <a:gd name="T29" fmla="*/ 45 h 161"/>
                <a:gd name="T30" fmla="*/ 93 w 101"/>
                <a:gd name="T31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61">
                  <a:moveTo>
                    <a:pt x="93" y="54"/>
                  </a:moveTo>
                  <a:cubicBezTo>
                    <a:pt x="99" y="60"/>
                    <a:pt x="101" y="68"/>
                    <a:pt x="101" y="79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80"/>
                    <a:pt x="63" y="77"/>
                    <a:pt x="61" y="75"/>
                  </a:cubicBezTo>
                  <a:cubicBezTo>
                    <a:pt x="60" y="73"/>
                    <a:pt x="58" y="72"/>
                    <a:pt x="55" y="72"/>
                  </a:cubicBezTo>
                  <a:cubicBezTo>
                    <a:pt x="49" y="72"/>
                    <a:pt x="44" y="77"/>
                    <a:pt x="38" y="85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3" y="54"/>
                    <a:pt x="48" y="51"/>
                    <a:pt x="53" y="48"/>
                  </a:cubicBezTo>
                  <a:cubicBezTo>
                    <a:pt x="58" y="46"/>
                    <a:pt x="64" y="45"/>
                    <a:pt x="70" y="45"/>
                  </a:cubicBezTo>
                  <a:cubicBezTo>
                    <a:pt x="80" y="45"/>
                    <a:pt x="88" y="48"/>
                    <a:pt x="9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777875" y="657225"/>
              <a:ext cx="407988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4 w 108"/>
                <a:gd name="T9" fmla="*/ 91 h 120"/>
                <a:gd name="T10" fmla="*/ 88 w 108"/>
                <a:gd name="T11" fmla="*/ 83 h 120"/>
                <a:gd name="T12" fmla="*/ 103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4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4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1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0" y="92"/>
                    <a:pt x="74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97" y="109"/>
                    <a:pt x="91" y="113"/>
                    <a:pt x="83" y="116"/>
                  </a:cubicBezTo>
                  <a:cubicBezTo>
                    <a:pt x="75" y="119"/>
                    <a:pt x="67" y="120"/>
                    <a:pt x="58" y="120"/>
                  </a:cubicBezTo>
                  <a:cubicBezTo>
                    <a:pt x="39" y="120"/>
                    <a:pt x="24" y="115"/>
                    <a:pt x="14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4" y="8"/>
                  </a:cubicBezTo>
                  <a:cubicBezTo>
                    <a:pt x="33" y="2"/>
                    <a:pt x="42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7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0" y="40"/>
                    <a:pt x="69" y="34"/>
                    <a:pt x="67" y="30"/>
                  </a:cubicBezTo>
                  <a:cubicBezTo>
                    <a:pt x="64" y="26"/>
                    <a:pt x="60" y="24"/>
                    <a:pt x="55" y="24"/>
                  </a:cubicBezTo>
                  <a:cubicBezTo>
                    <a:pt x="49" y="24"/>
                    <a:pt x="45" y="26"/>
                    <a:pt x="43" y="30"/>
                  </a:cubicBezTo>
                  <a:cubicBezTo>
                    <a:pt x="40" y="33"/>
                    <a:pt x="38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425575" y="539750"/>
              <a:ext cx="460375" cy="560388"/>
            </a:xfrm>
            <a:custGeom>
              <a:avLst/>
              <a:gdLst>
                <a:gd name="T0" fmla="*/ 50 w 122"/>
                <a:gd name="T1" fmla="*/ 93 h 147"/>
                <a:gd name="T2" fmla="*/ 39 w 122"/>
                <a:gd name="T3" fmla="*/ 93 h 147"/>
                <a:gd name="T4" fmla="*/ 39 w 122"/>
                <a:gd name="T5" fmla="*/ 147 h 147"/>
                <a:gd name="T6" fmla="*/ 0 w 122"/>
                <a:gd name="T7" fmla="*/ 147 h 147"/>
                <a:gd name="T8" fmla="*/ 0 w 122"/>
                <a:gd name="T9" fmla="*/ 0 h 147"/>
                <a:gd name="T10" fmla="*/ 51 w 122"/>
                <a:gd name="T11" fmla="*/ 0 h 147"/>
                <a:gd name="T12" fmla="*/ 97 w 122"/>
                <a:gd name="T13" fmla="*/ 11 h 147"/>
                <a:gd name="T14" fmla="*/ 113 w 122"/>
                <a:gd name="T15" fmla="*/ 46 h 147"/>
                <a:gd name="T16" fmla="*/ 106 w 122"/>
                <a:gd name="T17" fmla="*/ 69 h 147"/>
                <a:gd name="T18" fmla="*/ 85 w 122"/>
                <a:gd name="T19" fmla="*/ 86 h 147"/>
                <a:gd name="T20" fmla="*/ 122 w 122"/>
                <a:gd name="T21" fmla="*/ 147 h 147"/>
                <a:gd name="T22" fmla="*/ 78 w 122"/>
                <a:gd name="T23" fmla="*/ 147 h 147"/>
                <a:gd name="T24" fmla="*/ 50 w 122"/>
                <a:gd name="T25" fmla="*/ 93 h 147"/>
                <a:gd name="T26" fmla="*/ 39 w 122"/>
                <a:gd name="T27" fmla="*/ 66 h 147"/>
                <a:gd name="T28" fmla="*/ 52 w 122"/>
                <a:gd name="T29" fmla="*/ 66 h 147"/>
                <a:gd name="T30" fmla="*/ 72 w 122"/>
                <a:gd name="T31" fmla="*/ 46 h 147"/>
                <a:gd name="T32" fmla="*/ 67 w 122"/>
                <a:gd name="T33" fmla="*/ 32 h 147"/>
                <a:gd name="T34" fmla="*/ 50 w 122"/>
                <a:gd name="T35" fmla="*/ 27 h 147"/>
                <a:gd name="T36" fmla="*/ 39 w 122"/>
                <a:gd name="T37" fmla="*/ 27 h 147"/>
                <a:gd name="T38" fmla="*/ 39 w 122"/>
                <a:gd name="T39" fmla="*/ 6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47">
                  <a:moveTo>
                    <a:pt x="50" y="93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1" y="0"/>
                    <a:pt x="87" y="4"/>
                    <a:pt x="97" y="11"/>
                  </a:cubicBezTo>
                  <a:cubicBezTo>
                    <a:pt x="107" y="19"/>
                    <a:pt x="113" y="30"/>
                    <a:pt x="113" y="46"/>
                  </a:cubicBezTo>
                  <a:cubicBezTo>
                    <a:pt x="113" y="55"/>
                    <a:pt x="110" y="63"/>
                    <a:pt x="106" y="69"/>
                  </a:cubicBezTo>
                  <a:cubicBezTo>
                    <a:pt x="102" y="75"/>
                    <a:pt x="95" y="81"/>
                    <a:pt x="85" y="86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78" y="147"/>
                    <a:pt x="78" y="147"/>
                    <a:pt x="78" y="147"/>
                  </a:cubicBezTo>
                  <a:lnTo>
                    <a:pt x="50" y="93"/>
                  </a:lnTo>
                  <a:close/>
                  <a:moveTo>
                    <a:pt x="39" y="66"/>
                  </a:moveTo>
                  <a:cubicBezTo>
                    <a:pt x="52" y="66"/>
                    <a:pt x="52" y="66"/>
                    <a:pt x="52" y="66"/>
                  </a:cubicBezTo>
                  <a:cubicBezTo>
                    <a:pt x="66" y="66"/>
                    <a:pt x="72" y="60"/>
                    <a:pt x="72" y="46"/>
                  </a:cubicBezTo>
                  <a:cubicBezTo>
                    <a:pt x="72" y="40"/>
                    <a:pt x="70" y="35"/>
                    <a:pt x="67" y="32"/>
                  </a:cubicBezTo>
                  <a:cubicBezTo>
                    <a:pt x="63" y="29"/>
                    <a:pt x="57" y="27"/>
                    <a:pt x="50" y="27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3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1905000" y="539750"/>
              <a:ext cx="447675" cy="576263"/>
            </a:xfrm>
            <a:custGeom>
              <a:avLst/>
              <a:gdLst>
                <a:gd name="T0" fmla="*/ 119 w 119"/>
                <a:gd name="T1" fmla="*/ 98 h 151"/>
                <a:gd name="T2" fmla="*/ 112 w 119"/>
                <a:gd name="T3" fmla="*/ 125 h 151"/>
                <a:gd name="T4" fmla="*/ 92 w 119"/>
                <a:gd name="T5" fmla="*/ 144 h 151"/>
                <a:gd name="T6" fmla="*/ 59 w 119"/>
                <a:gd name="T7" fmla="*/ 151 h 151"/>
                <a:gd name="T8" fmla="*/ 15 w 119"/>
                <a:gd name="T9" fmla="*/ 137 h 151"/>
                <a:gd name="T10" fmla="*/ 0 w 119"/>
                <a:gd name="T11" fmla="*/ 98 h 151"/>
                <a:gd name="T12" fmla="*/ 0 w 119"/>
                <a:gd name="T13" fmla="*/ 0 h 151"/>
                <a:gd name="T14" fmla="*/ 39 w 119"/>
                <a:gd name="T15" fmla="*/ 0 h 151"/>
                <a:gd name="T16" fmla="*/ 39 w 119"/>
                <a:gd name="T17" fmla="*/ 97 h 151"/>
                <a:gd name="T18" fmla="*/ 44 w 119"/>
                <a:gd name="T19" fmla="*/ 116 h 151"/>
                <a:gd name="T20" fmla="*/ 59 w 119"/>
                <a:gd name="T21" fmla="*/ 123 h 151"/>
                <a:gd name="T22" fmla="*/ 75 w 119"/>
                <a:gd name="T23" fmla="*/ 116 h 151"/>
                <a:gd name="T24" fmla="*/ 79 w 119"/>
                <a:gd name="T25" fmla="*/ 97 h 151"/>
                <a:gd name="T26" fmla="*/ 79 w 119"/>
                <a:gd name="T27" fmla="*/ 0 h 151"/>
                <a:gd name="T28" fmla="*/ 119 w 119"/>
                <a:gd name="T29" fmla="*/ 0 h 151"/>
                <a:gd name="T30" fmla="*/ 119 w 119"/>
                <a:gd name="T31" fmla="*/ 9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51">
                  <a:moveTo>
                    <a:pt x="119" y="98"/>
                  </a:moveTo>
                  <a:cubicBezTo>
                    <a:pt x="119" y="108"/>
                    <a:pt x="116" y="117"/>
                    <a:pt x="112" y="125"/>
                  </a:cubicBezTo>
                  <a:cubicBezTo>
                    <a:pt x="108" y="133"/>
                    <a:pt x="101" y="140"/>
                    <a:pt x="92" y="144"/>
                  </a:cubicBezTo>
                  <a:cubicBezTo>
                    <a:pt x="83" y="149"/>
                    <a:pt x="72" y="151"/>
                    <a:pt x="59" y="151"/>
                  </a:cubicBezTo>
                  <a:cubicBezTo>
                    <a:pt x="40" y="151"/>
                    <a:pt x="25" y="146"/>
                    <a:pt x="15" y="137"/>
                  </a:cubicBezTo>
                  <a:cubicBezTo>
                    <a:pt x="5" y="127"/>
                    <a:pt x="0" y="114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9" y="106"/>
                    <a:pt x="41" y="112"/>
                    <a:pt x="44" y="116"/>
                  </a:cubicBezTo>
                  <a:cubicBezTo>
                    <a:pt x="47" y="121"/>
                    <a:pt x="52" y="123"/>
                    <a:pt x="59" y="123"/>
                  </a:cubicBezTo>
                  <a:cubicBezTo>
                    <a:pt x="66" y="123"/>
                    <a:pt x="71" y="120"/>
                    <a:pt x="75" y="116"/>
                  </a:cubicBezTo>
                  <a:cubicBezTo>
                    <a:pt x="78" y="112"/>
                    <a:pt x="79" y="106"/>
                    <a:pt x="79" y="9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1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2428875" y="539750"/>
              <a:ext cx="444500" cy="560388"/>
            </a:xfrm>
            <a:custGeom>
              <a:avLst/>
              <a:gdLst>
                <a:gd name="T0" fmla="*/ 185 w 280"/>
                <a:gd name="T1" fmla="*/ 353 h 353"/>
                <a:gd name="T2" fmla="*/ 185 w 280"/>
                <a:gd name="T3" fmla="*/ 206 h 353"/>
                <a:gd name="T4" fmla="*/ 92 w 280"/>
                <a:gd name="T5" fmla="*/ 206 h 353"/>
                <a:gd name="T6" fmla="*/ 92 w 280"/>
                <a:gd name="T7" fmla="*/ 353 h 353"/>
                <a:gd name="T8" fmla="*/ 0 w 280"/>
                <a:gd name="T9" fmla="*/ 353 h 353"/>
                <a:gd name="T10" fmla="*/ 0 w 280"/>
                <a:gd name="T11" fmla="*/ 0 h 353"/>
                <a:gd name="T12" fmla="*/ 92 w 280"/>
                <a:gd name="T13" fmla="*/ 0 h 353"/>
                <a:gd name="T14" fmla="*/ 92 w 280"/>
                <a:gd name="T15" fmla="*/ 134 h 353"/>
                <a:gd name="T16" fmla="*/ 185 w 280"/>
                <a:gd name="T17" fmla="*/ 134 h 353"/>
                <a:gd name="T18" fmla="*/ 185 w 280"/>
                <a:gd name="T19" fmla="*/ 0 h 353"/>
                <a:gd name="T20" fmla="*/ 280 w 280"/>
                <a:gd name="T21" fmla="*/ 0 h 353"/>
                <a:gd name="T22" fmla="*/ 280 w 280"/>
                <a:gd name="T23" fmla="*/ 353 h 353"/>
                <a:gd name="T24" fmla="*/ 185 w 280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353">
                  <a:moveTo>
                    <a:pt x="185" y="353"/>
                  </a:moveTo>
                  <a:lnTo>
                    <a:pt x="185" y="206"/>
                  </a:lnTo>
                  <a:lnTo>
                    <a:pt x="92" y="206"/>
                  </a:lnTo>
                  <a:lnTo>
                    <a:pt x="92" y="353"/>
                  </a:lnTo>
                  <a:lnTo>
                    <a:pt x="0" y="353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34"/>
                  </a:lnTo>
                  <a:lnTo>
                    <a:pt x="185" y="134"/>
                  </a:lnTo>
                  <a:lnTo>
                    <a:pt x="185" y="0"/>
                  </a:lnTo>
                  <a:lnTo>
                    <a:pt x="280" y="0"/>
                  </a:lnTo>
                  <a:lnTo>
                    <a:pt x="280" y="353"/>
                  </a:lnTo>
                  <a:lnTo>
                    <a:pt x="185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2933700" y="958850"/>
              <a:ext cx="153988" cy="290513"/>
            </a:xfrm>
            <a:custGeom>
              <a:avLst/>
              <a:gdLst>
                <a:gd name="T0" fmla="*/ 35 w 41"/>
                <a:gd name="T1" fmla="*/ 6 h 76"/>
                <a:gd name="T2" fmla="*/ 41 w 41"/>
                <a:gd name="T3" fmla="*/ 21 h 76"/>
                <a:gd name="T4" fmla="*/ 39 w 41"/>
                <a:gd name="T5" fmla="*/ 31 h 76"/>
                <a:gd name="T6" fmla="*/ 33 w 41"/>
                <a:gd name="T7" fmla="*/ 45 h 76"/>
                <a:gd name="T8" fmla="*/ 20 w 41"/>
                <a:gd name="T9" fmla="*/ 76 h 76"/>
                <a:gd name="T10" fmla="*/ 0 w 41"/>
                <a:gd name="T11" fmla="*/ 76 h 76"/>
                <a:gd name="T12" fmla="*/ 9 w 41"/>
                <a:gd name="T13" fmla="*/ 38 h 76"/>
                <a:gd name="T14" fmla="*/ 0 w 41"/>
                <a:gd name="T15" fmla="*/ 21 h 76"/>
                <a:gd name="T16" fmla="*/ 6 w 41"/>
                <a:gd name="T17" fmla="*/ 6 h 76"/>
                <a:gd name="T18" fmla="*/ 20 w 41"/>
                <a:gd name="T19" fmla="*/ 0 h 76"/>
                <a:gd name="T20" fmla="*/ 35 w 41"/>
                <a:gd name="T21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76">
                  <a:moveTo>
                    <a:pt x="35" y="6"/>
                  </a:moveTo>
                  <a:cubicBezTo>
                    <a:pt x="39" y="10"/>
                    <a:pt x="41" y="15"/>
                    <a:pt x="41" y="21"/>
                  </a:cubicBezTo>
                  <a:cubicBezTo>
                    <a:pt x="41" y="24"/>
                    <a:pt x="40" y="27"/>
                    <a:pt x="39" y="31"/>
                  </a:cubicBezTo>
                  <a:cubicBezTo>
                    <a:pt x="38" y="34"/>
                    <a:pt x="36" y="39"/>
                    <a:pt x="33" y="4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3" y="34"/>
                    <a:pt x="0" y="28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4" y="0"/>
                    <a:pt x="20" y="0"/>
                  </a:cubicBezTo>
                  <a:cubicBezTo>
                    <a:pt x="26" y="0"/>
                    <a:pt x="31" y="2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3287713" y="668338"/>
              <a:ext cx="606425" cy="431800"/>
            </a:xfrm>
            <a:custGeom>
              <a:avLst/>
              <a:gdLst>
                <a:gd name="T0" fmla="*/ 382 w 382"/>
                <a:gd name="T1" fmla="*/ 0 h 272"/>
                <a:gd name="T2" fmla="*/ 327 w 382"/>
                <a:gd name="T3" fmla="*/ 272 h 272"/>
                <a:gd name="T4" fmla="*/ 223 w 382"/>
                <a:gd name="T5" fmla="*/ 272 h 272"/>
                <a:gd name="T6" fmla="*/ 190 w 382"/>
                <a:gd name="T7" fmla="*/ 82 h 272"/>
                <a:gd name="T8" fmla="*/ 159 w 382"/>
                <a:gd name="T9" fmla="*/ 272 h 272"/>
                <a:gd name="T10" fmla="*/ 54 w 382"/>
                <a:gd name="T11" fmla="*/ 272 h 272"/>
                <a:gd name="T12" fmla="*/ 0 w 382"/>
                <a:gd name="T13" fmla="*/ 0 h 272"/>
                <a:gd name="T14" fmla="*/ 90 w 382"/>
                <a:gd name="T15" fmla="*/ 0 h 272"/>
                <a:gd name="T16" fmla="*/ 111 w 382"/>
                <a:gd name="T17" fmla="*/ 205 h 272"/>
                <a:gd name="T18" fmla="*/ 152 w 382"/>
                <a:gd name="T19" fmla="*/ 0 h 272"/>
                <a:gd name="T20" fmla="*/ 235 w 382"/>
                <a:gd name="T21" fmla="*/ 0 h 272"/>
                <a:gd name="T22" fmla="*/ 268 w 382"/>
                <a:gd name="T23" fmla="*/ 205 h 272"/>
                <a:gd name="T24" fmla="*/ 296 w 382"/>
                <a:gd name="T25" fmla="*/ 0 h 272"/>
                <a:gd name="T26" fmla="*/ 382 w 382"/>
                <a:gd name="T2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2" h="272">
                  <a:moveTo>
                    <a:pt x="382" y="0"/>
                  </a:moveTo>
                  <a:lnTo>
                    <a:pt x="327" y="272"/>
                  </a:lnTo>
                  <a:lnTo>
                    <a:pt x="223" y="272"/>
                  </a:lnTo>
                  <a:lnTo>
                    <a:pt x="190" y="82"/>
                  </a:lnTo>
                  <a:lnTo>
                    <a:pt x="159" y="272"/>
                  </a:lnTo>
                  <a:lnTo>
                    <a:pt x="54" y="272"/>
                  </a:lnTo>
                  <a:lnTo>
                    <a:pt x="0" y="0"/>
                  </a:lnTo>
                  <a:lnTo>
                    <a:pt x="90" y="0"/>
                  </a:lnTo>
                  <a:lnTo>
                    <a:pt x="111" y="205"/>
                  </a:lnTo>
                  <a:lnTo>
                    <a:pt x="152" y="0"/>
                  </a:lnTo>
                  <a:lnTo>
                    <a:pt x="235" y="0"/>
                  </a:lnTo>
                  <a:lnTo>
                    <a:pt x="268" y="205"/>
                  </a:lnTo>
                  <a:lnTo>
                    <a:pt x="296" y="0"/>
                  </a:lnTo>
                  <a:lnTo>
                    <a:pt x="3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3935413" y="485775"/>
              <a:ext cx="376238" cy="614363"/>
            </a:xfrm>
            <a:custGeom>
              <a:avLst/>
              <a:gdLst>
                <a:gd name="T0" fmla="*/ 92 w 100"/>
                <a:gd name="T1" fmla="*/ 54 h 161"/>
                <a:gd name="T2" fmla="*/ 100 w 100"/>
                <a:gd name="T3" fmla="*/ 79 h 161"/>
                <a:gd name="T4" fmla="*/ 100 w 100"/>
                <a:gd name="T5" fmla="*/ 161 h 161"/>
                <a:gd name="T6" fmla="*/ 63 w 100"/>
                <a:gd name="T7" fmla="*/ 161 h 161"/>
                <a:gd name="T8" fmla="*/ 63 w 100"/>
                <a:gd name="T9" fmla="*/ 85 h 161"/>
                <a:gd name="T10" fmla="*/ 61 w 100"/>
                <a:gd name="T11" fmla="*/ 75 h 161"/>
                <a:gd name="T12" fmla="*/ 54 w 100"/>
                <a:gd name="T13" fmla="*/ 72 h 161"/>
                <a:gd name="T14" fmla="*/ 37 w 100"/>
                <a:gd name="T15" fmla="*/ 85 h 161"/>
                <a:gd name="T16" fmla="*/ 37 w 100"/>
                <a:gd name="T17" fmla="*/ 161 h 161"/>
                <a:gd name="T18" fmla="*/ 0 w 100"/>
                <a:gd name="T19" fmla="*/ 161 h 161"/>
                <a:gd name="T20" fmla="*/ 0 w 100"/>
                <a:gd name="T21" fmla="*/ 4 h 161"/>
                <a:gd name="T22" fmla="*/ 37 w 100"/>
                <a:gd name="T23" fmla="*/ 0 h 161"/>
                <a:gd name="T24" fmla="*/ 37 w 100"/>
                <a:gd name="T25" fmla="*/ 59 h 161"/>
                <a:gd name="T26" fmla="*/ 52 w 100"/>
                <a:gd name="T27" fmla="*/ 48 h 161"/>
                <a:gd name="T28" fmla="*/ 70 w 100"/>
                <a:gd name="T29" fmla="*/ 45 h 161"/>
                <a:gd name="T30" fmla="*/ 92 w 100"/>
                <a:gd name="T31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61">
                  <a:moveTo>
                    <a:pt x="92" y="54"/>
                  </a:moveTo>
                  <a:cubicBezTo>
                    <a:pt x="98" y="60"/>
                    <a:pt x="100" y="68"/>
                    <a:pt x="100" y="79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0"/>
                    <a:pt x="62" y="77"/>
                    <a:pt x="61" y="75"/>
                  </a:cubicBezTo>
                  <a:cubicBezTo>
                    <a:pt x="59" y="73"/>
                    <a:pt x="57" y="72"/>
                    <a:pt x="54" y="72"/>
                  </a:cubicBezTo>
                  <a:cubicBezTo>
                    <a:pt x="48" y="72"/>
                    <a:pt x="43" y="77"/>
                    <a:pt x="37" y="85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42" y="54"/>
                    <a:pt x="47" y="51"/>
                    <a:pt x="52" y="48"/>
                  </a:cubicBezTo>
                  <a:cubicBezTo>
                    <a:pt x="57" y="46"/>
                    <a:pt x="63" y="45"/>
                    <a:pt x="70" y="45"/>
                  </a:cubicBezTo>
                  <a:cubicBezTo>
                    <a:pt x="79" y="45"/>
                    <a:pt x="87" y="48"/>
                    <a:pt x="9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4371975" y="657225"/>
              <a:ext cx="406400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8 w 108"/>
                <a:gd name="T11" fmla="*/ 83 h 120"/>
                <a:gd name="T12" fmla="*/ 104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2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0" y="92"/>
                    <a:pt x="75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3" y="116"/>
                  </a:cubicBezTo>
                  <a:cubicBezTo>
                    <a:pt x="76" y="119"/>
                    <a:pt x="67" y="120"/>
                    <a:pt x="58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5" y="8"/>
                  </a:cubicBezTo>
                  <a:cubicBezTo>
                    <a:pt x="33" y="2"/>
                    <a:pt x="43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1" y="40"/>
                    <a:pt x="69" y="34"/>
                    <a:pt x="67" y="30"/>
                  </a:cubicBezTo>
                  <a:cubicBezTo>
                    <a:pt x="65" y="26"/>
                    <a:pt x="60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0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4835525" y="657225"/>
              <a:ext cx="285750" cy="442913"/>
            </a:xfrm>
            <a:custGeom>
              <a:avLst/>
              <a:gdLst>
                <a:gd name="T0" fmla="*/ 76 w 76"/>
                <a:gd name="T1" fmla="*/ 2 h 116"/>
                <a:gd name="T2" fmla="*/ 70 w 76"/>
                <a:gd name="T3" fmla="*/ 38 h 116"/>
                <a:gd name="T4" fmla="*/ 60 w 76"/>
                <a:gd name="T5" fmla="*/ 37 h 116"/>
                <a:gd name="T6" fmla="*/ 46 w 76"/>
                <a:gd name="T7" fmla="*/ 43 h 116"/>
                <a:gd name="T8" fmla="*/ 38 w 76"/>
                <a:gd name="T9" fmla="*/ 63 h 116"/>
                <a:gd name="T10" fmla="*/ 38 w 76"/>
                <a:gd name="T11" fmla="*/ 116 h 116"/>
                <a:gd name="T12" fmla="*/ 0 w 76"/>
                <a:gd name="T13" fmla="*/ 116 h 116"/>
                <a:gd name="T14" fmla="*/ 0 w 76"/>
                <a:gd name="T15" fmla="*/ 3 h 116"/>
                <a:gd name="T16" fmla="*/ 33 w 76"/>
                <a:gd name="T17" fmla="*/ 3 h 116"/>
                <a:gd name="T18" fmla="*/ 36 w 76"/>
                <a:gd name="T19" fmla="*/ 25 h 116"/>
                <a:gd name="T20" fmla="*/ 48 w 76"/>
                <a:gd name="T21" fmla="*/ 7 h 116"/>
                <a:gd name="T22" fmla="*/ 65 w 76"/>
                <a:gd name="T23" fmla="*/ 0 h 116"/>
                <a:gd name="T24" fmla="*/ 76 w 76"/>
                <a:gd name="T2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16">
                  <a:moveTo>
                    <a:pt x="76" y="2"/>
                  </a:moveTo>
                  <a:cubicBezTo>
                    <a:pt x="70" y="38"/>
                    <a:pt x="70" y="38"/>
                    <a:pt x="70" y="38"/>
                  </a:cubicBezTo>
                  <a:cubicBezTo>
                    <a:pt x="67" y="37"/>
                    <a:pt x="63" y="37"/>
                    <a:pt x="60" y="37"/>
                  </a:cubicBezTo>
                  <a:cubicBezTo>
                    <a:pt x="54" y="37"/>
                    <a:pt x="49" y="39"/>
                    <a:pt x="46" y="43"/>
                  </a:cubicBezTo>
                  <a:cubicBezTo>
                    <a:pt x="42" y="48"/>
                    <a:pt x="40" y="54"/>
                    <a:pt x="38" y="63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17"/>
                    <a:pt x="42" y="11"/>
                    <a:pt x="48" y="7"/>
                  </a:cubicBezTo>
                  <a:cubicBezTo>
                    <a:pt x="53" y="2"/>
                    <a:pt x="59" y="0"/>
                    <a:pt x="65" y="0"/>
                  </a:cubicBezTo>
                  <a:cubicBezTo>
                    <a:pt x="69" y="0"/>
                    <a:pt x="72" y="1"/>
                    <a:pt x="7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 userDrawn="1"/>
          </p:nvSpPr>
          <p:spPr bwMode="auto">
            <a:xfrm>
              <a:off x="5114925" y="657225"/>
              <a:ext cx="406400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8 w 108"/>
                <a:gd name="T11" fmla="*/ 83 h 120"/>
                <a:gd name="T12" fmla="*/ 104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2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1" y="92"/>
                    <a:pt x="75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3" y="116"/>
                  </a:cubicBezTo>
                  <a:cubicBezTo>
                    <a:pt x="76" y="119"/>
                    <a:pt x="67" y="120"/>
                    <a:pt x="58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5" y="8"/>
                  </a:cubicBezTo>
                  <a:cubicBezTo>
                    <a:pt x="33" y="2"/>
                    <a:pt x="43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1" y="40"/>
                    <a:pt x="69" y="34"/>
                    <a:pt x="67" y="30"/>
                  </a:cubicBezTo>
                  <a:cubicBezTo>
                    <a:pt x="65" y="26"/>
                    <a:pt x="61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0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5710238" y="668338"/>
              <a:ext cx="436563" cy="614363"/>
            </a:xfrm>
            <a:custGeom>
              <a:avLst/>
              <a:gdLst>
                <a:gd name="T0" fmla="*/ 81 w 116"/>
                <a:gd name="T1" fmla="*/ 113 h 161"/>
                <a:gd name="T2" fmla="*/ 57 w 116"/>
                <a:gd name="T3" fmla="*/ 148 h 161"/>
                <a:gd name="T4" fmla="*/ 14 w 116"/>
                <a:gd name="T5" fmla="*/ 161 h 161"/>
                <a:gd name="T6" fmla="*/ 10 w 116"/>
                <a:gd name="T7" fmla="*/ 135 h 161"/>
                <a:gd name="T8" fmla="*/ 34 w 116"/>
                <a:gd name="T9" fmla="*/ 129 h 161"/>
                <a:gd name="T10" fmla="*/ 46 w 116"/>
                <a:gd name="T11" fmla="*/ 113 h 161"/>
                <a:gd name="T12" fmla="*/ 33 w 116"/>
                <a:gd name="T13" fmla="*/ 113 h 161"/>
                <a:gd name="T14" fmla="*/ 0 w 116"/>
                <a:gd name="T15" fmla="*/ 0 h 161"/>
                <a:gd name="T16" fmla="*/ 40 w 116"/>
                <a:gd name="T17" fmla="*/ 0 h 161"/>
                <a:gd name="T18" fmla="*/ 58 w 116"/>
                <a:gd name="T19" fmla="*/ 90 h 161"/>
                <a:gd name="T20" fmla="*/ 77 w 116"/>
                <a:gd name="T21" fmla="*/ 0 h 161"/>
                <a:gd name="T22" fmla="*/ 116 w 116"/>
                <a:gd name="T23" fmla="*/ 0 h 161"/>
                <a:gd name="T24" fmla="*/ 81 w 116"/>
                <a:gd name="T25" fmla="*/ 11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61">
                  <a:moveTo>
                    <a:pt x="81" y="113"/>
                  </a:moveTo>
                  <a:cubicBezTo>
                    <a:pt x="76" y="129"/>
                    <a:pt x="68" y="140"/>
                    <a:pt x="57" y="148"/>
                  </a:cubicBezTo>
                  <a:cubicBezTo>
                    <a:pt x="46" y="156"/>
                    <a:pt x="32" y="160"/>
                    <a:pt x="14" y="161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21" y="134"/>
                    <a:pt x="29" y="132"/>
                    <a:pt x="34" y="129"/>
                  </a:cubicBezTo>
                  <a:cubicBezTo>
                    <a:pt x="39" y="125"/>
                    <a:pt x="43" y="120"/>
                    <a:pt x="46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8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 userDrawn="1"/>
          </p:nvSpPr>
          <p:spPr bwMode="auto">
            <a:xfrm>
              <a:off x="6149975" y="657225"/>
              <a:ext cx="425450" cy="458788"/>
            </a:xfrm>
            <a:custGeom>
              <a:avLst/>
              <a:gdLst>
                <a:gd name="T0" fmla="*/ 98 w 113"/>
                <a:gd name="T1" fmla="*/ 16 h 120"/>
                <a:gd name="T2" fmla="*/ 113 w 113"/>
                <a:gd name="T3" fmla="*/ 60 h 120"/>
                <a:gd name="T4" fmla="*/ 107 w 113"/>
                <a:gd name="T5" fmla="*/ 92 h 120"/>
                <a:gd name="T6" fmla="*/ 87 w 113"/>
                <a:gd name="T7" fmla="*/ 113 h 120"/>
                <a:gd name="T8" fmla="*/ 57 w 113"/>
                <a:gd name="T9" fmla="*/ 120 h 120"/>
                <a:gd name="T10" fmla="*/ 15 w 113"/>
                <a:gd name="T11" fmla="*/ 104 h 120"/>
                <a:gd name="T12" fmla="*/ 0 w 113"/>
                <a:gd name="T13" fmla="*/ 60 h 120"/>
                <a:gd name="T14" fmla="*/ 7 w 113"/>
                <a:gd name="T15" fmla="*/ 28 h 120"/>
                <a:gd name="T16" fmla="*/ 27 w 113"/>
                <a:gd name="T17" fmla="*/ 7 h 120"/>
                <a:gd name="T18" fmla="*/ 57 w 113"/>
                <a:gd name="T19" fmla="*/ 0 h 120"/>
                <a:gd name="T20" fmla="*/ 98 w 113"/>
                <a:gd name="T21" fmla="*/ 16 h 120"/>
                <a:gd name="T22" fmla="*/ 43 w 113"/>
                <a:gd name="T23" fmla="*/ 35 h 120"/>
                <a:gd name="T24" fmla="*/ 39 w 113"/>
                <a:gd name="T25" fmla="*/ 60 h 120"/>
                <a:gd name="T26" fmla="*/ 43 w 113"/>
                <a:gd name="T27" fmla="*/ 85 h 120"/>
                <a:gd name="T28" fmla="*/ 57 w 113"/>
                <a:gd name="T29" fmla="*/ 93 h 120"/>
                <a:gd name="T30" fmla="*/ 70 w 113"/>
                <a:gd name="T31" fmla="*/ 85 h 120"/>
                <a:gd name="T32" fmla="*/ 75 w 113"/>
                <a:gd name="T33" fmla="*/ 60 h 120"/>
                <a:gd name="T34" fmla="*/ 70 w 113"/>
                <a:gd name="T35" fmla="*/ 35 h 120"/>
                <a:gd name="T36" fmla="*/ 57 w 113"/>
                <a:gd name="T37" fmla="*/ 27 h 120"/>
                <a:gd name="T38" fmla="*/ 43 w 113"/>
                <a:gd name="T39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3" h="120">
                  <a:moveTo>
                    <a:pt x="98" y="16"/>
                  </a:moveTo>
                  <a:cubicBezTo>
                    <a:pt x="108" y="26"/>
                    <a:pt x="113" y="41"/>
                    <a:pt x="113" y="60"/>
                  </a:cubicBezTo>
                  <a:cubicBezTo>
                    <a:pt x="113" y="72"/>
                    <a:pt x="111" y="83"/>
                    <a:pt x="107" y="92"/>
                  </a:cubicBezTo>
                  <a:cubicBezTo>
                    <a:pt x="102" y="101"/>
                    <a:pt x="96" y="108"/>
                    <a:pt x="87" y="113"/>
                  </a:cubicBezTo>
                  <a:cubicBezTo>
                    <a:pt x="79" y="118"/>
                    <a:pt x="68" y="120"/>
                    <a:pt x="57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4"/>
                    <a:pt x="0" y="79"/>
                    <a:pt x="0" y="60"/>
                  </a:cubicBezTo>
                  <a:cubicBezTo>
                    <a:pt x="0" y="48"/>
                    <a:pt x="3" y="37"/>
                    <a:pt x="7" y="28"/>
                  </a:cubicBezTo>
                  <a:cubicBezTo>
                    <a:pt x="12" y="19"/>
                    <a:pt x="18" y="12"/>
                    <a:pt x="27" y="7"/>
                  </a:cubicBezTo>
                  <a:cubicBezTo>
                    <a:pt x="35" y="2"/>
                    <a:pt x="45" y="0"/>
                    <a:pt x="57" y="0"/>
                  </a:cubicBezTo>
                  <a:cubicBezTo>
                    <a:pt x="75" y="0"/>
                    <a:pt x="88" y="5"/>
                    <a:pt x="98" y="16"/>
                  </a:cubicBezTo>
                  <a:close/>
                  <a:moveTo>
                    <a:pt x="43" y="35"/>
                  </a:moveTo>
                  <a:cubicBezTo>
                    <a:pt x="40" y="40"/>
                    <a:pt x="39" y="49"/>
                    <a:pt x="39" y="60"/>
                  </a:cubicBezTo>
                  <a:cubicBezTo>
                    <a:pt x="39" y="72"/>
                    <a:pt x="40" y="80"/>
                    <a:pt x="43" y="85"/>
                  </a:cubicBezTo>
                  <a:cubicBezTo>
                    <a:pt x="46" y="90"/>
                    <a:pt x="51" y="93"/>
                    <a:pt x="57" y="93"/>
                  </a:cubicBezTo>
                  <a:cubicBezTo>
                    <a:pt x="63" y="93"/>
                    <a:pt x="67" y="90"/>
                    <a:pt x="70" y="85"/>
                  </a:cubicBezTo>
                  <a:cubicBezTo>
                    <a:pt x="73" y="80"/>
                    <a:pt x="75" y="71"/>
                    <a:pt x="75" y="60"/>
                  </a:cubicBezTo>
                  <a:cubicBezTo>
                    <a:pt x="75" y="48"/>
                    <a:pt x="73" y="40"/>
                    <a:pt x="70" y="35"/>
                  </a:cubicBezTo>
                  <a:cubicBezTo>
                    <a:pt x="67" y="30"/>
                    <a:pt x="63" y="27"/>
                    <a:pt x="57" y="27"/>
                  </a:cubicBezTo>
                  <a:cubicBezTo>
                    <a:pt x="51" y="27"/>
                    <a:pt x="46" y="30"/>
                    <a:pt x="4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6635750" y="668338"/>
              <a:ext cx="373063" cy="447675"/>
            </a:xfrm>
            <a:custGeom>
              <a:avLst/>
              <a:gdLst>
                <a:gd name="T0" fmla="*/ 99 w 99"/>
                <a:gd name="T1" fmla="*/ 113 h 117"/>
                <a:gd name="T2" fmla="*/ 66 w 99"/>
                <a:gd name="T3" fmla="*/ 113 h 117"/>
                <a:gd name="T4" fmla="*/ 65 w 99"/>
                <a:gd name="T5" fmla="*/ 100 h 117"/>
                <a:gd name="T6" fmla="*/ 31 w 99"/>
                <a:gd name="T7" fmla="*/ 117 h 117"/>
                <a:gd name="T8" fmla="*/ 8 w 99"/>
                <a:gd name="T9" fmla="*/ 108 h 117"/>
                <a:gd name="T10" fmla="*/ 0 w 99"/>
                <a:gd name="T11" fmla="*/ 82 h 117"/>
                <a:gd name="T12" fmla="*/ 0 w 99"/>
                <a:gd name="T13" fmla="*/ 0 h 117"/>
                <a:gd name="T14" fmla="*/ 37 w 99"/>
                <a:gd name="T15" fmla="*/ 0 h 117"/>
                <a:gd name="T16" fmla="*/ 37 w 99"/>
                <a:gd name="T17" fmla="*/ 77 h 117"/>
                <a:gd name="T18" fmla="*/ 40 w 99"/>
                <a:gd name="T19" fmla="*/ 87 h 117"/>
                <a:gd name="T20" fmla="*/ 46 w 99"/>
                <a:gd name="T21" fmla="*/ 90 h 117"/>
                <a:gd name="T22" fmla="*/ 54 w 99"/>
                <a:gd name="T23" fmla="*/ 87 h 117"/>
                <a:gd name="T24" fmla="*/ 62 w 99"/>
                <a:gd name="T25" fmla="*/ 78 h 117"/>
                <a:gd name="T26" fmla="*/ 62 w 99"/>
                <a:gd name="T27" fmla="*/ 0 h 117"/>
                <a:gd name="T28" fmla="*/ 99 w 99"/>
                <a:gd name="T29" fmla="*/ 0 h 117"/>
                <a:gd name="T30" fmla="*/ 99 w 99"/>
                <a:gd name="T31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117">
                  <a:moveTo>
                    <a:pt x="99" y="113"/>
                  </a:moveTo>
                  <a:cubicBezTo>
                    <a:pt x="66" y="113"/>
                    <a:pt x="66" y="113"/>
                    <a:pt x="66" y="113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57" y="112"/>
                    <a:pt x="46" y="117"/>
                    <a:pt x="31" y="117"/>
                  </a:cubicBezTo>
                  <a:cubicBezTo>
                    <a:pt x="21" y="117"/>
                    <a:pt x="13" y="114"/>
                    <a:pt x="8" y="108"/>
                  </a:cubicBezTo>
                  <a:cubicBezTo>
                    <a:pt x="2" y="102"/>
                    <a:pt x="0" y="93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82"/>
                    <a:pt x="38" y="85"/>
                    <a:pt x="40" y="87"/>
                  </a:cubicBezTo>
                  <a:cubicBezTo>
                    <a:pt x="41" y="89"/>
                    <a:pt x="43" y="90"/>
                    <a:pt x="46" y="90"/>
                  </a:cubicBezTo>
                  <a:cubicBezTo>
                    <a:pt x="49" y="90"/>
                    <a:pt x="52" y="89"/>
                    <a:pt x="54" y="87"/>
                  </a:cubicBezTo>
                  <a:cubicBezTo>
                    <a:pt x="57" y="85"/>
                    <a:pt x="59" y="82"/>
                    <a:pt x="62" y="78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9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7277100" y="657225"/>
              <a:ext cx="590550" cy="442913"/>
            </a:xfrm>
            <a:custGeom>
              <a:avLst/>
              <a:gdLst>
                <a:gd name="T0" fmla="*/ 149 w 157"/>
                <a:gd name="T1" fmla="*/ 9 h 116"/>
                <a:gd name="T2" fmla="*/ 157 w 157"/>
                <a:gd name="T3" fmla="*/ 34 h 116"/>
                <a:gd name="T4" fmla="*/ 157 w 157"/>
                <a:gd name="T5" fmla="*/ 116 h 116"/>
                <a:gd name="T6" fmla="*/ 119 w 157"/>
                <a:gd name="T7" fmla="*/ 116 h 116"/>
                <a:gd name="T8" fmla="*/ 119 w 157"/>
                <a:gd name="T9" fmla="*/ 40 h 116"/>
                <a:gd name="T10" fmla="*/ 112 w 157"/>
                <a:gd name="T11" fmla="*/ 27 h 116"/>
                <a:gd name="T12" fmla="*/ 97 w 157"/>
                <a:gd name="T13" fmla="*/ 40 h 116"/>
                <a:gd name="T14" fmla="*/ 97 w 157"/>
                <a:gd name="T15" fmla="*/ 116 h 116"/>
                <a:gd name="T16" fmla="*/ 59 w 157"/>
                <a:gd name="T17" fmla="*/ 116 h 116"/>
                <a:gd name="T18" fmla="*/ 59 w 157"/>
                <a:gd name="T19" fmla="*/ 40 h 116"/>
                <a:gd name="T20" fmla="*/ 52 w 157"/>
                <a:gd name="T21" fmla="*/ 27 h 116"/>
                <a:gd name="T22" fmla="*/ 37 w 157"/>
                <a:gd name="T23" fmla="*/ 40 h 116"/>
                <a:gd name="T24" fmla="*/ 37 w 157"/>
                <a:gd name="T25" fmla="*/ 116 h 116"/>
                <a:gd name="T26" fmla="*/ 0 w 157"/>
                <a:gd name="T27" fmla="*/ 116 h 116"/>
                <a:gd name="T28" fmla="*/ 0 w 157"/>
                <a:gd name="T29" fmla="*/ 3 h 116"/>
                <a:gd name="T30" fmla="*/ 32 w 157"/>
                <a:gd name="T31" fmla="*/ 3 h 116"/>
                <a:gd name="T32" fmla="*/ 35 w 157"/>
                <a:gd name="T33" fmla="*/ 16 h 116"/>
                <a:gd name="T34" fmla="*/ 50 w 157"/>
                <a:gd name="T35" fmla="*/ 4 h 116"/>
                <a:gd name="T36" fmla="*/ 68 w 157"/>
                <a:gd name="T37" fmla="*/ 0 h 116"/>
                <a:gd name="T38" fmla="*/ 84 w 157"/>
                <a:gd name="T39" fmla="*/ 4 h 116"/>
                <a:gd name="T40" fmla="*/ 94 w 157"/>
                <a:gd name="T41" fmla="*/ 17 h 116"/>
                <a:gd name="T42" fmla="*/ 109 w 157"/>
                <a:gd name="T43" fmla="*/ 4 h 116"/>
                <a:gd name="T44" fmla="*/ 128 w 157"/>
                <a:gd name="T45" fmla="*/ 0 h 116"/>
                <a:gd name="T46" fmla="*/ 149 w 157"/>
                <a:gd name="T47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7" h="116">
                  <a:moveTo>
                    <a:pt x="149" y="9"/>
                  </a:moveTo>
                  <a:cubicBezTo>
                    <a:pt x="154" y="15"/>
                    <a:pt x="157" y="23"/>
                    <a:pt x="157" y="34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32"/>
                    <a:pt x="117" y="27"/>
                    <a:pt x="112" y="27"/>
                  </a:cubicBezTo>
                  <a:cubicBezTo>
                    <a:pt x="106" y="27"/>
                    <a:pt x="101" y="32"/>
                    <a:pt x="97" y="40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2"/>
                    <a:pt x="57" y="27"/>
                    <a:pt x="52" y="27"/>
                  </a:cubicBezTo>
                  <a:cubicBezTo>
                    <a:pt x="47" y="27"/>
                    <a:pt x="42" y="32"/>
                    <a:pt x="37" y="40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40" y="10"/>
                    <a:pt x="44" y="6"/>
                    <a:pt x="50" y="4"/>
                  </a:cubicBezTo>
                  <a:cubicBezTo>
                    <a:pt x="55" y="1"/>
                    <a:pt x="61" y="0"/>
                    <a:pt x="68" y="0"/>
                  </a:cubicBezTo>
                  <a:cubicBezTo>
                    <a:pt x="74" y="0"/>
                    <a:pt x="79" y="1"/>
                    <a:pt x="84" y="4"/>
                  </a:cubicBezTo>
                  <a:cubicBezTo>
                    <a:pt x="88" y="7"/>
                    <a:pt x="92" y="11"/>
                    <a:pt x="94" y="17"/>
                  </a:cubicBezTo>
                  <a:cubicBezTo>
                    <a:pt x="99" y="11"/>
                    <a:pt x="104" y="7"/>
                    <a:pt x="109" y="4"/>
                  </a:cubicBezTo>
                  <a:cubicBezTo>
                    <a:pt x="114" y="1"/>
                    <a:pt x="121" y="0"/>
                    <a:pt x="128" y="0"/>
                  </a:cubicBezTo>
                  <a:cubicBezTo>
                    <a:pt x="136" y="0"/>
                    <a:pt x="143" y="3"/>
                    <a:pt x="1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7921625" y="657225"/>
              <a:ext cx="406400" cy="458788"/>
            </a:xfrm>
            <a:custGeom>
              <a:avLst/>
              <a:gdLst>
                <a:gd name="T0" fmla="*/ 102 w 108"/>
                <a:gd name="T1" fmla="*/ 91 h 120"/>
                <a:gd name="T2" fmla="*/ 108 w 108"/>
                <a:gd name="T3" fmla="*/ 95 h 120"/>
                <a:gd name="T4" fmla="*/ 100 w 108"/>
                <a:gd name="T5" fmla="*/ 120 h 120"/>
                <a:gd name="T6" fmla="*/ 82 w 108"/>
                <a:gd name="T7" fmla="*/ 115 h 120"/>
                <a:gd name="T8" fmla="*/ 71 w 108"/>
                <a:gd name="T9" fmla="*/ 104 h 120"/>
                <a:gd name="T10" fmla="*/ 37 w 108"/>
                <a:gd name="T11" fmla="*/ 120 h 120"/>
                <a:gd name="T12" fmla="*/ 10 w 108"/>
                <a:gd name="T13" fmla="*/ 110 h 120"/>
                <a:gd name="T14" fmla="*/ 0 w 108"/>
                <a:gd name="T15" fmla="*/ 85 h 120"/>
                <a:gd name="T16" fmla="*/ 14 w 108"/>
                <a:gd name="T17" fmla="*/ 56 h 120"/>
                <a:gd name="T18" fmla="*/ 54 w 108"/>
                <a:gd name="T19" fmla="*/ 46 h 120"/>
                <a:gd name="T20" fmla="*/ 64 w 108"/>
                <a:gd name="T21" fmla="*/ 46 h 120"/>
                <a:gd name="T22" fmla="*/ 64 w 108"/>
                <a:gd name="T23" fmla="*/ 42 h 120"/>
                <a:gd name="T24" fmla="*/ 60 w 108"/>
                <a:gd name="T25" fmla="*/ 30 h 120"/>
                <a:gd name="T26" fmla="*/ 46 w 108"/>
                <a:gd name="T27" fmla="*/ 27 h 120"/>
                <a:gd name="T28" fmla="*/ 33 w 108"/>
                <a:gd name="T29" fmla="*/ 28 h 120"/>
                <a:gd name="T30" fmla="*/ 17 w 108"/>
                <a:gd name="T31" fmla="*/ 33 h 120"/>
                <a:gd name="T32" fmla="*/ 8 w 108"/>
                <a:gd name="T33" fmla="*/ 8 h 120"/>
                <a:gd name="T34" fmla="*/ 30 w 108"/>
                <a:gd name="T35" fmla="*/ 2 h 120"/>
                <a:gd name="T36" fmla="*/ 52 w 108"/>
                <a:gd name="T37" fmla="*/ 0 h 120"/>
                <a:gd name="T38" fmla="*/ 89 w 108"/>
                <a:gd name="T39" fmla="*/ 10 h 120"/>
                <a:gd name="T40" fmla="*/ 100 w 108"/>
                <a:gd name="T41" fmla="*/ 41 h 120"/>
                <a:gd name="T42" fmla="*/ 100 w 108"/>
                <a:gd name="T43" fmla="*/ 82 h 120"/>
                <a:gd name="T44" fmla="*/ 102 w 108"/>
                <a:gd name="T45" fmla="*/ 91 h 120"/>
                <a:gd name="T46" fmla="*/ 57 w 108"/>
                <a:gd name="T47" fmla="*/ 91 h 120"/>
                <a:gd name="T48" fmla="*/ 64 w 108"/>
                <a:gd name="T49" fmla="*/ 85 h 120"/>
                <a:gd name="T50" fmla="*/ 64 w 108"/>
                <a:gd name="T51" fmla="*/ 66 h 120"/>
                <a:gd name="T52" fmla="*/ 57 w 108"/>
                <a:gd name="T53" fmla="*/ 66 h 120"/>
                <a:gd name="T54" fmla="*/ 42 w 108"/>
                <a:gd name="T55" fmla="*/ 70 h 120"/>
                <a:gd name="T56" fmla="*/ 37 w 108"/>
                <a:gd name="T57" fmla="*/ 81 h 120"/>
                <a:gd name="T58" fmla="*/ 40 w 108"/>
                <a:gd name="T59" fmla="*/ 90 h 120"/>
                <a:gd name="T60" fmla="*/ 49 w 108"/>
                <a:gd name="T61" fmla="*/ 94 h 120"/>
                <a:gd name="T62" fmla="*/ 57 w 108"/>
                <a:gd name="T63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20">
                  <a:moveTo>
                    <a:pt x="102" y="91"/>
                  </a:moveTo>
                  <a:cubicBezTo>
                    <a:pt x="103" y="93"/>
                    <a:pt x="105" y="94"/>
                    <a:pt x="108" y="95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93" y="119"/>
                    <a:pt x="87" y="118"/>
                    <a:pt x="82" y="115"/>
                  </a:cubicBezTo>
                  <a:cubicBezTo>
                    <a:pt x="78" y="113"/>
                    <a:pt x="74" y="109"/>
                    <a:pt x="71" y="104"/>
                  </a:cubicBezTo>
                  <a:cubicBezTo>
                    <a:pt x="64" y="115"/>
                    <a:pt x="53" y="120"/>
                    <a:pt x="37" y="120"/>
                  </a:cubicBezTo>
                  <a:cubicBezTo>
                    <a:pt x="26" y="120"/>
                    <a:pt x="17" y="117"/>
                    <a:pt x="10" y="110"/>
                  </a:cubicBezTo>
                  <a:cubicBezTo>
                    <a:pt x="4" y="104"/>
                    <a:pt x="0" y="95"/>
                    <a:pt x="0" y="85"/>
                  </a:cubicBezTo>
                  <a:cubicBezTo>
                    <a:pt x="0" y="72"/>
                    <a:pt x="5" y="63"/>
                    <a:pt x="14" y="56"/>
                  </a:cubicBezTo>
                  <a:cubicBezTo>
                    <a:pt x="23" y="50"/>
                    <a:pt x="37" y="46"/>
                    <a:pt x="5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6"/>
                    <a:pt x="62" y="32"/>
                    <a:pt x="60" y="30"/>
                  </a:cubicBezTo>
                  <a:cubicBezTo>
                    <a:pt x="57" y="28"/>
                    <a:pt x="53" y="27"/>
                    <a:pt x="46" y="27"/>
                  </a:cubicBezTo>
                  <a:cubicBezTo>
                    <a:pt x="43" y="27"/>
                    <a:pt x="38" y="27"/>
                    <a:pt x="33" y="28"/>
                  </a:cubicBezTo>
                  <a:cubicBezTo>
                    <a:pt x="28" y="29"/>
                    <a:pt x="22" y="31"/>
                    <a:pt x="17" y="3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6"/>
                    <a:pt x="22" y="3"/>
                    <a:pt x="30" y="2"/>
                  </a:cubicBezTo>
                  <a:cubicBezTo>
                    <a:pt x="38" y="0"/>
                    <a:pt x="45" y="0"/>
                    <a:pt x="52" y="0"/>
                  </a:cubicBezTo>
                  <a:cubicBezTo>
                    <a:pt x="69" y="0"/>
                    <a:pt x="81" y="3"/>
                    <a:pt x="89" y="10"/>
                  </a:cubicBezTo>
                  <a:cubicBezTo>
                    <a:pt x="97" y="16"/>
                    <a:pt x="100" y="27"/>
                    <a:pt x="100" y="41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0" y="86"/>
                    <a:pt x="101" y="89"/>
                    <a:pt x="102" y="91"/>
                  </a:cubicBezTo>
                  <a:close/>
                  <a:moveTo>
                    <a:pt x="57" y="91"/>
                  </a:moveTo>
                  <a:cubicBezTo>
                    <a:pt x="60" y="90"/>
                    <a:pt x="62" y="87"/>
                    <a:pt x="64" y="85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0" y="66"/>
                    <a:pt x="45" y="68"/>
                    <a:pt x="42" y="70"/>
                  </a:cubicBezTo>
                  <a:cubicBezTo>
                    <a:pt x="39" y="73"/>
                    <a:pt x="37" y="76"/>
                    <a:pt x="37" y="81"/>
                  </a:cubicBezTo>
                  <a:cubicBezTo>
                    <a:pt x="37" y="85"/>
                    <a:pt x="38" y="88"/>
                    <a:pt x="40" y="90"/>
                  </a:cubicBezTo>
                  <a:cubicBezTo>
                    <a:pt x="42" y="93"/>
                    <a:pt x="45" y="94"/>
                    <a:pt x="49" y="94"/>
                  </a:cubicBezTo>
                  <a:cubicBezTo>
                    <a:pt x="52" y="94"/>
                    <a:pt x="55" y="93"/>
                    <a:pt x="5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8342313" y="561975"/>
              <a:ext cx="323850" cy="554038"/>
            </a:xfrm>
            <a:custGeom>
              <a:avLst/>
              <a:gdLst>
                <a:gd name="T0" fmla="*/ 86 w 86"/>
                <a:gd name="T1" fmla="*/ 136 h 145"/>
                <a:gd name="T2" fmla="*/ 71 w 86"/>
                <a:gd name="T3" fmla="*/ 143 h 145"/>
                <a:gd name="T4" fmla="*/ 54 w 86"/>
                <a:gd name="T5" fmla="*/ 145 h 145"/>
                <a:gd name="T6" fmla="*/ 15 w 86"/>
                <a:gd name="T7" fmla="*/ 102 h 145"/>
                <a:gd name="T8" fmla="*/ 15 w 86"/>
                <a:gd name="T9" fmla="*/ 54 h 145"/>
                <a:gd name="T10" fmla="*/ 0 w 86"/>
                <a:gd name="T11" fmla="*/ 54 h 145"/>
                <a:gd name="T12" fmla="*/ 0 w 86"/>
                <a:gd name="T13" fmla="*/ 28 h 145"/>
                <a:gd name="T14" fmla="*/ 15 w 86"/>
                <a:gd name="T15" fmla="*/ 28 h 145"/>
                <a:gd name="T16" fmla="*/ 15 w 86"/>
                <a:gd name="T17" fmla="*/ 5 h 145"/>
                <a:gd name="T18" fmla="*/ 53 w 86"/>
                <a:gd name="T19" fmla="*/ 0 h 145"/>
                <a:gd name="T20" fmla="*/ 53 w 86"/>
                <a:gd name="T21" fmla="*/ 28 h 145"/>
                <a:gd name="T22" fmla="*/ 78 w 86"/>
                <a:gd name="T23" fmla="*/ 28 h 145"/>
                <a:gd name="T24" fmla="*/ 75 w 86"/>
                <a:gd name="T25" fmla="*/ 54 h 145"/>
                <a:gd name="T26" fmla="*/ 53 w 86"/>
                <a:gd name="T27" fmla="*/ 54 h 145"/>
                <a:gd name="T28" fmla="*/ 53 w 86"/>
                <a:gd name="T29" fmla="*/ 102 h 145"/>
                <a:gd name="T30" fmla="*/ 55 w 86"/>
                <a:gd name="T31" fmla="*/ 112 h 145"/>
                <a:gd name="T32" fmla="*/ 62 w 86"/>
                <a:gd name="T33" fmla="*/ 116 h 145"/>
                <a:gd name="T34" fmla="*/ 74 w 86"/>
                <a:gd name="T35" fmla="*/ 112 h 145"/>
                <a:gd name="T36" fmla="*/ 86 w 86"/>
                <a:gd name="T37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45">
                  <a:moveTo>
                    <a:pt x="86" y="136"/>
                  </a:moveTo>
                  <a:cubicBezTo>
                    <a:pt x="82" y="139"/>
                    <a:pt x="77" y="141"/>
                    <a:pt x="71" y="143"/>
                  </a:cubicBezTo>
                  <a:cubicBezTo>
                    <a:pt x="65" y="144"/>
                    <a:pt x="60" y="145"/>
                    <a:pt x="54" y="145"/>
                  </a:cubicBezTo>
                  <a:cubicBezTo>
                    <a:pt x="28" y="145"/>
                    <a:pt x="15" y="131"/>
                    <a:pt x="15" y="10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7"/>
                    <a:pt x="54" y="110"/>
                    <a:pt x="55" y="112"/>
                  </a:cubicBezTo>
                  <a:cubicBezTo>
                    <a:pt x="57" y="114"/>
                    <a:pt x="59" y="116"/>
                    <a:pt x="62" y="116"/>
                  </a:cubicBezTo>
                  <a:cubicBezTo>
                    <a:pt x="66" y="116"/>
                    <a:pt x="70" y="114"/>
                    <a:pt x="74" y="112"/>
                  </a:cubicBezTo>
                  <a:lnTo>
                    <a:pt x="8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8659813" y="561975"/>
              <a:ext cx="323850" cy="554038"/>
            </a:xfrm>
            <a:custGeom>
              <a:avLst/>
              <a:gdLst>
                <a:gd name="T0" fmla="*/ 86 w 86"/>
                <a:gd name="T1" fmla="*/ 136 h 145"/>
                <a:gd name="T2" fmla="*/ 70 w 86"/>
                <a:gd name="T3" fmla="*/ 143 h 145"/>
                <a:gd name="T4" fmla="*/ 53 w 86"/>
                <a:gd name="T5" fmla="*/ 145 h 145"/>
                <a:gd name="T6" fmla="*/ 14 w 86"/>
                <a:gd name="T7" fmla="*/ 102 h 145"/>
                <a:gd name="T8" fmla="*/ 14 w 86"/>
                <a:gd name="T9" fmla="*/ 54 h 145"/>
                <a:gd name="T10" fmla="*/ 0 w 86"/>
                <a:gd name="T11" fmla="*/ 54 h 145"/>
                <a:gd name="T12" fmla="*/ 0 w 86"/>
                <a:gd name="T13" fmla="*/ 28 h 145"/>
                <a:gd name="T14" fmla="*/ 14 w 86"/>
                <a:gd name="T15" fmla="*/ 28 h 145"/>
                <a:gd name="T16" fmla="*/ 14 w 86"/>
                <a:gd name="T17" fmla="*/ 5 h 145"/>
                <a:gd name="T18" fmla="*/ 52 w 86"/>
                <a:gd name="T19" fmla="*/ 0 h 145"/>
                <a:gd name="T20" fmla="*/ 52 w 86"/>
                <a:gd name="T21" fmla="*/ 28 h 145"/>
                <a:gd name="T22" fmla="*/ 78 w 86"/>
                <a:gd name="T23" fmla="*/ 28 h 145"/>
                <a:gd name="T24" fmla="*/ 74 w 86"/>
                <a:gd name="T25" fmla="*/ 54 h 145"/>
                <a:gd name="T26" fmla="*/ 52 w 86"/>
                <a:gd name="T27" fmla="*/ 54 h 145"/>
                <a:gd name="T28" fmla="*/ 52 w 86"/>
                <a:gd name="T29" fmla="*/ 102 h 145"/>
                <a:gd name="T30" fmla="*/ 54 w 86"/>
                <a:gd name="T31" fmla="*/ 112 h 145"/>
                <a:gd name="T32" fmla="*/ 62 w 86"/>
                <a:gd name="T33" fmla="*/ 116 h 145"/>
                <a:gd name="T34" fmla="*/ 73 w 86"/>
                <a:gd name="T35" fmla="*/ 112 h 145"/>
                <a:gd name="T36" fmla="*/ 86 w 86"/>
                <a:gd name="T37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45">
                  <a:moveTo>
                    <a:pt x="86" y="136"/>
                  </a:moveTo>
                  <a:cubicBezTo>
                    <a:pt x="81" y="139"/>
                    <a:pt x="76" y="141"/>
                    <a:pt x="70" y="143"/>
                  </a:cubicBezTo>
                  <a:cubicBezTo>
                    <a:pt x="65" y="144"/>
                    <a:pt x="59" y="145"/>
                    <a:pt x="53" y="145"/>
                  </a:cubicBezTo>
                  <a:cubicBezTo>
                    <a:pt x="27" y="145"/>
                    <a:pt x="14" y="131"/>
                    <a:pt x="14" y="10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7"/>
                    <a:pt x="53" y="110"/>
                    <a:pt x="54" y="112"/>
                  </a:cubicBezTo>
                  <a:cubicBezTo>
                    <a:pt x="56" y="114"/>
                    <a:pt x="58" y="116"/>
                    <a:pt x="62" y="116"/>
                  </a:cubicBezTo>
                  <a:cubicBezTo>
                    <a:pt x="66" y="116"/>
                    <a:pt x="69" y="114"/>
                    <a:pt x="73" y="112"/>
                  </a:cubicBezTo>
                  <a:lnTo>
                    <a:pt x="8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 userDrawn="1"/>
          </p:nvSpPr>
          <p:spPr bwMode="auto">
            <a:xfrm>
              <a:off x="8975725" y="657225"/>
              <a:ext cx="406400" cy="458788"/>
            </a:xfrm>
            <a:custGeom>
              <a:avLst/>
              <a:gdLst>
                <a:gd name="T0" fmla="*/ 108 w 108"/>
                <a:gd name="T1" fmla="*/ 71 h 120"/>
                <a:gd name="T2" fmla="*/ 39 w 108"/>
                <a:gd name="T3" fmla="*/ 71 h 120"/>
                <a:gd name="T4" fmla="*/ 46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9 w 108"/>
                <a:gd name="T11" fmla="*/ 83 h 120"/>
                <a:gd name="T12" fmla="*/ 104 w 108"/>
                <a:gd name="T13" fmla="*/ 104 h 120"/>
                <a:gd name="T14" fmla="*/ 84 w 108"/>
                <a:gd name="T15" fmla="*/ 116 h 120"/>
                <a:gd name="T16" fmla="*/ 59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5 w 108"/>
                <a:gd name="T27" fmla="*/ 0 h 120"/>
                <a:gd name="T28" fmla="*/ 94 w 108"/>
                <a:gd name="T29" fmla="*/ 15 h 120"/>
                <a:gd name="T30" fmla="*/ 108 w 108"/>
                <a:gd name="T31" fmla="*/ 58 h 120"/>
                <a:gd name="T32" fmla="*/ 108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8" y="71"/>
                  </a:moveTo>
                  <a:cubicBezTo>
                    <a:pt x="39" y="71"/>
                    <a:pt x="39" y="71"/>
                    <a:pt x="39" y="71"/>
                  </a:cubicBezTo>
                  <a:cubicBezTo>
                    <a:pt x="40" y="79"/>
                    <a:pt x="42" y="85"/>
                    <a:pt x="46" y="89"/>
                  </a:cubicBezTo>
                  <a:cubicBezTo>
                    <a:pt x="50" y="92"/>
                    <a:pt x="55" y="93"/>
                    <a:pt x="62" y="93"/>
                  </a:cubicBezTo>
                  <a:cubicBezTo>
                    <a:pt x="67" y="93"/>
                    <a:pt x="71" y="92"/>
                    <a:pt x="75" y="91"/>
                  </a:cubicBezTo>
                  <a:cubicBezTo>
                    <a:pt x="79" y="89"/>
                    <a:pt x="84" y="87"/>
                    <a:pt x="89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4" y="116"/>
                  </a:cubicBezTo>
                  <a:cubicBezTo>
                    <a:pt x="76" y="119"/>
                    <a:pt x="68" y="120"/>
                    <a:pt x="59" y="120"/>
                  </a:cubicBezTo>
                  <a:cubicBezTo>
                    <a:pt x="40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1" y="20"/>
                    <a:pt x="17" y="13"/>
                    <a:pt x="25" y="8"/>
                  </a:cubicBezTo>
                  <a:cubicBezTo>
                    <a:pt x="33" y="2"/>
                    <a:pt x="43" y="0"/>
                    <a:pt x="55" y="0"/>
                  </a:cubicBezTo>
                  <a:cubicBezTo>
                    <a:pt x="71" y="0"/>
                    <a:pt x="84" y="5"/>
                    <a:pt x="94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8" y="71"/>
                  </a:cubicBezTo>
                  <a:close/>
                  <a:moveTo>
                    <a:pt x="71" y="48"/>
                  </a:moveTo>
                  <a:cubicBezTo>
                    <a:pt x="71" y="40"/>
                    <a:pt x="70" y="34"/>
                    <a:pt x="67" y="30"/>
                  </a:cubicBezTo>
                  <a:cubicBezTo>
                    <a:pt x="65" y="26"/>
                    <a:pt x="61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1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9442450" y="657225"/>
              <a:ext cx="287338" cy="442913"/>
            </a:xfrm>
            <a:custGeom>
              <a:avLst/>
              <a:gdLst>
                <a:gd name="T0" fmla="*/ 76 w 76"/>
                <a:gd name="T1" fmla="*/ 2 h 116"/>
                <a:gd name="T2" fmla="*/ 70 w 76"/>
                <a:gd name="T3" fmla="*/ 38 h 116"/>
                <a:gd name="T4" fmla="*/ 59 w 76"/>
                <a:gd name="T5" fmla="*/ 37 h 116"/>
                <a:gd name="T6" fmla="*/ 45 w 76"/>
                <a:gd name="T7" fmla="*/ 43 h 116"/>
                <a:gd name="T8" fmla="*/ 37 w 76"/>
                <a:gd name="T9" fmla="*/ 63 h 116"/>
                <a:gd name="T10" fmla="*/ 37 w 76"/>
                <a:gd name="T11" fmla="*/ 116 h 116"/>
                <a:gd name="T12" fmla="*/ 0 w 76"/>
                <a:gd name="T13" fmla="*/ 116 h 116"/>
                <a:gd name="T14" fmla="*/ 0 w 76"/>
                <a:gd name="T15" fmla="*/ 3 h 116"/>
                <a:gd name="T16" fmla="*/ 32 w 76"/>
                <a:gd name="T17" fmla="*/ 3 h 116"/>
                <a:gd name="T18" fmla="*/ 36 w 76"/>
                <a:gd name="T19" fmla="*/ 25 h 116"/>
                <a:gd name="T20" fmla="*/ 47 w 76"/>
                <a:gd name="T21" fmla="*/ 7 h 116"/>
                <a:gd name="T22" fmla="*/ 64 w 76"/>
                <a:gd name="T23" fmla="*/ 0 h 116"/>
                <a:gd name="T24" fmla="*/ 76 w 76"/>
                <a:gd name="T2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16">
                  <a:moveTo>
                    <a:pt x="76" y="2"/>
                  </a:moveTo>
                  <a:cubicBezTo>
                    <a:pt x="70" y="38"/>
                    <a:pt x="70" y="38"/>
                    <a:pt x="70" y="38"/>
                  </a:cubicBezTo>
                  <a:cubicBezTo>
                    <a:pt x="66" y="37"/>
                    <a:pt x="63" y="37"/>
                    <a:pt x="59" y="37"/>
                  </a:cubicBezTo>
                  <a:cubicBezTo>
                    <a:pt x="53" y="37"/>
                    <a:pt x="48" y="39"/>
                    <a:pt x="45" y="43"/>
                  </a:cubicBezTo>
                  <a:cubicBezTo>
                    <a:pt x="42" y="48"/>
                    <a:pt x="39" y="54"/>
                    <a:pt x="37" y="63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17"/>
                    <a:pt x="42" y="11"/>
                    <a:pt x="47" y="7"/>
                  </a:cubicBezTo>
                  <a:cubicBezTo>
                    <a:pt x="52" y="2"/>
                    <a:pt x="58" y="0"/>
                    <a:pt x="64" y="0"/>
                  </a:cubicBezTo>
                  <a:cubicBezTo>
                    <a:pt x="68" y="0"/>
                    <a:pt x="72" y="1"/>
                    <a:pt x="7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>
                <a:solidFill>
                  <a:srgbClr val="005EB8"/>
                </a:solidFill>
              </a:endParaRPr>
            </a:p>
          </p:txBody>
        </p:sp>
      </p:grp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C63C7A8-E298-027D-C397-BA2549D048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403" y="1189922"/>
            <a:ext cx="4975073" cy="9109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63"/>
              </a:lnSpc>
              <a:buNone/>
              <a:defRPr sz="3546"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Smaller headline </a:t>
            </a:r>
            <a:br>
              <a:rPr lang="en-GB" dirty="0"/>
            </a:br>
            <a:r>
              <a:rPr lang="en-GB" dirty="0"/>
              <a:t>to go here</a:t>
            </a:r>
            <a:endParaRPr lang="en-US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428646" y="1091745"/>
            <a:ext cx="9369330" cy="7971090"/>
          </a:xfrm>
          <a:custGeom>
            <a:avLst/>
            <a:gdLst>
              <a:gd name="connsiteX0" fmla="*/ 3507872 w 7279474"/>
              <a:gd name="connsiteY0" fmla="*/ 442 h 6184449"/>
              <a:gd name="connsiteX1" fmla="*/ 4890131 w 7279474"/>
              <a:gd name="connsiteY1" fmla="*/ 608511 h 6184449"/>
              <a:gd name="connsiteX2" fmla="*/ 7203567 w 7279474"/>
              <a:gd name="connsiteY2" fmla="*/ 2921470 h 6184449"/>
              <a:gd name="connsiteX3" fmla="*/ 7203567 w 7279474"/>
              <a:gd name="connsiteY3" fmla="*/ 3262980 h 6184449"/>
              <a:gd name="connsiteX4" fmla="*/ 4890131 w 7279474"/>
              <a:gd name="connsiteY4" fmla="*/ 5575940 h 6184449"/>
              <a:gd name="connsiteX5" fmla="*/ 2151272 w 7279474"/>
              <a:gd name="connsiteY5" fmla="*/ 5575940 h 6184449"/>
              <a:gd name="connsiteX6" fmla="*/ 266365 w 7279474"/>
              <a:gd name="connsiteY6" fmla="*/ 3691421 h 6184449"/>
              <a:gd name="connsiteX7" fmla="*/ 266365 w 7279474"/>
              <a:gd name="connsiteY7" fmla="*/ 2493029 h 6184449"/>
              <a:gd name="connsiteX8" fmla="*/ 2151272 w 7279474"/>
              <a:gd name="connsiteY8" fmla="*/ 608511 h 6184449"/>
              <a:gd name="connsiteX9" fmla="*/ 3507872 w 7279474"/>
              <a:gd name="connsiteY9" fmla="*/ 442 h 618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9474" h="6184449">
                <a:moveTo>
                  <a:pt x="3507872" y="442"/>
                </a:moveTo>
                <a:cubicBezTo>
                  <a:pt x="4300367" y="18868"/>
                  <a:pt x="4890131" y="608511"/>
                  <a:pt x="4890131" y="608511"/>
                </a:cubicBezTo>
                <a:cubicBezTo>
                  <a:pt x="4890131" y="608511"/>
                  <a:pt x="4890131" y="608511"/>
                  <a:pt x="7203567" y="2921470"/>
                </a:cubicBezTo>
                <a:cubicBezTo>
                  <a:pt x="7374358" y="3092225"/>
                  <a:pt x="7203567" y="3262980"/>
                  <a:pt x="7203567" y="3262980"/>
                </a:cubicBezTo>
                <a:cubicBezTo>
                  <a:pt x="7203567" y="3262980"/>
                  <a:pt x="7203567" y="3262980"/>
                  <a:pt x="4890131" y="5575940"/>
                </a:cubicBezTo>
                <a:cubicBezTo>
                  <a:pt x="3520702" y="6945087"/>
                  <a:pt x="2151272" y="5575940"/>
                  <a:pt x="2151272" y="5575940"/>
                </a:cubicBezTo>
                <a:cubicBezTo>
                  <a:pt x="2151272" y="5575940"/>
                  <a:pt x="2151272" y="5575940"/>
                  <a:pt x="266365" y="3691421"/>
                </a:cubicBezTo>
                <a:cubicBezTo>
                  <a:pt x="-332955" y="3092225"/>
                  <a:pt x="266365" y="2493029"/>
                  <a:pt x="266365" y="2493029"/>
                </a:cubicBezTo>
                <a:cubicBezTo>
                  <a:pt x="266365" y="2493029"/>
                  <a:pt x="266365" y="2493029"/>
                  <a:pt x="2151272" y="608511"/>
                </a:cubicBezTo>
                <a:cubicBezTo>
                  <a:pt x="2622013" y="137866"/>
                  <a:pt x="3092755" y="-9210"/>
                  <a:pt x="3507872" y="44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10892838" y="1100132"/>
            <a:ext cx="2331353" cy="2333062"/>
          </a:xfrm>
          <a:custGeom>
            <a:avLst/>
            <a:gdLst>
              <a:gd name="T0" fmla="*/ 750 w 767"/>
              <a:gd name="T1" fmla="*/ 366 h 766"/>
              <a:gd name="T2" fmla="*/ 520 w 767"/>
              <a:gd name="T3" fmla="*/ 136 h 766"/>
              <a:gd name="T4" fmla="*/ 247 w 767"/>
              <a:gd name="T5" fmla="*/ 136 h 766"/>
              <a:gd name="T6" fmla="*/ 60 w 767"/>
              <a:gd name="T7" fmla="*/ 323 h 766"/>
              <a:gd name="T8" fmla="*/ 60 w 767"/>
              <a:gd name="T9" fmla="*/ 443 h 766"/>
              <a:gd name="T10" fmla="*/ 247 w 767"/>
              <a:gd name="T11" fmla="*/ 630 h 766"/>
              <a:gd name="T12" fmla="*/ 520 w 767"/>
              <a:gd name="T13" fmla="*/ 630 h 766"/>
              <a:gd name="T14" fmla="*/ 750 w 767"/>
              <a:gd name="T15" fmla="*/ 400 h 766"/>
              <a:gd name="T16" fmla="*/ 750 w 767"/>
              <a:gd name="T17" fmla="*/ 366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7" h="766">
                <a:moveTo>
                  <a:pt x="750" y="366"/>
                </a:moveTo>
                <a:cubicBezTo>
                  <a:pt x="520" y="136"/>
                  <a:pt x="520" y="136"/>
                  <a:pt x="520" y="136"/>
                </a:cubicBezTo>
                <a:cubicBezTo>
                  <a:pt x="520" y="136"/>
                  <a:pt x="384" y="0"/>
                  <a:pt x="247" y="136"/>
                </a:cubicBezTo>
                <a:cubicBezTo>
                  <a:pt x="60" y="323"/>
                  <a:pt x="60" y="323"/>
                  <a:pt x="60" y="323"/>
                </a:cubicBezTo>
                <a:cubicBezTo>
                  <a:pt x="60" y="323"/>
                  <a:pt x="0" y="383"/>
                  <a:pt x="60" y="443"/>
                </a:cubicBezTo>
                <a:cubicBezTo>
                  <a:pt x="247" y="630"/>
                  <a:pt x="247" y="630"/>
                  <a:pt x="247" y="630"/>
                </a:cubicBezTo>
                <a:cubicBezTo>
                  <a:pt x="247" y="630"/>
                  <a:pt x="384" y="766"/>
                  <a:pt x="520" y="630"/>
                </a:cubicBezTo>
                <a:cubicBezTo>
                  <a:pt x="750" y="400"/>
                  <a:pt x="750" y="400"/>
                  <a:pt x="750" y="400"/>
                </a:cubicBezTo>
                <a:cubicBezTo>
                  <a:pt x="750" y="400"/>
                  <a:pt x="767" y="383"/>
                  <a:pt x="750" y="366"/>
                </a:cubicBezTo>
              </a:path>
            </a:pathLst>
          </a:custGeom>
          <a:solidFill>
            <a:srgbClr val="003087"/>
          </a:solidFill>
          <a:ln>
            <a:noFill/>
          </a:ln>
        </p:spPr>
        <p:txBody>
          <a:bodyPr vert="horz" wrap="square" lIns="73705" tIns="36852" rIns="73705" bIns="36852" numCol="1" anchor="t" anchorCtr="0" compatLnSpc="1">
            <a:prstTxWarp prst="textNoShape">
              <a:avLst/>
            </a:prstTxWarp>
          </a:bodyPr>
          <a:lstStyle/>
          <a:p>
            <a:endParaRPr lang="en-GB" sz="1451"/>
          </a:p>
        </p:txBody>
      </p:sp>
    </p:spTree>
    <p:extLst>
      <p:ext uri="{BB962C8B-B14F-4D97-AF65-F5344CB8AC3E}">
        <p14:creationId xmlns:p14="http://schemas.microsoft.com/office/powerpoint/2010/main" val="93795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6C15F060-9476-F4F8-B435-3CE29D30725A}"/>
              </a:ext>
            </a:extLst>
          </p:cNvPr>
          <p:cNvSpPr/>
          <p:nvPr userDrawn="1"/>
        </p:nvSpPr>
        <p:spPr>
          <a:xfrm>
            <a:off x="1" y="1143000"/>
            <a:ext cx="12187393" cy="5715000"/>
          </a:xfrm>
          <a:custGeom>
            <a:avLst/>
            <a:gdLst/>
            <a:ahLst/>
            <a:cxnLst/>
            <a:rect l="l" t="t" r="r" b="b"/>
            <a:pathLst>
              <a:path w="15119985" h="7080250">
                <a:moveTo>
                  <a:pt x="15119985" y="0"/>
                </a:moveTo>
                <a:lnTo>
                  <a:pt x="1418248" y="0"/>
                </a:lnTo>
                <a:lnTo>
                  <a:pt x="1370335" y="731"/>
                </a:lnTo>
                <a:lnTo>
                  <a:pt x="1322786" y="2913"/>
                </a:lnTo>
                <a:lnTo>
                  <a:pt x="1275624" y="6523"/>
                </a:lnTo>
                <a:lnTo>
                  <a:pt x="1228869" y="11541"/>
                </a:lnTo>
                <a:lnTo>
                  <a:pt x="1182543" y="17944"/>
                </a:lnTo>
                <a:lnTo>
                  <a:pt x="1136667" y="25712"/>
                </a:lnTo>
                <a:lnTo>
                  <a:pt x="1091263" y="34824"/>
                </a:lnTo>
                <a:lnTo>
                  <a:pt x="1046350" y="45257"/>
                </a:lnTo>
                <a:lnTo>
                  <a:pt x="1001952" y="56992"/>
                </a:lnTo>
                <a:lnTo>
                  <a:pt x="958089" y="70006"/>
                </a:lnTo>
                <a:lnTo>
                  <a:pt x="914782" y="84278"/>
                </a:lnTo>
                <a:lnTo>
                  <a:pt x="872052" y="99787"/>
                </a:lnTo>
                <a:lnTo>
                  <a:pt x="829922" y="116512"/>
                </a:lnTo>
                <a:lnTo>
                  <a:pt x="788412" y="134432"/>
                </a:lnTo>
                <a:lnTo>
                  <a:pt x="747543" y="153525"/>
                </a:lnTo>
                <a:lnTo>
                  <a:pt x="707337" y="173770"/>
                </a:lnTo>
                <a:lnTo>
                  <a:pt x="667815" y="195145"/>
                </a:lnTo>
                <a:lnTo>
                  <a:pt x="628998" y="217630"/>
                </a:lnTo>
                <a:lnTo>
                  <a:pt x="590908" y="241203"/>
                </a:lnTo>
                <a:lnTo>
                  <a:pt x="553565" y="265843"/>
                </a:lnTo>
                <a:lnTo>
                  <a:pt x="516992" y="291529"/>
                </a:lnTo>
                <a:lnTo>
                  <a:pt x="481209" y="318239"/>
                </a:lnTo>
                <a:lnTo>
                  <a:pt x="446237" y="345952"/>
                </a:lnTo>
                <a:lnTo>
                  <a:pt x="412099" y="374647"/>
                </a:lnTo>
                <a:lnTo>
                  <a:pt x="378814" y="404302"/>
                </a:lnTo>
                <a:lnTo>
                  <a:pt x="346405" y="434897"/>
                </a:lnTo>
                <a:lnTo>
                  <a:pt x="314893" y="466410"/>
                </a:lnTo>
                <a:lnTo>
                  <a:pt x="284299" y="498819"/>
                </a:lnTo>
                <a:lnTo>
                  <a:pt x="254644" y="532104"/>
                </a:lnTo>
                <a:lnTo>
                  <a:pt x="225949" y="566243"/>
                </a:lnTo>
                <a:lnTo>
                  <a:pt x="198236" y="601215"/>
                </a:lnTo>
                <a:lnTo>
                  <a:pt x="171526" y="636998"/>
                </a:lnTo>
                <a:lnTo>
                  <a:pt x="145841" y="673572"/>
                </a:lnTo>
                <a:lnTo>
                  <a:pt x="121201" y="710916"/>
                </a:lnTo>
                <a:lnTo>
                  <a:pt x="97628" y="749006"/>
                </a:lnTo>
                <a:lnTo>
                  <a:pt x="75143" y="787824"/>
                </a:lnTo>
                <a:lnTo>
                  <a:pt x="53768" y="827347"/>
                </a:lnTo>
                <a:lnTo>
                  <a:pt x="33523" y="867553"/>
                </a:lnTo>
                <a:lnTo>
                  <a:pt x="14430" y="908423"/>
                </a:lnTo>
                <a:lnTo>
                  <a:pt x="0" y="941853"/>
                </a:lnTo>
                <a:lnTo>
                  <a:pt x="0" y="7079996"/>
                </a:lnTo>
                <a:lnTo>
                  <a:pt x="15119985" y="7079996"/>
                </a:lnTo>
                <a:lnTo>
                  <a:pt x="15119985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 sz="1451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B0211D8-BEC6-2E31-B78F-A69C09D81D47}"/>
              </a:ext>
            </a:extLst>
          </p:cNvPr>
          <p:cNvSpPr/>
          <p:nvPr userDrawn="1"/>
        </p:nvSpPr>
        <p:spPr>
          <a:xfrm>
            <a:off x="4607" y="1129640"/>
            <a:ext cx="12187393" cy="5715000"/>
          </a:xfrm>
          <a:custGeom>
            <a:avLst/>
            <a:gdLst/>
            <a:ahLst/>
            <a:cxnLst/>
            <a:rect l="l" t="t" r="r" b="b"/>
            <a:pathLst>
              <a:path w="15119985" h="7080250">
                <a:moveTo>
                  <a:pt x="15119985" y="0"/>
                </a:moveTo>
                <a:lnTo>
                  <a:pt x="1418248" y="0"/>
                </a:lnTo>
                <a:lnTo>
                  <a:pt x="1370335" y="731"/>
                </a:lnTo>
                <a:lnTo>
                  <a:pt x="1322786" y="2913"/>
                </a:lnTo>
                <a:lnTo>
                  <a:pt x="1275624" y="6523"/>
                </a:lnTo>
                <a:lnTo>
                  <a:pt x="1228869" y="11541"/>
                </a:lnTo>
                <a:lnTo>
                  <a:pt x="1182543" y="17944"/>
                </a:lnTo>
                <a:lnTo>
                  <a:pt x="1136667" y="25712"/>
                </a:lnTo>
                <a:lnTo>
                  <a:pt x="1091263" y="34824"/>
                </a:lnTo>
                <a:lnTo>
                  <a:pt x="1046350" y="45257"/>
                </a:lnTo>
                <a:lnTo>
                  <a:pt x="1001952" y="56992"/>
                </a:lnTo>
                <a:lnTo>
                  <a:pt x="958089" y="70006"/>
                </a:lnTo>
                <a:lnTo>
                  <a:pt x="914782" y="84278"/>
                </a:lnTo>
                <a:lnTo>
                  <a:pt x="872052" y="99787"/>
                </a:lnTo>
                <a:lnTo>
                  <a:pt x="829922" y="116512"/>
                </a:lnTo>
                <a:lnTo>
                  <a:pt x="788412" y="134432"/>
                </a:lnTo>
                <a:lnTo>
                  <a:pt x="747543" y="153525"/>
                </a:lnTo>
                <a:lnTo>
                  <a:pt x="707337" y="173770"/>
                </a:lnTo>
                <a:lnTo>
                  <a:pt x="667815" y="195145"/>
                </a:lnTo>
                <a:lnTo>
                  <a:pt x="628998" y="217630"/>
                </a:lnTo>
                <a:lnTo>
                  <a:pt x="590908" y="241203"/>
                </a:lnTo>
                <a:lnTo>
                  <a:pt x="553565" y="265843"/>
                </a:lnTo>
                <a:lnTo>
                  <a:pt x="516992" y="291529"/>
                </a:lnTo>
                <a:lnTo>
                  <a:pt x="481209" y="318239"/>
                </a:lnTo>
                <a:lnTo>
                  <a:pt x="446237" y="345952"/>
                </a:lnTo>
                <a:lnTo>
                  <a:pt x="412099" y="374647"/>
                </a:lnTo>
                <a:lnTo>
                  <a:pt x="378814" y="404302"/>
                </a:lnTo>
                <a:lnTo>
                  <a:pt x="346405" y="434897"/>
                </a:lnTo>
                <a:lnTo>
                  <a:pt x="314893" y="466410"/>
                </a:lnTo>
                <a:lnTo>
                  <a:pt x="284299" y="498819"/>
                </a:lnTo>
                <a:lnTo>
                  <a:pt x="254644" y="532104"/>
                </a:lnTo>
                <a:lnTo>
                  <a:pt x="225949" y="566243"/>
                </a:lnTo>
                <a:lnTo>
                  <a:pt x="198236" y="601215"/>
                </a:lnTo>
                <a:lnTo>
                  <a:pt x="171526" y="636998"/>
                </a:lnTo>
                <a:lnTo>
                  <a:pt x="145841" y="673572"/>
                </a:lnTo>
                <a:lnTo>
                  <a:pt x="121201" y="710916"/>
                </a:lnTo>
                <a:lnTo>
                  <a:pt x="97628" y="749006"/>
                </a:lnTo>
                <a:lnTo>
                  <a:pt x="75143" y="787824"/>
                </a:lnTo>
                <a:lnTo>
                  <a:pt x="53768" y="827347"/>
                </a:lnTo>
                <a:lnTo>
                  <a:pt x="33523" y="867553"/>
                </a:lnTo>
                <a:lnTo>
                  <a:pt x="14430" y="908423"/>
                </a:lnTo>
                <a:lnTo>
                  <a:pt x="0" y="941853"/>
                </a:lnTo>
                <a:lnTo>
                  <a:pt x="0" y="7079996"/>
                </a:lnTo>
                <a:lnTo>
                  <a:pt x="15119985" y="7079996"/>
                </a:lnTo>
                <a:lnTo>
                  <a:pt x="15119985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 sz="1451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08F5AD2-815F-A16F-C1BB-F1946EFE3A6A}"/>
              </a:ext>
            </a:extLst>
          </p:cNvPr>
          <p:cNvSpPr txBox="1"/>
          <p:nvPr userDrawn="1"/>
        </p:nvSpPr>
        <p:spPr>
          <a:xfrm>
            <a:off x="11585430" y="6381323"/>
            <a:ext cx="64492" cy="109595"/>
          </a:xfrm>
          <a:prstGeom prst="rect">
            <a:avLst/>
          </a:prstGeom>
        </p:spPr>
        <p:txBody>
          <a:bodyPr vert="horz" wrap="square" lIns="0" tIns="10237" rIns="0" bIns="0" rtlCol="0">
            <a:spAutoFit/>
          </a:bodyPr>
          <a:lstStyle/>
          <a:p>
            <a:pPr marL="10236">
              <a:lnSpc>
                <a:spcPct val="100000"/>
              </a:lnSpc>
              <a:spcBef>
                <a:spcPts val="81"/>
              </a:spcBef>
            </a:pPr>
            <a:r>
              <a:rPr sz="645" dirty="0">
                <a:solidFill>
                  <a:srgbClr val="0072BC"/>
                </a:solidFill>
                <a:latin typeface="Frutiger"/>
                <a:cs typeface="Frutiger"/>
              </a:rPr>
              <a:t>1</a:t>
            </a:r>
            <a:endParaRPr sz="645">
              <a:latin typeface="Frutiger"/>
              <a:cs typeface="Frutiger"/>
            </a:endParaRPr>
          </a:p>
        </p:txBody>
      </p:sp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15E483F-34E1-5B47-D2CC-067FDF825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136" y="297983"/>
            <a:ext cx="2348461" cy="60924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813824" y="1626047"/>
            <a:ext cx="4902056" cy="2233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9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8503" indent="0">
              <a:buNone/>
              <a:defRPr sz="709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7006" indent="0">
              <a:buNone/>
              <a:defRPr sz="709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05510" indent="0">
              <a:buNone/>
              <a:defRPr sz="709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4013" indent="0">
              <a:buNone/>
              <a:defRPr sz="709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 to go here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A52D554-E7E3-B2F5-996E-D41B29E5EA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403" y="3943494"/>
            <a:ext cx="4115184" cy="223587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Sub heading to go here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907083" y="6180144"/>
            <a:ext cx="2486409" cy="201179"/>
            <a:chOff x="-133350" y="485775"/>
            <a:chExt cx="9863138" cy="796926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-133350" y="539750"/>
              <a:ext cx="433388" cy="560388"/>
            </a:xfrm>
            <a:custGeom>
              <a:avLst/>
              <a:gdLst>
                <a:gd name="T0" fmla="*/ 273 w 273"/>
                <a:gd name="T1" fmla="*/ 0 h 353"/>
                <a:gd name="T2" fmla="*/ 263 w 273"/>
                <a:gd name="T3" fmla="*/ 72 h 353"/>
                <a:gd name="T4" fmla="*/ 180 w 273"/>
                <a:gd name="T5" fmla="*/ 72 h 353"/>
                <a:gd name="T6" fmla="*/ 180 w 273"/>
                <a:gd name="T7" fmla="*/ 353 h 353"/>
                <a:gd name="T8" fmla="*/ 88 w 273"/>
                <a:gd name="T9" fmla="*/ 353 h 353"/>
                <a:gd name="T10" fmla="*/ 88 w 273"/>
                <a:gd name="T11" fmla="*/ 72 h 353"/>
                <a:gd name="T12" fmla="*/ 0 w 273"/>
                <a:gd name="T13" fmla="*/ 72 h 353"/>
                <a:gd name="T14" fmla="*/ 0 w 273"/>
                <a:gd name="T15" fmla="*/ 0 h 353"/>
                <a:gd name="T16" fmla="*/ 273 w 273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353">
                  <a:moveTo>
                    <a:pt x="273" y="0"/>
                  </a:moveTo>
                  <a:lnTo>
                    <a:pt x="263" y="72"/>
                  </a:lnTo>
                  <a:lnTo>
                    <a:pt x="180" y="72"/>
                  </a:lnTo>
                  <a:lnTo>
                    <a:pt x="180" y="353"/>
                  </a:lnTo>
                  <a:lnTo>
                    <a:pt x="88" y="353"/>
                  </a:lnTo>
                  <a:lnTo>
                    <a:pt x="88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338138" y="485775"/>
              <a:ext cx="379413" cy="614363"/>
            </a:xfrm>
            <a:custGeom>
              <a:avLst/>
              <a:gdLst>
                <a:gd name="T0" fmla="*/ 93 w 101"/>
                <a:gd name="T1" fmla="*/ 54 h 161"/>
                <a:gd name="T2" fmla="*/ 101 w 101"/>
                <a:gd name="T3" fmla="*/ 79 h 161"/>
                <a:gd name="T4" fmla="*/ 101 w 101"/>
                <a:gd name="T5" fmla="*/ 161 h 161"/>
                <a:gd name="T6" fmla="*/ 64 w 101"/>
                <a:gd name="T7" fmla="*/ 161 h 161"/>
                <a:gd name="T8" fmla="*/ 64 w 101"/>
                <a:gd name="T9" fmla="*/ 85 h 161"/>
                <a:gd name="T10" fmla="*/ 61 w 101"/>
                <a:gd name="T11" fmla="*/ 75 h 161"/>
                <a:gd name="T12" fmla="*/ 55 w 101"/>
                <a:gd name="T13" fmla="*/ 72 h 161"/>
                <a:gd name="T14" fmla="*/ 38 w 101"/>
                <a:gd name="T15" fmla="*/ 85 h 161"/>
                <a:gd name="T16" fmla="*/ 38 w 101"/>
                <a:gd name="T17" fmla="*/ 161 h 161"/>
                <a:gd name="T18" fmla="*/ 0 w 101"/>
                <a:gd name="T19" fmla="*/ 161 h 161"/>
                <a:gd name="T20" fmla="*/ 0 w 101"/>
                <a:gd name="T21" fmla="*/ 4 h 161"/>
                <a:gd name="T22" fmla="*/ 38 w 101"/>
                <a:gd name="T23" fmla="*/ 0 h 161"/>
                <a:gd name="T24" fmla="*/ 38 w 101"/>
                <a:gd name="T25" fmla="*/ 59 h 161"/>
                <a:gd name="T26" fmla="*/ 53 w 101"/>
                <a:gd name="T27" fmla="*/ 48 h 161"/>
                <a:gd name="T28" fmla="*/ 70 w 101"/>
                <a:gd name="T29" fmla="*/ 45 h 161"/>
                <a:gd name="T30" fmla="*/ 93 w 101"/>
                <a:gd name="T31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61">
                  <a:moveTo>
                    <a:pt x="93" y="54"/>
                  </a:moveTo>
                  <a:cubicBezTo>
                    <a:pt x="99" y="60"/>
                    <a:pt x="101" y="68"/>
                    <a:pt x="101" y="79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80"/>
                    <a:pt x="63" y="77"/>
                    <a:pt x="61" y="75"/>
                  </a:cubicBezTo>
                  <a:cubicBezTo>
                    <a:pt x="60" y="73"/>
                    <a:pt x="58" y="72"/>
                    <a:pt x="55" y="72"/>
                  </a:cubicBezTo>
                  <a:cubicBezTo>
                    <a:pt x="49" y="72"/>
                    <a:pt x="44" y="77"/>
                    <a:pt x="38" y="85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3" y="54"/>
                    <a:pt x="48" y="51"/>
                    <a:pt x="53" y="48"/>
                  </a:cubicBezTo>
                  <a:cubicBezTo>
                    <a:pt x="58" y="46"/>
                    <a:pt x="64" y="45"/>
                    <a:pt x="70" y="45"/>
                  </a:cubicBezTo>
                  <a:cubicBezTo>
                    <a:pt x="80" y="45"/>
                    <a:pt x="88" y="48"/>
                    <a:pt x="9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777875" y="657225"/>
              <a:ext cx="407988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4 w 108"/>
                <a:gd name="T9" fmla="*/ 91 h 120"/>
                <a:gd name="T10" fmla="*/ 88 w 108"/>
                <a:gd name="T11" fmla="*/ 83 h 120"/>
                <a:gd name="T12" fmla="*/ 103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4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4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1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0" y="92"/>
                    <a:pt x="74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97" y="109"/>
                    <a:pt x="91" y="113"/>
                    <a:pt x="83" y="116"/>
                  </a:cubicBezTo>
                  <a:cubicBezTo>
                    <a:pt x="75" y="119"/>
                    <a:pt x="67" y="120"/>
                    <a:pt x="58" y="120"/>
                  </a:cubicBezTo>
                  <a:cubicBezTo>
                    <a:pt x="39" y="120"/>
                    <a:pt x="24" y="115"/>
                    <a:pt x="14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4" y="8"/>
                  </a:cubicBezTo>
                  <a:cubicBezTo>
                    <a:pt x="33" y="2"/>
                    <a:pt x="42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7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0" y="40"/>
                    <a:pt x="69" y="34"/>
                    <a:pt x="67" y="30"/>
                  </a:cubicBezTo>
                  <a:cubicBezTo>
                    <a:pt x="64" y="26"/>
                    <a:pt x="60" y="24"/>
                    <a:pt x="55" y="24"/>
                  </a:cubicBezTo>
                  <a:cubicBezTo>
                    <a:pt x="49" y="24"/>
                    <a:pt x="45" y="26"/>
                    <a:pt x="43" y="30"/>
                  </a:cubicBezTo>
                  <a:cubicBezTo>
                    <a:pt x="40" y="33"/>
                    <a:pt x="38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425575" y="539750"/>
              <a:ext cx="460375" cy="560388"/>
            </a:xfrm>
            <a:custGeom>
              <a:avLst/>
              <a:gdLst>
                <a:gd name="T0" fmla="*/ 50 w 122"/>
                <a:gd name="T1" fmla="*/ 93 h 147"/>
                <a:gd name="T2" fmla="*/ 39 w 122"/>
                <a:gd name="T3" fmla="*/ 93 h 147"/>
                <a:gd name="T4" fmla="*/ 39 w 122"/>
                <a:gd name="T5" fmla="*/ 147 h 147"/>
                <a:gd name="T6" fmla="*/ 0 w 122"/>
                <a:gd name="T7" fmla="*/ 147 h 147"/>
                <a:gd name="T8" fmla="*/ 0 w 122"/>
                <a:gd name="T9" fmla="*/ 0 h 147"/>
                <a:gd name="T10" fmla="*/ 51 w 122"/>
                <a:gd name="T11" fmla="*/ 0 h 147"/>
                <a:gd name="T12" fmla="*/ 97 w 122"/>
                <a:gd name="T13" fmla="*/ 11 h 147"/>
                <a:gd name="T14" fmla="*/ 113 w 122"/>
                <a:gd name="T15" fmla="*/ 46 h 147"/>
                <a:gd name="T16" fmla="*/ 106 w 122"/>
                <a:gd name="T17" fmla="*/ 69 h 147"/>
                <a:gd name="T18" fmla="*/ 85 w 122"/>
                <a:gd name="T19" fmla="*/ 86 h 147"/>
                <a:gd name="T20" fmla="*/ 122 w 122"/>
                <a:gd name="T21" fmla="*/ 147 h 147"/>
                <a:gd name="T22" fmla="*/ 78 w 122"/>
                <a:gd name="T23" fmla="*/ 147 h 147"/>
                <a:gd name="T24" fmla="*/ 50 w 122"/>
                <a:gd name="T25" fmla="*/ 93 h 147"/>
                <a:gd name="T26" fmla="*/ 39 w 122"/>
                <a:gd name="T27" fmla="*/ 66 h 147"/>
                <a:gd name="T28" fmla="*/ 52 w 122"/>
                <a:gd name="T29" fmla="*/ 66 h 147"/>
                <a:gd name="T30" fmla="*/ 72 w 122"/>
                <a:gd name="T31" fmla="*/ 46 h 147"/>
                <a:gd name="T32" fmla="*/ 67 w 122"/>
                <a:gd name="T33" fmla="*/ 32 h 147"/>
                <a:gd name="T34" fmla="*/ 50 w 122"/>
                <a:gd name="T35" fmla="*/ 27 h 147"/>
                <a:gd name="T36" fmla="*/ 39 w 122"/>
                <a:gd name="T37" fmla="*/ 27 h 147"/>
                <a:gd name="T38" fmla="*/ 39 w 122"/>
                <a:gd name="T39" fmla="*/ 6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47">
                  <a:moveTo>
                    <a:pt x="50" y="93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1" y="0"/>
                    <a:pt x="87" y="4"/>
                    <a:pt x="97" y="11"/>
                  </a:cubicBezTo>
                  <a:cubicBezTo>
                    <a:pt x="107" y="19"/>
                    <a:pt x="113" y="30"/>
                    <a:pt x="113" y="46"/>
                  </a:cubicBezTo>
                  <a:cubicBezTo>
                    <a:pt x="113" y="55"/>
                    <a:pt x="110" y="63"/>
                    <a:pt x="106" y="69"/>
                  </a:cubicBezTo>
                  <a:cubicBezTo>
                    <a:pt x="102" y="75"/>
                    <a:pt x="95" y="81"/>
                    <a:pt x="85" y="86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78" y="147"/>
                    <a:pt x="78" y="147"/>
                    <a:pt x="78" y="147"/>
                  </a:cubicBezTo>
                  <a:lnTo>
                    <a:pt x="50" y="93"/>
                  </a:lnTo>
                  <a:close/>
                  <a:moveTo>
                    <a:pt x="39" y="66"/>
                  </a:moveTo>
                  <a:cubicBezTo>
                    <a:pt x="52" y="66"/>
                    <a:pt x="52" y="66"/>
                    <a:pt x="52" y="66"/>
                  </a:cubicBezTo>
                  <a:cubicBezTo>
                    <a:pt x="66" y="66"/>
                    <a:pt x="72" y="60"/>
                    <a:pt x="72" y="46"/>
                  </a:cubicBezTo>
                  <a:cubicBezTo>
                    <a:pt x="72" y="40"/>
                    <a:pt x="70" y="35"/>
                    <a:pt x="67" y="32"/>
                  </a:cubicBezTo>
                  <a:cubicBezTo>
                    <a:pt x="63" y="29"/>
                    <a:pt x="57" y="27"/>
                    <a:pt x="50" y="27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3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905000" y="539750"/>
              <a:ext cx="447675" cy="576263"/>
            </a:xfrm>
            <a:custGeom>
              <a:avLst/>
              <a:gdLst>
                <a:gd name="T0" fmla="*/ 119 w 119"/>
                <a:gd name="T1" fmla="*/ 98 h 151"/>
                <a:gd name="T2" fmla="*/ 112 w 119"/>
                <a:gd name="T3" fmla="*/ 125 h 151"/>
                <a:gd name="T4" fmla="*/ 92 w 119"/>
                <a:gd name="T5" fmla="*/ 144 h 151"/>
                <a:gd name="T6" fmla="*/ 59 w 119"/>
                <a:gd name="T7" fmla="*/ 151 h 151"/>
                <a:gd name="T8" fmla="*/ 15 w 119"/>
                <a:gd name="T9" fmla="*/ 137 h 151"/>
                <a:gd name="T10" fmla="*/ 0 w 119"/>
                <a:gd name="T11" fmla="*/ 98 h 151"/>
                <a:gd name="T12" fmla="*/ 0 w 119"/>
                <a:gd name="T13" fmla="*/ 0 h 151"/>
                <a:gd name="T14" fmla="*/ 39 w 119"/>
                <a:gd name="T15" fmla="*/ 0 h 151"/>
                <a:gd name="T16" fmla="*/ 39 w 119"/>
                <a:gd name="T17" fmla="*/ 97 h 151"/>
                <a:gd name="T18" fmla="*/ 44 w 119"/>
                <a:gd name="T19" fmla="*/ 116 h 151"/>
                <a:gd name="T20" fmla="*/ 59 w 119"/>
                <a:gd name="T21" fmla="*/ 123 h 151"/>
                <a:gd name="T22" fmla="*/ 75 w 119"/>
                <a:gd name="T23" fmla="*/ 116 h 151"/>
                <a:gd name="T24" fmla="*/ 79 w 119"/>
                <a:gd name="T25" fmla="*/ 97 h 151"/>
                <a:gd name="T26" fmla="*/ 79 w 119"/>
                <a:gd name="T27" fmla="*/ 0 h 151"/>
                <a:gd name="T28" fmla="*/ 119 w 119"/>
                <a:gd name="T29" fmla="*/ 0 h 151"/>
                <a:gd name="T30" fmla="*/ 119 w 119"/>
                <a:gd name="T31" fmla="*/ 9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51">
                  <a:moveTo>
                    <a:pt x="119" y="98"/>
                  </a:moveTo>
                  <a:cubicBezTo>
                    <a:pt x="119" y="108"/>
                    <a:pt x="116" y="117"/>
                    <a:pt x="112" y="125"/>
                  </a:cubicBezTo>
                  <a:cubicBezTo>
                    <a:pt x="108" y="133"/>
                    <a:pt x="101" y="140"/>
                    <a:pt x="92" y="144"/>
                  </a:cubicBezTo>
                  <a:cubicBezTo>
                    <a:pt x="83" y="149"/>
                    <a:pt x="72" y="151"/>
                    <a:pt x="59" y="151"/>
                  </a:cubicBezTo>
                  <a:cubicBezTo>
                    <a:pt x="40" y="151"/>
                    <a:pt x="25" y="146"/>
                    <a:pt x="15" y="137"/>
                  </a:cubicBezTo>
                  <a:cubicBezTo>
                    <a:pt x="5" y="127"/>
                    <a:pt x="0" y="114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9" y="106"/>
                    <a:pt x="41" y="112"/>
                    <a:pt x="44" y="116"/>
                  </a:cubicBezTo>
                  <a:cubicBezTo>
                    <a:pt x="47" y="121"/>
                    <a:pt x="52" y="123"/>
                    <a:pt x="59" y="123"/>
                  </a:cubicBezTo>
                  <a:cubicBezTo>
                    <a:pt x="66" y="123"/>
                    <a:pt x="71" y="120"/>
                    <a:pt x="75" y="116"/>
                  </a:cubicBezTo>
                  <a:cubicBezTo>
                    <a:pt x="78" y="112"/>
                    <a:pt x="79" y="106"/>
                    <a:pt x="79" y="9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11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428875" y="539750"/>
              <a:ext cx="444500" cy="560388"/>
            </a:xfrm>
            <a:custGeom>
              <a:avLst/>
              <a:gdLst>
                <a:gd name="T0" fmla="*/ 185 w 280"/>
                <a:gd name="T1" fmla="*/ 353 h 353"/>
                <a:gd name="T2" fmla="*/ 185 w 280"/>
                <a:gd name="T3" fmla="*/ 206 h 353"/>
                <a:gd name="T4" fmla="*/ 92 w 280"/>
                <a:gd name="T5" fmla="*/ 206 h 353"/>
                <a:gd name="T6" fmla="*/ 92 w 280"/>
                <a:gd name="T7" fmla="*/ 353 h 353"/>
                <a:gd name="T8" fmla="*/ 0 w 280"/>
                <a:gd name="T9" fmla="*/ 353 h 353"/>
                <a:gd name="T10" fmla="*/ 0 w 280"/>
                <a:gd name="T11" fmla="*/ 0 h 353"/>
                <a:gd name="T12" fmla="*/ 92 w 280"/>
                <a:gd name="T13" fmla="*/ 0 h 353"/>
                <a:gd name="T14" fmla="*/ 92 w 280"/>
                <a:gd name="T15" fmla="*/ 134 h 353"/>
                <a:gd name="T16" fmla="*/ 185 w 280"/>
                <a:gd name="T17" fmla="*/ 134 h 353"/>
                <a:gd name="T18" fmla="*/ 185 w 280"/>
                <a:gd name="T19" fmla="*/ 0 h 353"/>
                <a:gd name="T20" fmla="*/ 280 w 280"/>
                <a:gd name="T21" fmla="*/ 0 h 353"/>
                <a:gd name="T22" fmla="*/ 280 w 280"/>
                <a:gd name="T23" fmla="*/ 353 h 353"/>
                <a:gd name="T24" fmla="*/ 185 w 280"/>
                <a:gd name="T2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353">
                  <a:moveTo>
                    <a:pt x="185" y="353"/>
                  </a:moveTo>
                  <a:lnTo>
                    <a:pt x="185" y="206"/>
                  </a:lnTo>
                  <a:lnTo>
                    <a:pt x="92" y="206"/>
                  </a:lnTo>
                  <a:lnTo>
                    <a:pt x="92" y="353"/>
                  </a:lnTo>
                  <a:lnTo>
                    <a:pt x="0" y="353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34"/>
                  </a:lnTo>
                  <a:lnTo>
                    <a:pt x="185" y="134"/>
                  </a:lnTo>
                  <a:lnTo>
                    <a:pt x="185" y="0"/>
                  </a:lnTo>
                  <a:lnTo>
                    <a:pt x="280" y="0"/>
                  </a:lnTo>
                  <a:lnTo>
                    <a:pt x="280" y="353"/>
                  </a:lnTo>
                  <a:lnTo>
                    <a:pt x="185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2933700" y="958850"/>
              <a:ext cx="153988" cy="290513"/>
            </a:xfrm>
            <a:custGeom>
              <a:avLst/>
              <a:gdLst>
                <a:gd name="T0" fmla="*/ 35 w 41"/>
                <a:gd name="T1" fmla="*/ 6 h 76"/>
                <a:gd name="T2" fmla="*/ 41 w 41"/>
                <a:gd name="T3" fmla="*/ 21 h 76"/>
                <a:gd name="T4" fmla="*/ 39 w 41"/>
                <a:gd name="T5" fmla="*/ 31 h 76"/>
                <a:gd name="T6" fmla="*/ 33 w 41"/>
                <a:gd name="T7" fmla="*/ 45 h 76"/>
                <a:gd name="T8" fmla="*/ 20 w 41"/>
                <a:gd name="T9" fmla="*/ 76 h 76"/>
                <a:gd name="T10" fmla="*/ 0 w 41"/>
                <a:gd name="T11" fmla="*/ 76 h 76"/>
                <a:gd name="T12" fmla="*/ 9 w 41"/>
                <a:gd name="T13" fmla="*/ 38 h 76"/>
                <a:gd name="T14" fmla="*/ 0 w 41"/>
                <a:gd name="T15" fmla="*/ 21 h 76"/>
                <a:gd name="T16" fmla="*/ 6 w 41"/>
                <a:gd name="T17" fmla="*/ 6 h 76"/>
                <a:gd name="T18" fmla="*/ 20 w 41"/>
                <a:gd name="T19" fmla="*/ 0 h 76"/>
                <a:gd name="T20" fmla="*/ 35 w 41"/>
                <a:gd name="T21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76">
                  <a:moveTo>
                    <a:pt x="35" y="6"/>
                  </a:moveTo>
                  <a:cubicBezTo>
                    <a:pt x="39" y="10"/>
                    <a:pt x="41" y="15"/>
                    <a:pt x="41" y="21"/>
                  </a:cubicBezTo>
                  <a:cubicBezTo>
                    <a:pt x="41" y="24"/>
                    <a:pt x="40" y="27"/>
                    <a:pt x="39" y="31"/>
                  </a:cubicBezTo>
                  <a:cubicBezTo>
                    <a:pt x="38" y="34"/>
                    <a:pt x="36" y="39"/>
                    <a:pt x="33" y="4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3" y="34"/>
                    <a:pt x="0" y="28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4" y="0"/>
                    <a:pt x="20" y="0"/>
                  </a:cubicBezTo>
                  <a:cubicBezTo>
                    <a:pt x="26" y="0"/>
                    <a:pt x="31" y="2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3287713" y="668338"/>
              <a:ext cx="606425" cy="431800"/>
            </a:xfrm>
            <a:custGeom>
              <a:avLst/>
              <a:gdLst>
                <a:gd name="T0" fmla="*/ 382 w 382"/>
                <a:gd name="T1" fmla="*/ 0 h 272"/>
                <a:gd name="T2" fmla="*/ 327 w 382"/>
                <a:gd name="T3" fmla="*/ 272 h 272"/>
                <a:gd name="T4" fmla="*/ 223 w 382"/>
                <a:gd name="T5" fmla="*/ 272 h 272"/>
                <a:gd name="T6" fmla="*/ 190 w 382"/>
                <a:gd name="T7" fmla="*/ 82 h 272"/>
                <a:gd name="T8" fmla="*/ 159 w 382"/>
                <a:gd name="T9" fmla="*/ 272 h 272"/>
                <a:gd name="T10" fmla="*/ 54 w 382"/>
                <a:gd name="T11" fmla="*/ 272 h 272"/>
                <a:gd name="T12" fmla="*/ 0 w 382"/>
                <a:gd name="T13" fmla="*/ 0 h 272"/>
                <a:gd name="T14" fmla="*/ 90 w 382"/>
                <a:gd name="T15" fmla="*/ 0 h 272"/>
                <a:gd name="T16" fmla="*/ 111 w 382"/>
                <a:gd name="T17" fmla="*/ 205 h 272"/>
                <a:gd name="T18" fmla="*/ 152 w 382"/>
                <a:gd name="T19" fmla="*/ 0 h 272"/>
                <a:gd name="T20" fmla="*/ 235 w 382"/>
                <a:gd name="T21" fmla="*/ 0 h 272"/>
                <a:gd name="T22" fmla="*/ 268 w 382"/>
                <a:gd name="T23" fmla="*/ 205 h 272"/>
                <a:gd name="T24" fmla="*/ 296 w 382"/>
                <a:gd name="T25" fmla="*/ 0 h 272"/>
                <a:gd name="T26" fmla="*/ 382 w 382"/>
                <a:gd name="T2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2" h="272">
                  <a:moveTo>
                    <a:pt x="382" y="0"/>
                  </a:moveTo>
                  <a:lnTo>
                    <a:pt x="327" y="272"/>
                  </a:lnTo>
                  <a:lnTo>
                    <a:pt x="223" y="272"/>
                  </a:lnTo>
                  <a:lnTo>
                    <a:pt x="190" y="82"/>
                  </a:lnTo>
                  <a:lnTo>
                    <a:pt x="159" y="272"/>
                  </a:lnTo>
                  <a:lnTo>
                    <a:pt x="54" y="272"/>
                  </a:lnTo>
                  <a:lnTo>
                    <a:pt x="0" y="0"/>
                  </a:lnTo>
                  <a:lnTo>
                    <a:pt x="90" y="0"/>
                  </a:lnTo>
                  <a:lnTo>
                    <a:pt x="111" y="205"/>
                  </a:lnTo>
                  <a:lnTo>
                    <a:pt x="152" y="0"/>
                  </a:lnTo>
                  <a:lnTo>
                    <a:pt x="235" y="0"/>
                  </a:lnTo>
                  <a:lnTo>
                    <a:pt x="268" y="205"/>
                  </a:lnTo>
                  <a:lnTo>
                    <a:pt x="296" y="0"/>
                  </a:lnTo>
                  <a:lnTo>
                    <a:pt x="3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3935413" y="485775"/>
              <a:ext cx="376238" cy="614363"/>
            </a:xfrm>
            <a:custGeom>
              <a:avLst/>
              <a:gdLst>
                <a:gd name="T0" fmla="*/ 92 w 100"/>
                <a:gd name="T1" fmla="*/ 54 h 161"/>
                <a:gd name="T2" fmla="*/ 100 w 100"/>
                <a:gd name="T3" fmla="*/ 79 h 161"/>
                <a:gd name="T4" fmla="*/ 100 w 100"/>
                <a:gd name="T5" fmla="*/ 161 h 161"/>
                <a:gd name="T6" fmla="*/ 63 w 100"/>
                <a:gd name="T7" fmla="*/ 161 h 161"/>
                <a:gd name="T8" fmla="*/ 63 w 100"/>
                <a:gd name="T9" fmla="*/ 85 h 161"/>
                <a:gd name="T10" fmla="*/ 61 w 100"/>
                <a:gd name="T11" fmla="*/ 75 h 161"/>
                <a:gd name="T12" fmla="*/ 54 w 100"/>
                <a:gd name="T13" fmla="*/ 72 h 161"/>
                <a:gd name="T14" fmla="*/ 37 w 100"/>
                <a:gd name="T15" fmla="*/ 85 h 161"/>
                <a:gd name="T16" fmla="*/ 37 w 100"/>
                <a:gd name="T17" fmla="*/ 161 h 161"/>
                <a:gd name="T18" fmla="*/ 0 w 100"/>
                <a:gd name="T19" fmla="*/ 161 h 161"/>
                <a:gd name="T20" fmla="*/ 0 w 100"/>
                <a:gd name="T21" fmla="*/ 4 h 161"/>
                <a:gd name="T22" fmla="*/ 37 w 100"/>
                <a:gd name="T23" fmla="*/ 0 h 161"/>
                <a:gd name="T24" fmla="*/ 37 w 100"/>
                <a:gd name="T25" fmla="*/ 59 h 161"/>
                <a:gd name="T26" fmla="*/ 52 w 100"/>
                <a:gd name="T27" fmla="*/ 48 h 161"/>
                <a:gd name="T28" fmla="*/ 70 w 100"/>
                <a:gd name="T29" fmla="*/ 45 h 161"/>
                <a:gd name="T30" fmla="*/ 92 w 100"/>
                <a:gd name="T31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61">
                  <a:moveTo>
                    <a:pt x="92" y="54"/>
                  </a:moveTo>
                  <a:cubicBezTo>
                    <a:pt x="98" y="60"/>
                    <a:pt x="100" y="68"/>
                    <a:pt x="100" y="79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0"/>
                    <a:pt x="62" y="77"/>
                    <a:pt x="61" y="75"/>
                  </a:cubicBezTo>
                  <a:cubicBezTo>
                    <a:pt x="59" y="73"/>
                    <a:pt x="57" y="72"/>
                    <a:pt x="54" y="72"/>
                  </a:cubicBezTo>
                  <a:cubicBezTo>
                    <a:pt x="48" y="72"/>
                    <a:pt x="43" y="77"/>
                    <a:pt x="37" y="85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42" y="54"/>
                    <a:pt x="47" y="51"/>
                    <a:pt x="52" y="48"/>
                  </a:cubicBezTo>
                  <a:cubicBezTo>
                    <a:pt x="57" y="46"/>
                    <a:pt x="63" y="45"/>
                    <a:pt x="70" y="45"/>
                  </a:cubicBezTo>
                  <a:cubicBezTo>
                    <a:pt x="79" y="45"/>
                    <a:pt x="87" y="48"/>
                    <a:pt x="9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6" name="Freeform 14"/>
            <p:cNvSpPr>
              <a:spLocks noEditPoints="1"/>
            </p:cNvSpPr>
            <p:nvPr userDrawn="1"/>
          </p:nvSpPr>
          <p:spPr bwMode="auto">
            <a:xfrm>
              <a:off x="4371975" y="657225"/>
              <a:ext cx="406400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8 w 108"/>
                <a:gd name="T11" fmla="*/ 83 h 120"/>
                <a:gd name="T12" fmla="*/ 104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2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0" y="92"/>
                    <a:pt x="75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3" y="116"/>
                  </a:cubicBezTo>
                  <a:cubicBezTo>
                    <a:pt x="76" y="119"/>
                    <a:pt x="67" y="120"/>
                    <a:pt x="58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5" y="8"/>
                  </a:cubicBezTo>
                  <a:cubicBezTo>
                    <a:pt x="33" y="2"/>
                    <a:pt x="43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1" y="40"/>
                    <a:pt x="69" y="34"/>
                    <a:pt x="67" y="30"/>
                  </a:cubicBezTo>
                  <a:cubicBezTo>
                    <a:pt x="65" y="26"/>
                    <a:pt x="60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0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4835525" y="657225"/>
              <a:ext cx="285750" cy="442913"/>
            </a:xfrm>
            <a:custGeom>
              <a:avLst/>
              <a:gdLst>
                <a:gd name="T0" fmla="*/ 76 w 76"/>
                <a:gd name="T1" fmla="*/ 2 h 116"/>
                <a:gd name="T2" fmla="*/ 70 w 76"/>
                <a:gd name="T3" fmla="*/ 38 h 116"/>
                <a:gd name="T4" fmla="*/ 60 w 76"/>
                <a:gd name="T5" fmla="*/ 37 h 116"/>
                <a:gd name="T6" fmla="*/ 46 w 76"/>
                <a:gd name="T7" fmla="*/ 43 h 116"/>
                <a:gd name="T8" fmla="*/ 38 w 76"/>
                <a:gd name="T9" fmla="*/ 63 h 116"/>
                <a:gd name="T10" fmla="*/ 38 w 76"/>
                <a:gd name="T11" fmla="*/ 116 h 116"/>
                <a:gd name="T12" fmla="*/ 0 w 76"/>
                <a:gd name="T13" fmla="*/ 116 h 116"/>
                <a:gd name="T14" fmla="*/ 0 w 76"/>
                <a:gd name="T15" fmla="*/ 3 h 116"/>
                <a:gd name="T16" fmla="*/ 33 w 76"/>
                <a:gd name="T17" fmla="*/ 3 h 116"/>
                <a:gd name="T18" fmla="*/ 36 w 76"/>
                <a:gd name="T19" fmla="*/ 25 h 116"/>
                <a:gd name="T20" fmla="*/ 48 w 76"/>
                <a:gd name="T21" fmla="*/ 7 h 116"/>
                <a:gd name="T22" fmla="*/ 65 w 76"/>
                <a:gd name="T23" fmla="*/ 0 h 116"/>
                <a:gd name="T24" fmla="*/ 76 w 76"/>
                <a:gd name="T2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16">
                  <a:moveTo>
                    <a:pt x="76" y="2"/>
                  </a:moveTo>
                  <a:cubicBezTo>
                    <a:pt x="70" y="38"/>
                    <a:pt x="70" y="38"/>
                    <a:pt x="70" y="38"/>
                  </a:cubicBezTo>
                  <a:cubicBezTo>
                    <a:pt x="67" y="37"/>
                    <a:pt x="63" y="37"/>
                    <a:pt x="60" y="37"/>
                  </a:cubicBezTo>
                  <a:cubicBezTo>
                    <a:pt x="54" y="37"/>
                    <a:pt x="49" y="39"/>
                    <a:pt x="46" y="43"/>
                  </a:cubicBezTo>
                  <a:cubicBezTo>
                    <a:pt x="42" y="48"/>
                    <a:pt x="40" y="54"/>
                    <a:pt x="38" y="63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17"/>
                    <a:pt x="42" y="11"/>
                    <a:pt x="48" y="7"/>
                  </a:cubicBezTo>
                  <a:cubicBezTo>
                    <a:pt x="53" y="2"/>
                    <a:pt x="59" y="0"/>
                    <a:pt x="65" y="0"/>
                  </a:cubicBezTo>
                  <a:cubicBezTo>
                    <a:pt x="69" y="0"/>
                    <a:pt x="72" y="1"/>
                    <a:pt x="7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5114925" y="657225"/>
              <a:ext cx="406400" cy="458788"/>
            </a:xfrm>
            <a:custGeom>
              <a:avLst/>
              <a:gdLst>
                <a:gd name="T0" fmla="*/ 107 w 108"/>
                <a:gd name="T1" fmla="*/ 71 h 120"/>
                <a:gd name="T2" fmla="*/ 38 w 108"/>
                <a:gd name="T3" fmla="*/ 71 h 120"/>
                <a:gd name="T4" fmla="*/ 45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8 w 108"/>
                <a:gd name="T11" fmla="*/ 83 h 120"/>
                <a:gd name="T12" fmla="*/ 104 w 108"/>
                <a:gd name="T13" fmla="*/ 104 h 120"/>
                <a:gd name="T14" fmla="*/ 83 w 108"/>
                <a:gd name="T15" fmla="*/ 116 h 120"/>
                <a:gd name="T16" fmla="*/ 58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4 w 108"/>
                <a:gd name="T27" fmla="*/ 0 h 120"/>
                <a:gd name="T28" fmla="*/ 93 w 108"/>
                <a:gd name="T29" fmla="*/ 15 h 120"/>
                <a:gd name="T30" fmla="*/ 108 w 108"/>
                <a:gd name="T31" fmla="*/ 58 h 120"/>
                <a:gd name="T32" fmla="*/ 107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7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9" y="79"/>
                    <a:pt x="42" y="85"/>
                    <a:pt x="45" y="89"/>
                  </a:cubicBezTo>
                  <a:cubicBezTo>
                    <a:pt x="49" y="92"/>
                    <a:pt x="55" y="93"/>
                    <a:pt x="62" y="93"/>
                  </a:cubicBezTo>
                  <a:cubicBezTo>
                    <a:pt x="66" y="93"/>
                    <a:pt x="71" y="92"/>
                    <a:pt x="75" y="91"/>
                  </a:cubicBezTo>
                  <a:cubicBezTo>
                    <a:pt x="79" y="89"/>
                    <a:pt x="83" y="87"/>
                    <a:pt x="88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3" y="116"/>
                  </a:cubicBezTo>
                  <a:cubicBezTo>
                    <a:pt x="76" y="119"/>
                    <a:pt x="67" y="120"/>
                    <a:pt x="58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0" y="20"/>
                    <a:pt x="16" y="13"/>
                    <a:pt x="25" y="8"/>
                  </a:cubicBezTo>
                  <a:cubicBezTo>
                    <a:pt x="33" y="2"/>
                    <a:pt x="43" y="0"/>
                    <a:pt x="54" y="0"/>
                  </a:cubicBezTo>
                  <a:cubicBezTo>
                    <a:pt x="71" y="0"/>
                    <a:pt x="84" y="5"/>
                    <a:pt x="93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7" y="71"/>
                  </a:cubicBezTo>
                  <a:close/>
                  <a:moveTo>
                    <a:pt x="71" y="48"/>
                  </a:moveTo>
                  <a:cubicBezTo>
                    <a:pt x="71" y="40"/>
                    <a:pt x="69" y="34"/>
                    <a:pt x="67" y="30"/>
                  </a:cubicBezTo>
                  <a:cubicBezTo>
                    <a:pt x="65" y="26"/>
                    <a:pt x="61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0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5710238" y="668338"/>
              <a:ext cx="436563" cy="614363"/>
            </a:xfrm>
            <a:custGeom>
              <a:avLst/>
              <a:gdLst>
                <a:gd name="T0" fmla="*/ 81 w 116"/>
                <a:gd name="T1" fmla="*/ 113 h 161"/>
                <a:gd name="T2" fmla="*/ 57 w 116"/>
                <a:gd name="T3" fmla="*/ 148 h 161"/>
                <a:gd name="T4" fmla="*/ 14 w 116"/>
                <a:gd name="T5" fmla="*/ 161 h 161"/>
                <a:gd name="T6" fmla="*/ 10 w 116"/>
                <a:gd name="T7" fmla="*/ 135 h 161"/>
                <a:gd name="T8" fmla="*/ 34 w 116"/>
                <a:gd name="T9" fmla="*/ 129 h 161"/>
                <a:gd name="T10" fmla="*/ 46 w 116"/>
                <a:gd name="T11" fmla="*/ 113 h 161"/>
                <a:gd name="T12" fmla="*/ 33 w 116"/>
                <a:gd name="T13" fmla="*/ 113 h 161"/>
                <a:gd name="T14" fmla="*/ 0 w 116"/>
                <a:gd name="T15" fmla="*/ 0 h 161"/>
                <a:gd name="T16" fmla="*/ 40 w 116"/>
                <a:gd name="T17" fmla="*/ 0 h 161"/>
                <a:gd name="T18" fmla="*/ 58 w 116"/>
                <a:gd name="T19" fmla="*/ 90 h 161"/>
                <a:gd name="T20" fmla="*/ 77 w 116"/>
                <a:gd name="T21" fmla="*/ 0 h 161"/>
                <a:gd name="T22" fmla="*/ 116 w 116"/>
                <a:gd name="T23" fmla="*/ 0 h 161"/>
                <a:gd name="T24" fmla="*/ 81 w 116"/>
                <a:gd name="T25" fmla="*/ 11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61">
                  <a:moveTo>
                    <a:pt x="81" y="113"/>
                  </a:moveTo>
                  <a:cubicBezTo>
                    <a:pt x="76" y="129"/>
                    <a:pt x="68" y="140"/>
                    <a:pt x="57" y="148"/>
                  </a:cubicBezTo>
                  <a:cubicBezTo>
                    <a:pt x="46" y="156"/>
                    <a:pt x="32" y="160"/>
                    <a:pt x="14" y="161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21" y="134"/>
                    <a:pt x="29" y="132"/>
                    <a:pt x="34" y="129"/>
                  </a:cubicBezTo>
                  <a:cubicBezTo>
                    <a:pt x="39" y="125"/>
                    <a:pt x="43" y="120"/>
                    <a:pt x="46" y="11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8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0" name="Freeform 18"/>
            <p:cNvSpPr>
              <a:spLocks noEditPoints="1"/>
            </p:cNvSpPr>
            <p:nvPr userDrawn="1"/>
          </p:nvSpPr>
          <p:spPr bwMode="auto">
            <a:xfrm>
              <a:off x="6149975" y="657225"/>
              <a:ext cx="425450" cy="458788"/>
            </a:xfrm>
            <a:custGeom>
              <a:avLst/>
              <a:gdLst>
                <a:gd name="T0" fmla="*/ 98 w 113"/>
                <a:gd name="T1" fmla="*/ 16 h 120"/>
                <a:gd name="T2" fmla="*/ 113 w 113"/>
                <a:gd name="T3" fmla="*/ 60 h 120"/>
                <a:gd name="T4" fmla="*/ 107 w 113"/>
                <a:gd name="T5" fmla="*/ 92 h 120"/>
                <a:gd name="T6" fmla="*/ 87 w 113"/>
                <a:gd name="T7" fmla="*/ 113 h 120"/>
                <a:gd name="T8" fmla="*/ 57 w 113"/>
                <a:gd name="T9" fmla="*/ 120 h 120"/>
                <a:gd name="T10" fmla="*/ 15 w 113"/>
                <a:gd name="T11" fmla="*/ 104 h 120"/>
                <a:gd name="T12" fmla="*/ 0 w 113"/>
                <a:gd name="T13" fmla="*/ 60 h 120"/>
                <a:gd name="T14" fmla="*/ 7 w 113"/>
                <a:gd name="T15" fmla="*/ 28 h 120"/>
                <a:gd name="T16" fmla="*/ 27 w 113"/>
                <a:gd name="T17" fmla="*/ 7 h 120"/>
                <a:gd name="T18" fmla="*/ 57 w 113"/>
                <a:gd name="T19" fmla="*/ 0 h 120"/>
                <a:gd name="T20" fmla="*/ 98 w 113"/>
                <a:gd name="T21" fmla="*/ 16 h 120"/>
                <a:gd name="T22" fmla="*/ 43 w 113"/>
                <a:gd name="T23" fmla="*/ 35 h 120"/>
                <a:gd name="T24" fmla="*/ 39 w 113"/>
                <a:gd name="T25" fmla="*/ 60 h 120"/>
                <a:gd name="T26" fmla="*/ 43 w 113"/>
                <a:gd name="T27" fmla="*/ 85 h 120"/>
                <a:gd name="T28" fmla="*/ 57 w 113"/>
                <a:gd name="T29" fmla="*/ 93 h 120"/>
                <a:gd name="T30" fmla="*/ 70 w 113"/>
                <a:gd name="T31" fmla="*/ 85 h 120"/>
                <a:gd name="T32" fmla="*/ 75 w 113"/>
                <a:gd name="T33" fmla="*/ 60 h 120"/>
                <a:gd name="T34" fmla="*/ 70 w 113"/>
                <a:gd name="T35" fmla="*/ 35 h 120"/>
                <a:gd name="T36" fmla="*/ 57 w 113"/>
                <a:gd name="T37" fmla="*/ 27 h 120"/>
                <a:gd name="T38" fmla="*/ 43 w 113"/>
                <a:gd name="T39" fmla="*/ 3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3" h="120">
                  <a:moveTo>
                    <a:pt x="98" y="16"/>
                  </a:moveTo>
                  <a:cubicBezTo>
                    <a:pt x="108" y="26"/>
                    <a:pt x="113" y="41"/>
                    <a:pt x="113" y="60"/>
                  </a:cubicBezTo>
                  <a:cubicBezTo>
                    <a:pt x="113" y="72"/>
                    <a:pt x="111" y="83"/>
                    <a:pt x="107" y="92"/>
                  </a:cubicBezTo>
                  <a:cubicBezTo>
                    <a:pt x="102" y="101"/>
                    <a:pt x="96" y="108"/>
                    <a:pt x="87" y="113"/>
                  </a:cubicBezTo>
                  <a:cubicBezTo>
                    <a:pt x="79" y="118"/>
                    <a:pt x="68" y="120"/>
                    <a:pt x="57" y="120"/>
                  </a:cubicBezTo>
                  <a:cubicBezTo>
                    <a:pt x="39" y="120"/>
                    <a:pt x="25" y="115"/>
                    <a:pt x="15" y="104"/>
                  </a:cubicBezTo>
                  <a:cubicBezTo>
                    <a:pt x="5" y="94"/>
                    <a:pt x="0" y="79"/>
                    <a:pt x="0" y="60"/>
                  </a:cubicBezTo>
                  <a:cubicBezTo>
                    <a:pt x="0" y="48"/>
                    <a:pt x="3" y="37"/>
                    <a:pt x="7" y="28"/>
                  </a:cubicBezTo>
                  <a:cubicBezTo>
                    <a:pt x="12" y="19"/>
                    <a:pt x="18" y="12"/>
                    <a:pt x="27" y="7"/>
                  </a:cubicBezTo>
                  <a:cubicBezTo>
                    <a:pt x="35" y="2"/>
                    <a:pt x="45" y="0"/>
                    <a:pt x="57" y="0"/>
                  </a:cubicBezTo>
                  <a:cubicBezTo>
                    <a:pt x="75" y="0"/>
                    <a:pt x="88" y="5"/>
                    <a:pt x="98" y="16"/>
                  </a:cubicBezTo>
                  <a:close/>
                  <a:moveTo>
                    <a:pt x="43" y="35"/>
                  </a:moveTo>
                  <a:cubicBezTo>
                    <a:pt x="40" y="40"/>
                    <a:pt x="39" y="49"/>
                    <a:pt x="39" y="60"/>
                  </a:cubicBezTo>
                  <a:cubicBezTo>
                    <a:pt x="39" y="72"/>
                    <a:pt x="40" y="80"/>
                    <a:pt x="43" y="85"/>
                  </a:cubicBezTo>
                  <a:cubicBezTo>
                    <a:pt x="46" y="90"/>
                    <a:pt x="51" y="93"/>
                    <a:pt x="57" y="93"/>
                  </a:cubicBezTo>
                  <a:cubicBezTo>
                    <a:pt x="63" y="93"/>
                    <a:pt x="67" y="90"/>
                    <a:pt x="70" y="85"/>
                  </a:cubicBezTo>
                  <a:cubicBezTo>
                    <a:pt x="73" y="80"/>
                    <a:pt x="75" y="71"/>
                    <a:pt x="75" y="60"/>
                  </a:cubicBezTo>
                  <a:cubicBezTo>
                    <a:pt x="75" y="48"/>
                    <a:pt x="73" y="40"/>
                    <a:pt x="70" y="35"/>
                  </a:cubicBezTo>
                  <a:cubicBezTo>
                    <a:pt x="67" y="30"/>
                    <a:pt x="63" y="27"/>
                    <a:pt x="57" y="27"/>
                  </a:cubicBezTo>
                  <a:cubicBezTo>
                    <a:pt x="51" y="27"/>
                    <a:pt x="46" y="30"/>
                    <a:pt x="4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6635750" y="668338"/>
              <a:ext cx="373063" cy="447675"/>
            </a:xfrm>
            <a:custGeom>
              <a:avLst/>
              <a:gdLst>
                <a:gd name="T0" fmla="*/ 99 w 99"/>
                <a:gd name="T1" fmla="*/ 113 h 117"/>
                <a:gd name="T2" fmla="*/ 66 w 99"/>
                <a:gd name="T3" fmla="*/ 113 h 117"/>
                <a:gd name="T4" fmla="*/ 65 w 99"/>
                <a:gd name="T5" fmla="*/ 100 h 117"/>
                <a:gd name="T6" fmla="*/ 31 w 99"/>
                <a:gd name="T7" fmla="*/ 117 h 117"/>
                <a:gd name="T8" fmla="*/ 8 w 99"/>
                <a:gd name="T9" fmla="*/ 108 h 117"/>
                <a:gd name="T10" fmla="*/ 0 w 99"/>
                <a:gd name="T11" fmla="*/ 82 h 117"/>
                <a:gd name="T12" fmla="*/ 0 w 99"/>
                <a:gd name="T13" fmla="*/ 0 h 117"/>
                <a:gd name="T14" fmla="*/ 37 w 99"/>
                <a:gd name="T15" fmla="*/ 0 h 117"/>
                <a:gd name="T16" fmla="*/ 37 w 99"/>
                <a:gd name="T17" fmla="*/ 77 h 117"/>
                <a:gd name="T18" fmla="*/ 40 w 99"/>
                <a:gd name="T19" fmla="*/ 87 h 117"/>
                <a:gd name="T20" fmla="*/ 46 w 99"/>
                <a:gd name="T21" fmla="*/ 90 h 117"/>
                <a:gd name="T22" fmla="*/ 54 w 99"/>
                <a:gd name="T23" fmla="*/ 87 h 117"/>
                <a:gd name="T24" fmla="*/ 62 w 99"/>
                <a:gd name="T25" fmla="*/ 78 h 117"/>
                <a:gd name="T26" fmla="*/ 62 w 99"/>
                <a:gd name="T27" fmla="*/ 0 h 117"/>
                <a:gd name="T28" fmla="*/ 99 w 99"/>
                <a:gd name="T29" fmla="*/ 0 h 117"/>
                <a:gd name="T30" fmla="*/ 99 w 99"/>
                <a:gd name="T31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117">
                  <a:moveTo>
                    <a:pt x="99" y="113"/>
                  </a:moveTo>
                  <a:cubicBezTo>
                    <a:pt x="66" y="113"/>
                    <a:pt x="66" y="113"/>
                    <a:pt x="66" y="113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57" y="112"/>
                    <a:pt x="46" y="117"/>
                    <a:pt x="31" y="117"/>
                  </a:cubicBezTo>
                  <a:cubicBezTo>
                    <a:pt x="21" y="117"/>
                    <a:pt x="13" y="114"/>
                    <a:pt x="8" y="108"/>
                  </a:cubicBezTo>
                  <a:cubicBezTo>
                    <a:pt x="2" y="102"/>
                    <a:pt x="0" y="93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82"/>
                    <a:pt x="38" y="85"/>
                    <a:pt x="40" y="87"/>
                  </a:cubicBezTo>
                  <a:cubicBezTo>
                    <a:pt x="41" y="89"/>
                    <a:pt x="43" y="90"/>
                    <a:pt x="46" y="90"/>
                  </a:cubicBezTo>
                  <a:cubicBezTo>
                    <a:pt x="49" y="90"/>
                    <a:pt x="52" y="89"/>
                    <a:pt x="54" y="87"/>
                  </a:cubicBezTo>
                  <a:cubicBezTo>
                    <a:pt x="57" y="85"/>
                    <a:pt x="59" y="82"/>
                    <a:pt x="62" y="78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9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7277100" y="657225"/>
              <a:ext cx="590550" cy="442913"/>
            </a:xfrm>
            <a:custGeom>
              <a:avLst/>
              <a:gdLst>
                <a:gd name="T0" fmla="*/ 149 w 157"/>
                <a:gd name="T1" fmla="*/ 9 h 116"/>
                <a:gd name="T2" fmla="*/ 157 w 157"/>
                <a:gd name="T3" fmla="*/ 34 h 116"/>
                <a:gd name="T4" fmla="*/ 157 w 157"/>
                <a:gd name="T5" fmla="*/ 116 h 116"/>
                <a:gd name="T6" fmla="*/ 119 w 157"/>
                <a:gd name="T7" fmla="*/ 116 h 116"/>
                <a:gd name="T8" fmla="*/ 119 w 157"/>
                <a:gd name="T9" fmla="*/ 40 h 116"/>
                <a:gd name="T10" fmla="*/ 112 w 157"/>
                <a:gd name="T11" fmla="*/ 27 h 116"/>
                <a:gd name="T12" fmla="*/ 97 w 157"/>
                <a:gd name="T13" fmla="*/ 40 h 116"/>
                <a:gd name="T14" fmla="*/ 97 w 157"/>
                <a:gd name="T15" fmla="*/ 116 h 116"/>
                <a:gd name="T16" fmla="*/ 59 w 157"/>
                <a:gd name="T17" fmla="*/ 116 h 116"/>
                <a:gd name="T18" fmla="*/ 59 w 157"/>
                <a:gd name="T19" fmla="*/ 40 h 116"/>
                <a:gd name="T20" fmla="*/ 52 w 157"/>
                <a:gd name="T21" fmla="*/ 27 h 116"/>
                <a:gd name="T22" fmla="*/ 37 w 157"/>
                <a:gd name="T23" fmla="*/ 40 h 116"/>
                <a:gd name="T24" fmla="*/ 37 w 157"/>
                <a:gd name="T25" fmla="*/ 116 h 116"/>
                <a:gd name="T26" fmla="*/ 0 w 157"/>
                <a:gd name="T27" fmla="*/ 116 h 116"/>
                <a:gd name="T28" fmla="*/ 0 w 157"/>
                <a:gd name="T29" fmla="*/ 3 h 116"/>
                <a:gd name="T30" fmla="*/ 32 w 157"/>
                <a:gd name="T31" fmla="*/ 3 h 116"/>
                <a:gd name="T32" fmla="*/ 35 w 157"/>
                <a:gd name="T33" fmla="*/ 16 h 116"/>
                <a:gd name="T34" fmla="*/ 50 w 157"/>
                <a:gd name="T35" fmla="*/ 4 h 116"/>
                <a:gd name="T36" fmla="*/ 68 w 157"/>
                <a:gd name="T37" fmla="*/ 0 h 116"/>
                <a:gd name="T38" fmla="*/ 84 w 157"/>
                <a:gd name="T39" fmla="*/ 4 h 116"/>
                <a:gd name="T40" fmla="*/ 94 w 157"/>
                <a:gd name="T41" fmla="*/ 17 h 116"/>
                <a:gd name="T42" fmla="*/ 109 w 157"/>
                <a:gd name="T43" fmla="*/ 4 h 116"/>
                <a:gd name="T44" fmla="*/ 128 w 157"/>
                <a:gd name="T45" fmla="*/ 0 h 116"/>
                <a:gd name="T46" fmla="*/ 149 w 157"/>
                <a:gd name="T47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7" h="116">
                  <a:moveTo>
                    <a:pt x="149" y="9"/>
                  </a:moveTo>
                  <a:cubicBezTo>
                    <a:pt x="154" y="15"/>
                    <a:pt x="157" y="23"/>
                    <a:pt x="157" y="34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32"/>
                    <a:pt x="117" y="27"/>
                    <a:pt x="112" y="27"/>
                  </a:cubicBezTo>
                  <a:cubicBezTo>
                    <a:pt x="106" y="27"/>
                    <a:pt x="101" y="32"/>
                    <a:pt x="97" y="40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2"/>
                    <a:pt x="57" y="27"/>
                    <a:pt x="52" y="27"/>
                  </a:cubicBezTo>
                  <a:cubicBezTo>
                    <a:pt x="47" y="27"/>
                    <a:pt x="42" y="32"/>
                    <a:pt x="37" y="40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40" y="10"/>
                    <a:pt x="44" y="6"/>
                    <a:pt x="50" y="4"/>
                  </a:cubicBezTo>
                  <a:cubicBezTo>
                    <a:pt x="55" y="1"/>
                    <a:pt x="61" y="0"/>
                    <a:pt x="68" y="0"/>
                  </a:cubicBezTo>
                  <a:cubicBezTo>
                    <a:pt x="74" y="0"/>
                    <a:pt x="79" y="1"/>
                    <a:pt x="84" y="4"/>
                  </a:cubicBezTo>
                  <a:cubicBezTo>
                    <a:pt x="88" y="7"/>
                    <a:pt x="92" y="11"/>
                    <a:pt x="94" y="17"/>
                  </a:cubicBezTo>
                  <a:cubicBezTo>
                    <a:pt x="99" y="11"/>
                    <a:pt x="104" y="7"/>
                    <a:pt x="109" y="4"/>
                  </a:cubicBezTo>
                  <a:cubicBezTo>
                    <a:pt x="114" y="1"/>
                    <a:pt x="121" y="0"/>
                    <a:pt x="128" y="0"/>
                  </a:cubicBezTo>
                  <a:cubicBezTo>
                    <a:pt x="136" y="0"/>
                    <a:pt x="143" y="3"/>
                    <a:pt x="14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3" name="Freeform 21"/>
            <p:cNvSpPr>
              <a:spLocks noEditPoints="1"/>
            </p:cNvSpPr>
            <p:nvPr userDrawn="1"/>
          </p:nvSpPr>
          <p:spPr bwMode="auto">
            <a:xfrm>
              <a:off x="7921625" y="657225"/>
              <a:ext cx="406400" cy="458788"/>
            </a:xfrm>
            <a:custGeom>
              <a:avLst/>
              <a:gdLst>
                <a:gd name="T0" fmla="*/ 102 w 108"/>
                <a:gd name="T1" fmla="*/ 91 h 120"/>
                <a:gd name="T2" fmla="*/ 108 w 108"/>
                <a:gd name="T3" fmla="*/ 95 h 120"/>
                <a:gd name="T4" fmla="*/ 100 w 108"/>
                <a:gd name="T5" fmla="*/ 120 h 120"/>
                <a:gd name="T6" fmla="*/ 82 w 108"/>
                <a:gd name="T7" fmla="*/ 115 h 120"/>
                <a:gd name="T8" fmla="*/ 71 w 108"/>
                <a:gd name="T9" fmla="*/ 104 h 120"/>
                <a:gd name="T10" fmla="*/ 37 w 108"/>
                <a:gd name="T11" fmla="*/ 120 h 120"/>
                <a:gd name="T12" fmla="*/ 10 w 108"/>
                <a:gd name="T13" fmla="*/ 110 h 120"/>
                <a:gd name="T14" fmla="*/ 0 w 108"/>
                <a:gd name="T15" fmla="*/ 85 h 120"/>
                <a:gd name="T16" fmla="*/ 14 w 108"/>
                <a:gd name="T17" fmla="*/ 56 h 120"/>
                <a:gd name="T18" fmla="*/ 54 w 108"/>
                <a:gd name="T19" fmla="*/ 46 h 120"/>
                <a:gd name="T20" fmla="*/ 64 w 108"/>
                <a:gd name="T21" fmla="*/ 46 h 120"/>
                <a:gd name="T22" fmla="*/ 64 w 108"/>
                <a:gd name="T23" fmla="*/ 42 h 120"/>
                <a:gd name="T24" fmla="*/ 60 w 108"/>
                <a:gd name="T25" fmla="*/ 30 h 120"/>
                <a:gd name="T26" fmla="*/ 46 w 108"/>
                <a:gd name="T27" fmla="*/ 27 h 120"/>
                <a:gd name="T28" fmla="*/ 33 w 108"/>
                <a:gd name="T29" fmla="*/ 28 h 120"/>
                <a:gd name="T30" fmla="*/ 17 w 108"/>
                <a:gd name="T31" fmla="*/ 33 h 120"/>
                <a:gd name="T32" fmla="*/ 8 w 108"/>
                <a:gd name="T33" fmla="*/ 8 h 120"/>
                <a:gd name="T34" fmla="*/ 30 w 108"/>
                <a:gd name="T35" fmla="*/ 2 h 120"/>
                <a:gd name="T36" fmla="*/ 52 w 108"/>
                <a:gd name="T37" fmla="*/ 0 h 120"/>
                <a:gd name="T38" fmla="*/ 89 w 108"/>
                <a:gd name="T39" fmla="*/ 10 h 120"/>
                <a:gd name="T40" fmla="*/ 100 w 108"/>
                <a:gd name="T41" fmla="*/ 41 h 120"/>
                <a:gd name="T42" fmla="*/ 100 w 108"/>
                <a:gd name="T43" fmla="*/ 82 h 120"/>
                <a:gd name="T44" fmla="*/ 102 w 108"/>
                <a:gd name="T45" fmla="*/ 91 h 120"/>
                <a:gd name="T46" fmla="*/ 57 w 108"/>
                <a:gd name="T47" fmla="*/ 91 h 120"/>
                <a:gd name="T48" fmla="*/ 64 w 108"/>
                <a:gd name="T49" fmla="*/ 85 h 120"/>
                <a:gd name="T50" fmla="*/ 64 w 108"/>
                <a:gd name="T51" fmla="*/ 66 h 120"/>
                <a:gd name="T52" fmla="*/ 57 w 108"/>
                <a:gd name="T53" fmla="*/ 66 h 120"/>
                <a:gd name="T54" fmla="*/ 42 w 108"/>
                <a:gd name="T55" fmla="*/ 70 h 120"/>
                <a:gd name="T56" fmla="*/ 37 w 108"/>
                <a:gd name="T57" fmla="*/ 81 h 120"/>
                <a:gd name="T58" fmla="*/ 40 w 108"/>
                <a:gd name="T59" fmla="*/ 90 h 120"/>
                <a:gd name="T60" fmla="*/ 49 w 108"/>
                <a:gd name="T61" fmla="*/ 94 h 120"/>
                <a:gd name="T62" fmla="*/ 57 w 108"/>
                <a:gd name="T63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20">
                  <a:moveTo>
                    <a:pt x="102" y="91"/>
                  </a:moveTo>
                  <a:cubicBezTo>
                    <a:pt x="103" y="93"/>
                    <a:pt x="105" y="94"/>
                    <a:pt x="108" y="95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93" y="119"/>
                    <a:pt x="87" y="118"/>
                    <a:pt x="82" y="115"/>
                  </a:cubicBezTo>
                  <a:cubicBezTo>
                    <a:pt x="78" y="113"/>
                    <a:pt x="74" y="109"/>
                    <a:pt x="71" y="104"/>
                  </a:cubicBezTo>
                  <a:cubicBezTo>
                    <a:pt x="64" y="115"/>
                    <a:pt x="53" y="120"/>
                    <a:pt x="37" y="120"/>
                  </a:cubicBezTo>
                  <a:cubicBezTo>
                    <a:pt x="26" y="120"/>
                    <a:pt x="17" y="117"/>
                    <a:pt x="10" y="110"/>
                  </a:cubicBezTo>
                  <a:cubicBezTo>
                    <a:pt x="4" y="104"/>
                    <a:pt x="0" y="95"/>
                    <a:pt x="0" y="85"/>
                  </a:cubicBezTo>
                  <a:cubicBezTo>
                    <a:pt x="0" y="72"/>
                    <a:pt x="5" y="63"/>
                    <a:pt x="14" y="56"/>
                  </a:cubicBezTo>
                  <a:cubicBezTo>
                    <a:pt x="23" y="50"/>
                    <a:pt x="37" y="46"/>
                    <a:pt x="5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6"/>
                    <a:pt x="62" y="32"/>
                    <a:pt x="60" y="30"/>
                  </a:cubicBezTo>
                  <a:cubicBezTo>
                    <a:pt x="57" y="28"/>
                    <a:pt x="53" y="27"/>
                    <a:pt x="46" y="27"/>
                  </a:cubicBezTo>
                  <a:cubicBezTo>
                    <a:pt x="43" y="27"/>
                    <a:pt x="38" y="27"/>
                    <a:pt x="33" y="28"/>
                  </a:cubicBezTo>
                  <a:cubicBezTo>
                    <a:pt x="28" y="29"/>
                    <a:pt x="22" y="31"/>
                    <a:pt x="17" y="3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6"/>
                    <a:pt x="22" y="3"/>
                    <a:pt x="30" y="2"/>
                  </a:cubicBezTo>
                  <a:cubicBezTo>
                    <a:pt x="38" y="0"/>
                    <a:pt x="45" y="0"/>
                    <a:pt x="52" y="0"/>
                  </a:cubicBezTo>
                  <a:cubicBezTo>
                    <a:pt x="69" y="0"/>
                    <a:pt x="81" y="3"/>
                    <a:pt x="89" y="10"/>
                  </a:cubicBezTo>
                  <a:cubicBezTo>
                    <a:pt x="97" y="16"/>
                    <a:pt x="100" y="27"/>
                    <a:pt x="100" y="41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00" y="86"/>
                    <a:pt x="101" y="89"/>
                    <a:pt x="102" y="91"/>
                  </a:cubicBezTo>
                  <a:close/>
                  <a:moveTo>
                    <a:pt x="57" y="91"/>
                  </a:moveTo>
                  <a:cubicBezTo>
                    <a:pt x="60" y="90"/>
                    <a:pt x="62" y="87"/>
                    <a:pt x="64" y="85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0" y="66"/>
                    <a:pt x="45" y="68"/>
                    <a:pt x="42" y="70"/>
                  </a:cubicBezTo>
                  <a:cubicBezTo>
                    <a:pt x="39" y="73"/>
                    <a:pt x="37" y="76"/>
                    <a:pt x="37" y="81"/>
                  </a:cubicBezTo>
                  <a:cubicBezTo>
                    <a:pt x="37" y="85"/>
                    <a:pt x="38" y="88"/>
                    <a:pt x="40" y="90"/>
                  </a:cubicBezTo>
                  <a:cubicBezTo>
                    <a:pt x="42" y="93"/>
                    <a:pt x="45" y="94"/>
                    <a:pt x="49" y="94"/>
                  </a:cubicBezTo>
                  <a:cubicBezTo>
                    <a:pt x="52" y="94"/>
                    <a:pt x="55" y="93"/>
                    <a:pt x="5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8342313" y="561975"/>
              <a:ext cx="323850" cy="554038"/>
            </a:xfrm>
            <a:custGeom>
              <a:avLst/>
              <a:gdLst>
                <a:gd name="T0" fmla="*/ 86 w 86"/>
                <a:gd name="T1" fmla="*/ 136 h 145"/>
                <a:gd name="T2" fmla="*/ 71 w 86"/>
                <a:gd name="T3" fmla="*/ 143 h 145"/>
                <a:gd name="T4" fmla="*/ 54 w 86"/>
                <a:gd name="T5" fmla="*/ 145 h 145"/>
                <a:gd name="T6" fmla="*/ 15 w 86"/>
                <a:gd name="T7" fmla="*/ 102 h 145"/>
                <a:gd name="T8" fmla="*/ 15 w 86"/>
                <a:gd name="T9" fmla="*/ 54 h 145"/>
                <a:gd name="T10" fmla="*/ 0 w 86"/>
                <a:gd name="T11" fmla="*/ 54 h 145"/>
                <a:gd name="T12" fmla="*/ 0 w 86"/>
                <a:gd name="T13" fmla="*/ 28 h 145"/>
                <a:gd name="T14" fmla="*/ 15 w 86"/>
                <a:gd name="T15" fmla="*/ 28 h 145"/>
                <a:gd name="T16" fmla="*/ 15 w 86"/>
                <a:gd name="T17" fmla="*/ 5 h 145"/>
                <a:gd name="T18" fmla="*/ 53 w 86"/>
                <a:gd name="T19" fmla="*/ 0 h 145"/>
                <a:gd name="T20" fmla="*/ 53 w 86"/>
                <a:gd name="T21" fmla="*/ 28 h 145"/>
                <a:gd name="T22" fmla="*/ 78 w 86"/>
                <a:gd name="T23" fmla="*/ 28 h 145"/>
                <a:gd name="T24" fmla="*/ 75 w 86"/>
                <a:gd name="T25" fmla="*/ 54 h 145"/>
                <a:gd name="T26" fmla="*/ 53 w 86"/>
                <a:gd name="T27" fmla="*/ 54 h 145"/>
                <a:gd name="T28" fmla="*/ 53 w 86"/>
                <a:gd name="T29" fmla="*/ 102 h 145"/>
                <a:gd name="T30" fmla="*/ 55 w 86"/>
                <a:gd name="T31" fmla="*/ 112 h 145"/>
                <a:gd name="T32" fmla="*/ 62 w 86"/>
                <a:gd name="T33" fmla="*/ 116 h 145"/>
                <a:gd name="T34" fmla="*/ 74 w 86"/>
                <a:gd name="T35" fmla="*/ 112 h 145"/>
                <a:gd name="T36" fmla="*/ 86 w 86"/>
                <a:gd name="T37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45">
                  <a:moveTo>
                    <a:pt x="86" y="136"/>
                  </a:moveTo>
                  <a:cubicBezTo>
                    <a:pt x="82" y="139"/>
                    <a:pt x="77" y="141"/>
                    <a:pt x="71" y="143"/>
                  </a:cubicBezTo>
                  <a:cubicBezTo>
                    <a:pt x="65" y="144"/>
                    <a:pt x="60" y="145"/>
                    <a:pt x="54" y="145"/>
                  </a:cubicBezTo>
                  <a:cubicBezTo>
                    <a:pt x="28" y="145"/>
                    <a:pt x="15" y="131"/>
                    <a:pt x="15" y="10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7"/>
                    <a:pt x="54" y="110"/>
                    <a:pt x="55" y="112"/>
                  </a:cubicBezTo>
                  <a:cubicBezTo>
                    <a:pt x="57" y="114"/>
                    <a:pt x="59" y="116"/>
                    <a:pt x="62" y="116"/>
                  </a:cubicBezTo>
                  <a:cubicBezTo>
                    <a:pt x="66" y="116"/>
                    <a:pt x="70" y="114"/>
                    <a:pt x="74" y="112"/>
                  </a:cubicBezTo>
                  <a:lnTo>
                    <a:pt x="8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8659813" y="561975"/>
              <a:ext cx="323850" cy="554038"/>
            </a:xfrm>
            <a:custGeom>
              <a:avLst/>
              <a:gdLst>
                <a:gd name="T0" fmla="*/ 86 w 86"/>
                <a:gd name="T1" fmla="*/ 136 h 145"/>
                <a:gd name="T2" fmla="*/ 70 w 86"/>
                <a:gd name="T3" fmla="*/ 143 h 145"/>
                <a:gd name="T4" fmla="*/ 53 w 86"/>
                <a:gd name="T5" fmla="*/ 145 h 145"/>
                <a:gd name="T6" fmla="*/ 14 w 86"/>
                <a:gd name="T7" fmla="*/ 102 h 145"/>
                <a:gd name="T8" fmla="*/ 14 w 86"/>
                <a:gd name="T9" fmla="*/ 54 h 145"/>
                <a:gd name="T10" fmla="*/ 0 w 86"/>
                <a:gd name="T11" fmla="*/ 54 h 145"/>
                <a:gd name="T12" fmla="*/ 0 w 86"/>
                <a:gd name="T13" fmla="*/ 28 h 145"/>
                <a:gd name="T14" fmla="*/ 14 w 86"/>
                <a:gd name="T15" fmla="*/ 28 h 145"/>
                <a:gd name="T16" fmla="*/ 14 w 86"/>
                <a:gd name="T17" fmla="*/ 5 h 145"/>
                <a:gd name="T18" fmla="*/ 52 w 86"/>
                <a:gd name="T19" fmla="*/ 0 h 145"/>
                <a:gd name="T20" fmla="*/ 52 w 86"/>
                <a:gd name="T21" fmla="*/ 28 h 145"/>
                <a:gd name="T22" fmla="*/ 78 w 86"/>
                <a:gd name="T23" fmla="*/ 28 h 145"/>
                <a:gd name="T24" fmla="*/ 74 w 86"/>
                <a:gd name="T25" fmla="*/ 54 h 145"/>
                <a:gd name="T26" fmla="*/ 52 w 86"/>
                <a:gd name="T27" fmla="*/ 54 h 145"/>
                <a:gd name="T28" fmla="*/ 52 w 86"/>
                <a:gd name="T29" fmla="*/ 102 h 145"/>
                <a:gd name="T30" fmla="*/ 54 w 86"/>
                <a:gd name="T31" fmla="*/ 112 h 145"/>
                <a:gd name="T32" fmla="*/ 62 w 86"/>
                <a:gd name="T33" fmla="*/ 116 h 145"/>
                <a:gd name="T34" fmla="*/ 73 w 86"/>
                <a:gd name="T35" fmla="*/ 112 h 145"/>
                <a:gd name="T36" fmla="*/ 86 w 86"/>
                <a:gd name="T37" fmla="*/ 1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45">
                  <a:moveTo>
                    <a:pt x="86" y="136"/>
                  </a:moveTo>
                  <a:cubicBezTo>
                    <a:pt x="81" y="139"/>
                    <a:pt x="76" y="141"/>
                    <a:pt x="70" y="143"/>
                  </a:cubicBezTo>
                  <a:cubicBezTo>
                    <a:pt x="65" y="144"/>
                    <a:pt x="59" y="145"/>
                    <a:pt x="53" y="145"/>
                  </a:cubicBezTo>
                  <a:cubicBezTo>
                    <a:pt x="27" y="145"/>
                    <a:pt x="14" y="131"/>
                    <a:pt x="14" y="10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7"/>
                    <a:pt x="53" y="110"/>
                    <a:pt x="54" y="112"/>
                  </a:cubicBezTo>
                  <a:cubicBezTo>
                    <a:pt x="56" y="114"/>
                    <a:pt x="58" y="116"/>
                    <a:pt x="62" y="116"/>
                  </a:cubicBezTo>
                  <a:cubicBezTo>
                    <a:pt x="66" y="116"/>
                    <a:pt x="69" y="114"/>
                    <a:pt x="73" y="112"/>
                  </a:cubicBezTo>
                  <a:lnTo>
                    <a:pt x="8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8975725" y="657225"/>
              <a:ext cx="406400" cy="458788"/>
            </a:xfrm>
            <a:custGeom>
              <a:avLst/>
              <a:gdLst>
                <a:gd name="T0" fmla="*/ 108 w 108"/>
                <a:gd name="T1" fmla="*/ 71 h 120"/>
                <a:gd name="T2" fmla="*/ 39 w 108"/>
                <a:gd name="T3" fmla="*/ 71 h 120"/>
                <a:gd name="T4" fmla="*/ 46 w 108"/>
                <a:gd name="T5" fmla="*/ 89 h 120"/>
                <a:gd name="T6" fmla="*/ 62 w 108"/>
                <a:gd name="T7" fmla="*/ 93 h 120"/>
                <a:gd name="T8" fmla="*/ 75 w 108"/>
                <a:gd name="T9" fmla="*/ 91 h 120"/>
                <a:gd name="T10" fmla="*/ 89 w 108"/>
                <a:gd name="T11" fmla="*/ 83 h 120"/>
                <a:gd name="T12" fmla="*/ 104 w 108"/>
                <a:gd name="T13" fmla="*/ 104 h 120"/>
                <a:gd name="T14" fmla="*/ 84 w 108"/>
                <a:gd name="T15" fmla="*/ 116 h 120"/>
                <a:gd name="T16" fmla="*/ 59 w 108"/>
                <a:gd name="T17" fmla="*/ 120 h 120"/>
                <a:gd name="T18" fmla="*/ 15 w 108"/>
                <a:gd name="T19" fmla="*/ 104 h 120"/>
                <a:gd name="T20" fmla="*/ 0 w 108"/>
                <a:gd name="T21" fmla="*/ 60 h 120"/>
                <a:gd name="T22" fmla="*/ 6 w 108"/>
                <a:gd name="T23" fmla="*/ 30 h 120"/>
                <a:gd name="T24" fmla="*/ 25 w 108"/>
                <a:gd name="T25" fmla="*/ 8 h 120"/>
                <a:gd name="T26" fmla="*/ 55 w 108"/>
                <a:gd name="T27" fmla="*/ 0 h 120"/>
                <a:gd name="T28" fmla="*/ 94 w 108"/>
                <a:gd name="T29" fmla="*/ 15 h 120"/>
                <a:gd name="T30" fmla="*/ 108 w 108"/>
                <a:gd name="T31" fmla="*/ 58 h 120"/>
                <a:gd name="T32" fmla="*/ 108 w 108"/>
                <a:gd name="T33" fmla="*/ 71 h 120"/>
                <a:gd name="T34" fmla="*/ 71 w 108"/>
                <a:gd name="T35" fmla="*/ 48 h 120"/>
                <a:gd name="T36" fmla="*/ 67 w 108"/>
                <a:gd name="T37" fmla="*/ 30 h 120"/>
                <a:gd name="T38" fmla="*/ 55 w 108"/>
                <a:gd name="T39" fmla="*/ 24 h 120"/>
                <a:gd name="T40" fmla="*/ 43 w 108"/>
                <a:gd name="T41" fmla="*/ 30 h 120"/>
                <a:gd name="T42" fmla="*/ 38 w 108"/>
                <a:gd name="T43" fmla="*/ 49 h 120"/>
                <a:gd name="T44" fmla="*/ 71 w 108"/>
                <a:gd name="T45" fmla="*/ 49 h 120"/>
                <a:gd name="T46" fmla="*/ 71 w 108"/>
                <a:gd name="T47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120">
                  <a:moveTo>
                    <a:pt x="108" y="71"/>
                  </a:moveTo>
                  <a:cubicBezTo>
                    <a:pt x="39" y="71"/>
                    <a:pt x="39" y="71"/>
                    <a:pt x="39" y="71"/>
                  </a:cubicBezTo>
                  <a:cubicBezTo>
                    <a:pt x="40" y="79"/>
                    <a:pt x="42" y="85"/>
                    <a:pt x="46" y="89"/>
                  </a:cubicBezTo>
                  <a:cubicBezTo>
                    <a:pt x="50" y="92"/>
                    <a:pt x="55" y="93"/>
                    <a:pt x="62" y="93"/>
                  </a:cubicBezTo>
                  <a:cubicBezTo>
                    <a:pt x="67" y="93"/>
                    <a:pt x="71" y="92"/>
                    <a:pt x="75" y="91"/>
                  </a:cubicBezTo>
                  <a:cubicBezTo>
                    <a:pt x="79" y="89"/>
                    <a:pt x="84" y="87"/>
                    <a:pt x="89" y="8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98" y="109"/>
                    <a:pt x="91" y="113"/>
                    <a:pt x="84" y="116"/>
                  </a:cubicBezTo>
                  <a:cubicBezTo>
                    <a:pt x="76" y="119"/>
                    <a:pt x="68" y="120"/>
                    <a:pt x="59" y="120"/>
                  </a:cubicBezTo>
                  <a:cubicBezTo>
                    <a:pt x="40" y="120"/>
                    <a:pt x="25" y="115"/>
                    <a:pt x="15" y="104"/>
                  </a:cubicBezTo>
                  <a:cubicBezTo>
                    <a:pt x="5" y="93"/>
                    <a:pt x="0" y="79"/>
                    <a:pt x="0" y="60"/>
                  </a:cubicBezTo>
                  <a:cubicBezTo>
                    <a:pt x="0" y="49"/>
                    <a:pt x="2" y="39"/>
                    <a:pt x="6" y="30"/>
                  </a:cubicBezTo>
                  <a:cubicBezTo>
                    <a:pt x="11" y="20"/>
                    <a:pt x="17" y="13"/>
                    <a:pt x="25" y="8"/>
                  </a:cubicBezTo>
                  <a:cubicBezTo>
                    <a:pt x="33" y="2"/>
                    <a:pt x="43" y="0"/>
                    <a:pt x="55" y="0"/>
                  </a:cubicBezTo>
                  <a:cubicBezTo>
                    <a:pt x="71" y="0"/>
                    <a:pt x="84" y="5"/>
                    <a:pt x="94" y="15"/>
                  </a:cubicBezTo>
                  <a:cubicBezTo>
                    <a:pt x="103" y="25"/>
                    <a:pt x="108" y="40"/>
                    <a:pt x="108" y="58"/>
                  </a:cubicBezTo>
                  <a:cubicBezTo>
                    <a:pt x="108" y="59"/>
                    <a:pt x="108" y="63"/>
                    <a:pt x="108" y="71"/>
                  </a:cubicBezTo>
                  <a:close/>
                  <a:moveTo>
                    <a:pt x="71" y="48"/>
                  </a:moveTo>
                  <a:cubicBezTo>
                    <a:pt x="71" y="40"/>
                    <a:pt x="70" y="34"/>
                    <a:pt x="67" y="30"/>
                  </a:cubicBezTo>
                  <a:cubicBezTo>
                    <a:pt x="65" y="26"/>
                    <a:pt x="61" y="24"/>
                    <a:pt x="55" y="24"/>
                  </a:cubicBezTo>
                  <a:cubicBezTo>
                    <a:pt x="50" y="24"/>
                    <a:pt x="46" y="26"/>
                    <a:pt x="43" y="30"/>
                  </a:cubicBezTo>
                  <a:cubicBezTo>
                    <a:pt x="41" y="33"/>
                    <a:pt x="39" y="40"/>
                    <a:pt x="38" y="49"/>
                  </a:cubicBezTo>
                  <a:cubicBezTo>
                    <a:pt x="71" y="49"/>
                    <a:pt x="71" y="49"/>
                    <a:pt x="71" y="49"/>
                  </a:cubicBezTo>
                  <a:lnTo>
                    <a:pt x="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9442450" y="657225"/>
              <a:ext cx="287338" cy="442913"/>
            </a:xfrm>
            <a:custGeom>
              <a:avLst/>
              <a:gdLst>
                <a:gd name="T0" fmla="*/ 76 w 76"/>
                <a:gd name="T1" fmla="*/ 2 h 116"/>
                <a:gd name="T2" fmla="*/ 70 w 76"/>
                <a:gd name="T3" fmla="*/ 38 h 116"/>
                <a:gd name="T4" fmla="*/ 59 w 76"/>
                <a:gd name="T5" fmla="*/ 37 h 116"/>
                <a:gd name="T6" fmla="*/ 45 w 76"/>
                <a:gd name="T7" fmla="*/ 43 h 116"/>
                <a:gd name="T8" fmla="*/ 37 w 76"/>
                <a:gd name="T9" fmla="*/ 63 h 116"/>
                <a:gd name="T10" fmla="*/ 37 w 76"/>
                <a:gd name="T11" fmla="*/ 116 h 116"/>
                <a:gd name="T12" fmla="*/ 0 w 76"/>
                <a:gd name="T13" fmla="*/ 116 h 116"/>
                <a:gd name="T14" fmla="*/ 0 w 76"/>
                <a:gd name="T15" fmla="*/ 3 h 116"/>
                <a:gd name="T16" fmla="*/ 32 w 76"/>
                <a:gd name="T17" fmla="*/ 3 h 116"/>
                <a:gd name="T18" fmla="*/ 36 w 76"/>
                <a:gd name="T19" fmla="*/ 25 h 116"/>
                <a:gd name="T20" fmla="*/ 47 w 76"/>
                <a:gd name="T21" fmla="*/ 7 h 116"/>
                <a:gd name="T22" fmla="*/ 64 w 76"/>
                <a:gd name="T23" fmla="*/ 0 h 116"/>
                <a:gd name="T24" fmla="*/ 76 w 76"/>
                <a:gd name="T2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16">
                  <a:moveTo>
                    <a:pt x="76" y="2"/>
                  </a:moveTo>
                  <a:cubicBezTo>
                    <a:pt x="70" y="38"/>
                    <a:pt x="70" y="38"/>
                    <a:pt x="70" y="38"/>
                  </a:cubicBezTo>
                  <a:cubicBezTo>
                    <a:pt x="66" y="37"/>
                    <a:pt x="63" y="37"/>
                    <a:pt x="59" y="37"/>
                  </a:cubicBezTo>
                  <a:cubicBezTo>
                    <a:pt x="53" y="37"/>
                    <a:pt x="48" y="39"/>
                    <a:pt x="45" y="43"/>
                  </a:cubicBezTo>
                  <a:cubicBezTo>
                    <a:pt x="42" y="48"/>
                    <a:pt x="39" y="54"/>
                    <a:pt x="37" y="63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17"/>
                    <a:pt x="42" y="11"/>
                    <a:pt x="47" y="7"/>
                  </a:cubicBezTo>
                  <a:cubicBezTo>
                    <a:pt x="52" y="2"/>
                    <a:pt x="58" y="0"/>
                    <a:pt x="64" y="0"/>
                  </a:cubicBezTo>
                  <a:cubicBezTo>
                    <a:pt x="68" y="0"/>
                    <a:pt x="72" y="1"/>
                    <a:pt x="7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51"/>
            </a:p>
          </p:txBody>
        </p:sp>
      </p:grpSp>
      <p:sp>
        <p:nvSpPr>
          <p:cNvPr id="38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813824" y="4455356"/>
            <a:ext cx="3316715" cy="326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8503" indent="0">
              <a:buNone/>
              <a:defRPr sz="129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7006" indent="0">
              <a:buNone/>
              <a:defRPr sz="129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05510" indent="0">
              <a:buNone/>
              <a:defRPr sz="129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74013" indent="0">
              <a:buNone/>
              <a:defRPr sz="129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Speaker name to go here</a:t>
            </a:r>
            <a:endParaRPr lang="en-GB" dirty="0"/>
          </a:p>
        </p:txBody>
      </p:sp>
      <p:pic>
        <p:nvPicPr>
          <p:cNvPr id="40" name="Picture Placeholder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t="4440" r="4688" b="-17238"/>
          <a:stretch/>
        </p:blipFill>
        <p:spPr>
          <a:xfrm>
            <a:off x="5316989" y="1589103"/>
            <a:ext cx="7506299" cy="6386091"/>
          </a:xfrm>
          <a:custGeom>
            <a:avLst/>
            <a:gdLst>
              <a:gd name="connsiteX0" fmla="*/ 3507872 w 7279474"/>
              <a:gd name="connsiteY0" fmla="*/ 442 h 6184449"/>
              <a:gd name="connsiteX1" fmla="*/ 4890131 w 7279474"/>
              <a:gd name="connsiteY1" fmla="*/ 608511 h 6184449"/>
              <a:gd name="connsiteX2" fmla="*/ 7203567 w 7279474"/>
              <a:gd name="connsiteY2" fmla="*/ 2921470 h 6184449"/>
              <a:gd name="connsiteX3" fmla="*/ 7203567 w 7279474"/>
              <a:gd name="connsiteY3" fmla="*/ 3262980 h 6184449"/>
              <a:gd name="connsiteX4" fmla="*/ 4890131 w 7279474"/>
              <a:gd name="connsiteY4" fmla="*/ 5575940 h 6184449"/>
              <a:gd name="connsiteX5" fmla="*/ 2151272 w 7279474"/>
              <a:gd name="connsiteY5" fmla="*/ 5575940 h 6184449"/>
              <a:gd name="connsiteX6" fmla="*/ 266365 w 7279474"/>
              <a:gd name="connsiteY6" fmla="*/ 3691421 h 6184449"/>
              <a:gd name="connsiteX7" fmla="*/ 266365 w 7279474"/>
              <a:gd name="connsiteY7" fmla="*/ 2493029 h 6184449"/>
              <a:gd name="connsiteX8" fmla="*/ 2151272 w 7279474"/>
              <a:gd name="connsiteY8" fmla="*/ 608511 h 6184449"/>
              <a:gd name="connsiteX9" fmla="*/ 3507872 w 7279474"/>
              <a:gd name="connsiteY9" fmla="*/ 442 h 618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9474" h="6184449">
                <a:moveTo>
                  <a:pt x="3507872" y="442"/>
                </a:moveTo>
                <a:cubicBezTo>
                  <a:pt x="4300367" y="18868"/>
                  <a:pt x="4890131" y="608511"/>
                  <a:pt x="4890131" y="608511"/>
                </a:cubicBezTo>
                <a:cubicBezTo>
                  <a:pt x="4890131" y="608511"/>
                  <a:pt x="4890131" y="608511"/>
                  <a:pt x="7203567" y="2921470"/>
                </a:cubicBezTo>
                <a:cubicBezTo>
                  <a:pt x="7374358" y="3092225"/>
                  <a:pt x="7203567" y="3262980"/>
                  <a:pt x="7203567" y="3262980"/>
                </a:cubicBezTo>
                <a:cubicBezTo>
                  <a:pt x="7203567" y="3262980"/>
                  <a:pt x="7203567" y="3262980"/>
                  <a:pt x="4890131" y="5575940"/>
                </a:cubicBezTo>
                <a:cubicBezTo>
                  <a:pt x="3520702" y="6945087"/>
                  <a:pt x="2151272" y="5575940"/>
                  <a:pt x="2151272" y="5575940"/>
                </a:cubicBezTo>
                <a:cubicBezTo>
                  <a:pt x="2151272" y="5575940"/>
                  <a:pt x="2151272" y="5575940"/>
                  <a:pt x="266365" y="3691421"/>
                </a:cubicBezTo>
                <a:cubicBezTo>
                  <a:pt x="-332955" y="3092225"/>
                  <a:pt x="266365" y="2493029"/>
                  <a:pt x="266365" y="2493029"/>
                </a:cubicBezTo>
                <a:cubicBezTo>
                  <a:pt x="266365" y="2493029"/>
                  <a:pt x="266365" y="2493029"/>
                  <a:pt x="2151272" y="608511"/>
                </a:cubicBezTo>
                <a:cubicBezTo>
                  <a:pt x="2622013" y="137866"/>
                  <a:pt x="3092755" y="-9210"/>
                  <a:pt x="3507872" y="442"/>
                </a:cubicBezTo>
                <a:close/>
              </a:path>
            </a:pathLst>
          </a:custGeom>
        </p:spPr>
      </p:pic>
      <p:sp>
        <p:nvSpPr>
          <p:cNvPr id="39" name="Freeform 6"/>
          <p:cNvSpPr>
            <a:spLocks/>
          </p:cNvSpPr>
          <p:nvPr userDrawn="1"/>
        </p:nvSpPr>
        <p:spPr bwMode="auto">
          <a:xfrm>
            <a:off x="3570777" y="5495443"/>
            <a:ext cx="2704987" cy="2708017"/>
          </a:xfrm>
          <a:custGeom>
            <a:avLst/>
            <a:gdLst>
              <a:gd name="T0" fmla="*/ 2944 w 3011"/>
              <a:gd name="T1" fmla="*/ 1439 h 3011"/>
              <a:gd name="T2" fmla="*/ 2041 w 3011"/>
              <a:gd name="T3" fmla="*/ 535 h 3011"/>
              <a:gd name="T4" fmla="*/ 970 w 3011"/>
              <a:gd name="T5" fmla="*/ 535 h 3011"/>
              <a:gd name="T6" fmla="*/ 234 w 3011"/>
              <a:gd name="T7" fmla="*/ 1271 h 3011"/>
              <a:gd name="T8" fmla="*/ 234 w 3011"/>
              <a:gd name="T9" fmla="*/ 1740 h 3011"/>
              <a:gd name="T10" fmla="*/ 970 w 3011"/>
              <a:gd name="T11" fmla="*/ 2476 h 3011"/>
              <a:gd name="T12" fmla="*/ 2041 w 3011"/>
              <a:gd name="T13" fmla="*/ 2476 h 3011"/>
              <a:gd name="T14" fmla="*/ 2944 w 3011"/>
              <a:gd name="T15" fmla="*/ 1573 h 3011"/>
              <a:gd name="T16" fmla="*/ 2944 w 3011"/>
              <a:gd name="T17" fmla="*/ 1439 h 3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11" h="3011">
                <a:moveTo>
                  <a:pt x="2944" y="1439"/>
                </a:moveTo>
                <a:cubicBezTo>
                  <a:pt x="2041" y="535"/>
                  <a:pt x="2041" y="535"/>
                  <a:pt x="2041" y="535"/>
                </a:cubicBezTo>
                <a:cubicBezTo>
                  <a:pt x="2041" y="535"/>
                  <a:pt x="1506" y="0"/>
                  <a:pt x="970" y="535"/>
                </a:cubicBezTo>
                <a:cubicBezTo>
                  <a:pt x="234" y="1271"/>
                  <a:pt x="234" y="1271"/>
                  <a:pt x="234" y="1271"/>
                </a:cubicBezTo>
                <a:cubicBezTo>
                  <a:pt x="234" y="1271"/>
                  <a:pt x="0" y="1506"/>
                  <a:pt x="234" y="1740"/>
                </a:cubicBezTo>
                <a:cubicBezTo>
                  <a:pt x="970" y="2476"/>
                  <a:pt x="970" y="2476"/>
                  <a:pt x="970" y="2476"/>
                </a:cubicBezTo>
                <a:cubicBezTo>
                  <a:pt x="970" y="2476"/>
                  <a:pt x="1506" y="3011"/>
                  <a:pt x="2041" y="2476"/>
                </a:cubicBezTo>
                <a:cubicBezTo>
                  <a:pt x="2944" y="1573"/>
                  <a:pt x="2944" y="1573"/>
                  <a:pt x="2944" y="1573"/>
                </a:cubicBezTo>
                <a:cubicBezTo>
                  <a:pt x="2944" y="1573"/>
                  <a:pt x="3011" y="1506"/>
                  <a:pt x="2944" y="1439"/>
                </a:cubicBezTo>
              </a:path>
            </a:pathLst>
          </a:custGeom>
          <a:solidFill>
            <a:srgbClr val="003087"/>
          </a:solidFill>
          <a:ln>
            <a:noFill/>
          </a:ln>
        </p:spPr>
        <p:txBody>
          <a:bodyPr vert="horz" wrap="square" lIns="73705" tIns="36852" rIns="73705" bIns="36852" numCol="1" anchor="t" anchorCtr="0" compatLnSpc="1">
            <a:prstTxWarp prst="textNoShape">
              <a:avLst/>
            </a:prstTxWarp>
          </a:bodyPr>
          <a:lstStyle/>
          <a:p>
            <a:endParaRPr lang="en-GB" sz="1451"/>
          </a:p>
        </p:txBody>
      </p:sp>
    </p:spTree>
    <p:extLst>
      <p:ext uri="{BB962C8B-B14F-4D97-AF65-F5344CB8AC3E}">
        <p14:creationId xmlns:p14="http://schemas.microsoft.com/office/powerpoint/2010/main" val="295655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C007-C464-4BFC-9839-42E16F087C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19E2-5EC8-4A58-9525-6C2FFC20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C007-C464-4BFC-9839-42E16F087C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19E2-5EC8-4A58-9525-6C2FFC20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3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C007-C464-4BFC-9839-42E16F087C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19E2-5EC8-4A58-9525-6C2FFC20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7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C007-C464-4BFC-9839-42E16F087C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19E2-5EC8-4A58-9525-6C2FFC20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2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C007-C464-4BFC-9839-42E16F087C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19E2-5EC8-4A58-9525-6C2FFC20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3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C007-C464-4BFC-9839-42E16F087C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19E2-5EC8-4A58-9525-6C2FFC20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68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C007-C464-4BFC-9839-42E16F087C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19E2-5EC8-4A58-9525-6C2FFC20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C007-C464-4BFC-9839-42E16F087C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19E2-5EC8-4A58-9525-6C2FFC20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2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2C007-C464-4BFC-9839-42E16F087C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319E2-5EC8-4A58-9525-6C2FFC20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ruh-tr.bathprostatefocaltherapy@nhs.net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813824" y="1628570"/>
            <a:ext cx="6203486" cy="22303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Focal Therapy for Prostate Cancer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3824" y="4045357"/>
            <a:ext cx="4115184" cy="223587"/>
          </a:xfrm>
        </p:spPr>
        <p:txBody>
          <a:bodyPr>
            <a:noAutofit/>
          </a:bodyPr>
          <a:lstStyle/>
          <a:p>
            <a:r>
              <a:rPr lang="en-GB" sz="2400" dirty="0"/>
              <a:t>Miss Lucy Simmons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Royal United Hospitals Bath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r="17093"/>
          <a:stretch>
            <a:fillRect/>
          </a:stretch>
        </p:blipFill>
        <p:spPr>
          <a:xfrm>
            <a:off x="5051549" y="1888380"/>
            <a:ext cx="6802752" cy="5787538"/>
          </a:xfrm>
        </p:spPr>
      </p:pic>
    </p:spTree>
    <p:extLst>
      <p:ext uri="{BB962C8B-B14F-4D97-AF65-F5344CB8AC3E}">
        <p14:creationId xmlns:p14="http://schemas.microsoft.com/office/powerpoint/2010/main" val="213002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52403" y="1193055"/>
            <a:ext cx="5834962" cy="909633"/>
          </a:xfrm>
        </p:spPr>
        <p:txBody>
          <a:bodyPr>
            <a:normAutofit/>
          </a:bodyPr>
          <a:lstStyle/>
          <a:p>
            <a:r>
              <a:rPr lang="en-GB" dirty="0"/>
              <a:t>HIFU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617" y="2811238"/>
            <a:ext cx="6694851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315" indent="-230315">
              <a:buFont typeface="Arial" panose="020B0604020202020204" pitchFamily="34" charset="0"/>
              <a:buChar char="•"/>
            </a:pPr>
            <a:endParaRPr lang="en-GB" sz="145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908" y="802249"/>
            <a:ext cx="9688277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3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Long term Follow up schedule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100830"/>
            <a:ext cx="1005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12/12 PSA and MRI</a:t>
            </a:r>
          </a:p>
          <a:p>
            <a:endParaRPr lang="en-GB" dirty="0"/>
          </a:p>
          <a:p>
            <a:r>
              <a:rPr lang="en-GB" dirty="0"/>
              <a:t>Then 6/12 month PSA’s locally</a:t>
            </a:r>
          </a:p>
          <a:p>
            <a:endParaRPr lang="en-GB" dirty="0"/>
          </a:p>
          <a:p>
            <a:r>
              <a:rPr lang="en-GB" dirty="0"/>
              <a:t>Tel review by RUH at </a:t>
            </a:r>
          </a:p>
          <a:p>
            <a:r>
              <a:rPr lang="en-GB" dirty="0"/>
              <a:t>24/12</a:t>
            </a:r>
          </a:p>
          <a:p>
            <a:r>
              <a:rPr lang="en-GB" dirty="0"/>
              <a:t>36/12</a:t>
            </a:r>
          </a:p>
          <a:p>
            <a:r>
              <a:rPr lang="en-GB" dirty="0"/>
              <a:t>48/12</a:t>
            </a:r>
          </a:p>
          <a:p>
            <a:r>
              <a:rPr lang="en-GB" dirty="0"/>
              <a:t>60/12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MRI at any point if rising PSA trend (hopefully these can be co-ordinated locally to save travel)</a:t>
            </a:r>
          </a:p>
        </p:txBody>
      </p:sp>
    </p:spTree>
    <p:extLst>
      <p:ext uri="{BB962C8B-B14F-4D97-AF65-F5344CB8AC3E}">
        <p14:creationId xmlns:p14="http://schemas.microsoft.com/office/powerpoint/2010/main" val="106216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895278" y="2100830"/>
            <a:ext cx="826690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Residual disease in the intended treatment area (greater than small volume G3+3)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altLang="en-US" sz="1800" b="0" dirty="0">
              <a:solidFill>
                <a:schemeClr val="tx1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800" b="0" dirty="0">
                <a:solidFill>
                  <a:schemeClr val="tx1"/>
                </a:solidFill>
              </a:rPr>
              <a:t>Each case will be assessed individually and a definition of failure is not possible on PSA alone. It will need assessment of repeat MRI’s and for cause biopsies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800" b="0" dirty="0">
                <a:solidFill>
                  <a:schemeClr val="tx1"/>
                </a:solidFill>
              </a:rPr>
              <a:t>If it is a small area amenable to re-treatment with HIFU then this will be offered at patient choice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52403" y="1189922"/>
            <a:ext cx="4975073" cy="910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3563"/>
              </a:lnSpc>
              <a:spcBef>
                <a:spcPts val="1000"/>
              </a:spcBef>
              <a:buFont typeface="Arial" panose="020B0604020202020204" pitchFamily="34" charset="0"/>
              <a:buNone/>
              <a:defRPr sz="3546" b="1" kern="1200">
                <a:solidFill>
                  <a:srgbClr val="005E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Definition of failure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55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HIFU Governance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638" y="1916164"/>
            <a:ext cx="959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cases are uploaded to a national registry for governance purposes</a:t>
            </a:r>
          </a:p>
          <a:p>
            <a:endParaRPr lang="en-GB" dirty="0"/>
          </a:p>
          <a:p>
            <a:r>
              <a:rPr lang="en-GB" dirty="0"/>
              <a:t>The service is also under regular RUH Governance review</a:t>
            </a:r>
          </a:p>
        </p:txBody>
      </p:sp>
    </p:spTree>
    <p:extLst>
      <p:ext uri="{BB962C8B-B14F-4D97-AF65-F5344CB8AC3E}">
        <p14:creationId xmlns:p14="http://schemas.microsoft.com/office/powerpoint/2010/main" val="135473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0000" lnSpcReduction="20000"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42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HIFU side effects</a:t>
            </a: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750496" y="2630532"/>
            <a:ext cx="5652607" cy="31806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UK data from prospective trials and the NICE approved HEAT and ICE registry data of focal HIFU (n=1,367) and focal cryotherapy (n=215) </a:t>
            </a:r>
          </a:p>
          <a:p>
            <a:r>
              <a:rPr lang="en-GB" sz="20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incontinence after focal therapy is 0-2% (radical therapy can lead to incontinence in 15-20%) </a:t>
            </a:r>
          </a:p>
          <a:p>
            <a:r>
              <a:rPr lang="en-GB" sz="2000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erectile dysfunction occurs in 5-15% of men (radical therapy rates vary between 30% and 60%). </a:t>
            </a:r>
          </a:p>
        </p:txBody>
      </p:sp>
      <p:pic>
        <p:nvPicPr>
          <p:cNvPr id="5" name="Picture Placeholder 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33877E61-D178-4603-B013-B57FCCFB00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"/>
          <a:stretch/>
        </p:blipFill>
        <p:spPr bwMode="auto">
          <a:xfrm>
            <a:off x="5228208" y="1664581"/>
            <a:ext cx="6694851" cy="87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355" y="794163"/>
            <a:ext cx="4844530" cy="57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8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19" y="828312"/>
            <a:ext cx="9211961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HIFU Inclusion Criteria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403" y="1792941"/>
            <a:ext cx="10525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Clinical and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PSA &lt;/= 20ng/ml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Radiological T3aN0M0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Lesion no more than one quadrant on MRI – </a:t>
            </a:r>
          </a:p>
          <a:p>
            <a:r>
              <a:rPr lang="en-GB" i="1" dirty="0"/>
              <a:t>NB –Best for posterior lesions (when </a:t>
            </a:r>
            <a:r>
              <a:rPr lang="en-GB" i="1" dirty="0" err="1"/>
              <a:t>cryo</a:t>
            </a:r>
            <a:r>
              <a:rPr lang="en-GB" i="1" dirty="0"/>
              <a:t> running will be able to focal anterior lesions also), we may also be able to consider anterior lesions in small glands (must be within 4cm of the rectal wall)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Fit for 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Histology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Concordant with MRI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Gleason 7 (4+3 or 3+4)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Maximal 4+4 on targeted biopsy provided predominant Gleason 7 is permitted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cancer length limit for Gleason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 volume Gleason 6 if &gt;/=6mm and MRI lesion 3,4 or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Allowed up to 5mm Gleason 6 in contralateral lobe (will be placed on Active surveillance for their Gl6)</a:t>
            </a:r>
          </a:p>
        </p:txBody>
      </p:sp>
    </p:spTree>
    <p:extLst>
      <p:ext uri="{BB962C8B-B14F-4D97-AF65-F5344CB8AC3E}">
        <p14:creationId xmlns:p14="http://schemas.microsoft.com/office/powerpoint/2010/main" val="309261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03" y="523315"/>
            <a:ext cx="111498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3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52403" y="1189922"/>
            <a:ext cx="11144322" cy="910908"/>
          </a:xfrm>
        </p:spPr>
        <p:txBody>
          <a:bodyPr>
            <a:normAutofit fontScale="25000" lnSpcReduction="20000"/>
          </a:bodyPr>
          <a:lstStyle/>
          <a:p>
            <a:r>
              <a:rPr lang="en-GB" sz="14400" dirty="0"/>
              <a:t>Referral Pathway  </a:t>
            </a:r>
          </a:p>
          <a:p>
            <a:r>
              <a:rPr lang="en-GB" sz="7200" u="sng" dirty="0">
                <a:hlinkClick r:id="rId2"/>
              </a:rPr>
              <a:t>ruh-tr.bathprostatefocaltherapy@nhs.net</a:t>
            </a:r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47" y="1962335"/>
            <a:ext cx="6931206" cy="47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7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72858" y="746141"/>
            <a:ext cx="1795549" cy="421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Initial email referral sent to prostate inbox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7875" y="1563534"/>
            <a:ext cx="1795549" cy="427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Triaged by prostate consultants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34266" y="1996824"/>
            <a:ext cx="1385" cy="488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  <a:endCxn id="23" idx="3"/>
          </p:cNvCxnSpPr>
          <p:nvPr/>
        </p:nvCxnSpPr>
        <p:spPr>
          <a:xfrm flipH="1" flipV="1">
            <a:off x="3810117" y="1777240"/>
            <a:ext cx="11277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82116" y="1028441"/>
            <a:ext cx="404319" cy="50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56942" y="1768927"/>
            <a:ext cx="728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Rejected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5649" y="2105248"/>
            <a:ext cx="768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Accepted</a:t>
            </a:r>
          </a:p>
        </p:txBody>
      </p:sp>
      <p:cxnSp>
        <p:nvCxnSpPr>
          <p:cNvPr id="21" name="Straight Arrow Connector 20"/>
          <p:cNvCxnSpPr>
            <a:stCxn id="4" idx="2"/>
          </p:cNvCxnSpPr>
          <p:nvPr/>
        </p:nvCxnSpPr>
        <p:spPr>
          <a:xfrm>
            <a:off x="5170633" y="1167321"/>
            <a:ext cx="0" cy="312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014568" y="1563533"/>
            <a:ext cx="1795549" cy="427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Sent back to referrer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32040" y="736374"/>
            <a:ext cx="1795549" cy="743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MDT co-ordinator for Referrer sends IPT form and referral to RUH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37876" y="2871523"/>
            <a:ext cx="1795549" cy="427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First appointment with prostate consultant (Tel)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937876" y="4410455"/>
            <a:ext cx="1871298" cy="727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Listed for “Endoscopic Oblation of Prostate”</a:t>
            </a:r>
          </a:p>
          <a:p>
            <a:pPr algn="ctr"/>
            <a:r>
              <a:rPr lang="en-GB" sz="1200" dirty="0"/>
              <a:t>and referred to MDT Registration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014568" y="2871523"/>
            <a:ext cx="1795549" cy="427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Sent back to referrer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58326" y="3082971"/>
            <a:ext cx="728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Rejected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3810117" y="3082971"/>
            <a:ext cx="11055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939260" y="5493622"/>
            <a:ext cx="1795549" cy="404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HIFU procedure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939260" y="6315804"/>
            <a:ext cx="1795549" cy="404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TWOC either RUH or local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832191" y="3327093"/>
            <a:ext cx="1384" cy="417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834959" y="5072820"/>
            <a:ext cx="1384" cy="417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833575" y="5891828"/>
            <a:ext cx="1384" cy="417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5474" y="99918"/>
            <a:ext cx="22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HIFU Referral Pathway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937875" y="3752230"/>
            <a:ext cx="1795549" cy="427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F2F at RUH and Pre-op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15275" y="1768927"/>
            <a:ext cx="38766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IPT form needs to be the correct IPT with all of the details of the patients cancer and their treatment pathway and clock dates </a:t>
            </a:r>
            <a:r>
              <a:rPr lang="en-GB" dirty="0" err="1"/>
              <a:t>etc</a:t>
            </a:r>
            <a:r>
              <a:rPr lang="en-GB" dirty="0"/>
              <a:t> from Cancer registry on it. </a:t>
            </a:r>
          </a:p>
          <a:p>
            <a:endParaRPr lang="en-GB" dirty="0"/>
          </a:p>
          <a:p>
            <a:r>
              <a:rPr lang="en-GB" dirty="0"/>
              <a:t>Not just a secretarial IPT form please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78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RUH case reviews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288" y="3448743"/>
            <a:ext cx="10270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Are you going to repeat staging imaging / biopsies prior to doing focal therapy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</a:rPr>
              <a:t>In most cases No we will not be aiming to re-do any diagnostics, however if there is any concerns that imaging or biopsy do not confer enough info for focal we will offer patient re-staging.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dirty="0"/>
              <a:t>Our RUH CNS team are on hand for these patients and any questions they may have. Once accepted for treatment.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6750" y="1819275"/>
            <a:ext cx="1068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All cases will be screened by myself or Jon McFarlane for eligibility</a:t>
            </a:r>
          </a:p>
          <a:p>
            <a:pPr marL="285750" indent="-285750">
              <a:buFontTx/>
              <a:buChar char="-"/>
            </a:pPr>
            <a:r>
              <a:rPr lang="en-GB" dirty="0"/>
              <a:t>If felt to be eligible cases will be reviewed in our RUH MDT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Cases will then be seen Face to face for further discussion consent and pre-op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2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Post op care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6775" y="1924050"/>
            <a:ext cx="10725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All men will need a TWOC 10-14 days post HIFU and may need to learn ISC if TWOC fails</a:t>
            </a:r>
          </a:p>
          <a:p>
            <a:pPr marL="285750" indent="-285750">
              <a:buFontTx/>
              <a:buChar char="-"/>
            </a:pPr>
            <a:r>
              <a:rPr lang="en-GB" dirty="0"/>
              <a:t>We will do this locally for any man that would prefer, but we hope to save men travel that this can be accommodated back in referring centres where possible.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 PSA at 3 months will be needed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Then Telephone follow up with JPM/LAS at RUH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If PSA has fallen a PSA at 12/12 is needed – locally</a:t>
            </a:r>
          </a:p>
          <a:p>
            <a:pPr marL="285750" indent="-285750">
              <a:buFontTx/>
              <a:buChar char="-"/>
            </a:pPr>
            <a:r>
              <a:rPr lang="en-GB" dirty="0"/>
              <a:t>MRI at 12/12 needed this will happen at the RUH</a:t>
            </a:r>
          </a:p>
        </p:txBody>
      </p:sp>
    </p:spTree>
    <p:extLst>
      <p:ext uri="{BB962C8B-B14F-4D97-AF65-F5344CB8AC3E}">
        <p14:creationId xmlns:p14="http://schemas.microsoft.com/office/powerpoint/2010/main" val="81559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1224</Words>
  <Application>Microsoft Office PowerPoint</Application>
  <PresentationFormat>Widescreen</PresentationFormat>
  <Paragraphs>113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Frutiger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United Hospital Bath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Simmons, Lucy</dc:creator>
  <cp:lastModifiedBy>Helen Dunderdale</cp:lastModifiedBy>
  <cp:revision>10</cp:revision>
  <dcterms:created xsi:type="dcterms:W3CDTF">2023-10-03T11:53:39Z</dcterms:created>
  <dcterms:modified xsi:type="dcterms:W3CDTF">2024-01-19T09:50:07Z</dcterms:modified>
</cp:coreProperties>
</file>