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551"/>
    <a:srgbClr val="0074BD"/>
    <a:srgbClr val="1D2867"/>
    <a:srgbClr val="818286"/>
    <a:srgbClr val="E36653"/>
    <a:srgbClr val="F1D800"/>
    <a:srgbClr val="57B7B9"/>
    <a:srgbClr val="6A0002"/>
    <a:srgbClr val="0014BC"/>
    <a:srgbClr val="680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p:scale>
          <a:sx n="33" d="100"/>
          <a:sy n="33" d="100"/>
        </p:scale>
        <p:origin x="-3768" y="-27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Sheet1!$E$3:$E$8</c:f>
              <c:strCache>
                <c:ptCount val="6"/>
                <c:pt idx="0">
                  <c:v>Prostate biopsy</c:v>
                </c:pt>
                <c:pt idx="1">
                  <c:v>Network referral for surgery</c:v>
                </c:pt>
                <c:pt idx="2">
                  <c:v>Active surveillance query progression</c:v>
                </c:pt>
                <c:pt idx="3">
                  <c:v>Post prostatectomy pathology</c:v>
                </c:pt>
                <c:pt idx="4">
                  <c:v>Imaging review</c:v>
                </c:pt>
                <c:pt idx="5">
                  <c:v>TURP</c:v>
                </c:pt>
              </c:strCache>
            </c:strRef>
          </c:cat>
          <c:val>
            <c:numRef>
              <c:f>Sheet1!$F$3:$F$8</c:f>
              <c:numCache>
                <c:formatCode>General</c:formatCode>
                <c:ptCount val="6"/>
                <c:pt idx="0">
                  <c:v>85</c:v>
                </c:pt>
                <c:pt idx="1">
                  <c:v>12</c:v>
                </c:pt>
                <c:pt idx="2">
                  <c:v>13</c:v>
                </c:pt>
                <c:pt idx="3">
                  <c:v>27</c:v>
                </c:pt>
                <c:pt idx="4">
                  <c:v>13</c:v>
                </c:pt>
                <c:pt idx="5">
                  <c:v>2</c:v>
                </c:pt>
              </c:numCache>
            </c:numRef>
          </c:val>
          <c:extLst>
            <c:ext xmlns:c16="http://schemas.microsoft.com/office/drawing/2014/chart" uri="{C3380CC4-5D6E-409C-BE32-E72D297353CC}">
              <c16:uniqueId val="{00000000-7B97-4DC8-87EB-E594CC65AD1B}"/>
            </c:ext>
          </c:extLst>
        </c:ser>
        <c:dLbls>
          <c:showLegendKey val="0"/>
          <c:showVal val="0"/>
          <c:showCatName val="0"/>
          <c:showSerName val="0"/>
          <c:showPercent val="0"/>
          <c:showBubbleSize val="0"/>
        </c:dLbls>
        <c:gapWidth val="182"/>
        <c:axId val="1413002000"/>
        <c:axId val="1413000336"/>
      </c:barChart>
      <c:catAx>
        <c:axId val="1413002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1413000336"/>
        <c:crosses val="autoZero"/>
        <c:auto val="1"/>
        <c:lblAlgn val="ctr"/>
        <c:lblOffset val="100"/>
        <c:noMultiLvlLbl val="0"/>
      </c:catAx>
      <c:valAx>
        <c:axId val="1413000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1413002000"/>
        <c:crosses val="autoZero"/>
        <c:crossBetween val="between"/>
      </c:valAx>
      <c:spPr>
        <a:noFill/>
        <a:ln>
          <a:noFill/>
        </a:ln>
        <a:effectLst/>
      </c:spPr>
    </c:plotArea>
    <c:plotVisOnly val="1"/>
    <c:dispBlanksAs val="gap"/>
    <c:showDLblsOverMax val="0"/>
  </c:chart>
  <c:spPr>
    <a:noFill/>
    <a:ln>
      <a:noFill/>
    </a:ln>
    <a:effectLst/>
  </c:spPr>
  <c:txPr>
    <a:bodyPr/>
    <a:lstStyle/>
    <a:p>
      <a:pPr>
        <a:defRPr sz="30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810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507E4F-0347-4E3E-9B3A-E53BAD07E3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51206400" cy="28803600"/>
          </a:xfrm>
          <a:prstGeom prst="rect">
            <a:avLst/>
          </a:prstGeom>
        </p:spPr>
      </p:pic>
      <p:pic>
        <p:nvPicPr>
          <p:cNvPr id="14" name="Picture 13">
            <a:extLst>
              <a:ext uri="{FF2B5EF4-FFF2-40B4-BE49-F238E27FC236}">
                <a16:creationId xmlns:a16="http://schemas.microsoft.com/office/drawing/2014/main" id="{FD042463-2C25-4F43-9875-73818C81CC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 y="0"/>
            <a:ext cx="51206387" cy="5350931"/>
          </a:xfrm>
          <a:prstGeom prst="rect">
            <a:avLst/>
          </a:prstGeom>
        </p:spPr>
      </p:pic>
    </p:spTree>
    <p:extLst>
      <p:ext uri="{BB962C8B-B14F-4D97-AF65-F5344CB8AC3E}">
        <p14:creationId xmlns:p14="http://schemas.microsoft.com/office/powerpoint/2010/main" val="2902049311"/>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hyperlink" Target="mailto:jonathan.aning@nbt.nhs.uk"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2"/>
          <p:cNvSpPr txBox="1">
            <a:spLocks noChangeArrowheads="1"/>
          </p:cNvSpPr>
          <p:nvPr/>
        </p:nvSpPr>
        <p:spPr bwMode="auto">
          <a:xfrm>
            <a:off x="10278724" y="-117940"/>
            <a:ext cx="29686212" cy="14301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nchor="ctr" anchorCtr="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nSpc>
                <a:spcPct val="115000"/>
              </a:lnSpc>
              <a:spcAft>
                <a:spcPts val="1000"/>
              </a:spcAft>
            </a:pPr>
            <a:r>
              <a:rPr lang="en-GB" sz="6000" b="1" dirty="0">
                <a:effectLst/>
                <a:latin typeface="Calibri" panose="020F0502020204030204" pitchFamily="34" charset="0"/>
                <a:ea typeface="Calibri" panose="020F0502020204030204" pitchFamily="34" charset="0"/>
                <a:cs typeface="Times New Roman" panose="02020603050405020304" pitchFamily="18" charset="0"/>
              </a:rPr>
              <a:t>Artificial Intelligence in Prostate Multidisciplinary Team Meetings: a validation study</a:t>
            </a:r>
          </a:p>
        </p:txBody>
      </p:sp>
      <p:sp>
        <p:nvSpPr>
          <p:cNvPr id="24" name="Rectangle 23"/>
          <p:cNvSpPr>
            <a:spLocks noChangeArrowheads="1"/>
          </p:cNvSpPr>
          <p:nvPr/>
        </p:nvSpPr>
        <p:spPr bwMode="auto">
          <a:xfrm>
            <a:off x="476129" y="5962698"/>
            <a:ext cx="11982771" cy="5735815"/>
          </a:xfrm>
          <a:prstGeom prst="rect">
            <a:avLst/>
          </a:prstGeom>
          <a:solidFill>
            <a:schemeClr val="bg1"/>
          </a:solidFill>
          <a:ln w="25400">
            <a:solidFill>
              <a:srgbClr val="1D2867"/>
            </a:solidFill>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0074BD"/>
                </a:solidFill>
                <a:latin typeface="Tahoma" panose="020B0604030504040204" pitchFamily="34" charset="0"/>
                <a:ea typeface="Tahoma" panose="020B0604030504040204" pitchFamily="34" charset="0"/>
                <a:cs typeface="Tahoma" panose="020B0604030504040204" pitchFamily="34" charset="0"/>
              </a:rPr>
              <a:t>Introduction</a:t>
            </a:r>
          </a:p>
          <a:p>
            <a:pPr>
              <a:lnSpc>
                <a:spcPct val="115000"/>
              </a:lnSpc>
              <a:spcAft>
                <a:spcPts val="1000"/>
              </a:spcAft>
            </a:pPr>
            <a:endParaRPr lang="en-GB" sz="3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3000" dirty="0">
                <a:latin typeface="Calibri" panose="020F0502020204030204" pitchFamily="34" charset="0"/>
                <a:ea typeface="Calibri" panose="020F0502020204030204" pitchFamily="34" charset="0"/>
                <a:cs typeface="Times New Roman" panose="02020603050405020304" pitchFamily="18" charset="0"/>
              </a:rPr>
              <a:t>M</a:t>
            </a:r>
            <a:r>
              <a:rPr lang="en-GB" sz="3000" dirty="0">
                <a:effectLst/>
                <a:latin typeface="Calibri" panose="020F0502020204030204" pitchFamily="34" charset="0"/>
                <a:ea typeface="Calibri" panose="020F0502020204030204" pitchFamily="34" charset="0"/>
                <a:cs typeface="Times New Roman" panose="02020603050405020304" pitchFamily="18" charset="0"/>
              </a:rPr>
              <a:t>ultidisciplinary-team meetings(MDTMs) are challenged by the volume and complexity of cases referred. There is a need to better define which cases are discussed and which can be safely managed by protocol. </a:t>
            </a:r>
          </a:p>
          <a:p>
            <a:pPr>
              <a:lnSpc>
                <a:spcPct val="115000"/>
              </a:lnSpc>
              <a:spcAft>
                <a:spcPts val="1000"/>
              </a:spcAft>
            </a:pPr>
            <a:endParaRPr lang="en-GB" sz="3000" dirty="0">
              <a:latin typeface="Calibri" panose="020F0502020204030204" pitchFamily="34" charset="0"/>
              <a:ea typeface="Tahoma" panose="020B0604030504040204" pitchFamily="34" charset="0"/>
              <a:cs typeface="Times New Roman" panose="02020603050405020304" pitchFamily="18" charset="0"/>
            </a:endParaRPr>
          </a:p>
          <a:p>
            <a:pPr>
              <a:lnSpc>
                <a:spcPct val="115000"/>
              </a:lnSpc>
              <a:spcAft>
                <a:spcPts val="1000"/>
              </a:spcAft>
            </a:pPr>
            <a:r>
              <a:rPr lang="en-GB" sz="3000" dirty="0">
                <a:latin typeface="Calibri" panose="020F0502020204030204" pitchFamily="34" charset="0"/>
                <a:ea typeface="Tahoma" panose="020B0604030504040204" pitchFamily="34" charset="0"/>
                <a:cs typeface="Times New Roman" panose="02020603050405020304" pitchFamily="18" charset="0"/>
              </a:rPr>
              <a:t>In this work we explore the use of a customised Artificial Intelligence application to manage real-life Prostate MDTM cases. </a:t>
            </a:r>
            <a:endParaRPr lang="en-AU" sz="30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a:spLocks noChangeArrowheads="1"/>
          </p:cNvSpPr>
          <p:nvPr/>
        </p:nvSpPr>
        <p:spPr bwMode="auto">
          <a:xfrm>
            <a:off x="12774181" y="20820184"/>
            <a:ext cx="25512632" cy="6651692"/>
          </a:xfrm>
          <a:prstGeom prst="rect">
            <a:avLst/>
          </a:prstGeom>
          <a:solidFill>
            <a:schemeClr val="bg1"/>
          </a:solidFill>
          <a:ln w="25400">
            <a:solidFill>
              <a:srgbClr val="1D2867"/>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0074BD"/>
                </a:solidFill>
                <a:latin typeface="Tahoma" panose="020B0604030504040204" pitchFamily="34" charset="0"/>
                <a:ea typeface="Tahoma" panose="020B0604030504040204" pitchFamily="34" charset="0"/>
                <a:cs typeface="Tahoma" panose="020B0604030504040204" pitchFamily="34" charset="0"/>
              </a:rPr>
              <a:t>Conclusions</a:t>
            </a:r>
          </a:p>
          <a:p>
            <a:pPr defTabSz="967331"/>
            <a:endParaRPr lang="en-US" sz="4057" b="1" dirty="0">
              <a:solidFill>
                <a:srgbClr val="002269"/>
              </a:solidFill>
              <a:latin typeface="Tahoma" panose="020B0604030504040204" pitchFamily="34" charset="0"/>
              <a:ea typeface="Tahoma" panose="020B0604030504040204" pitchFamily="34" charset="0"/>
              <a:cs typeface="Tahoma" panose="020B0604030504040204" pitchFamily="34" charset="0"/>
            </a:endParaRPr>
          </a:p>
          <a:p>
            <a:pPr defTabSz="967331"/>
            <a:r>
              <a:rPr lang="en-US" sz="4057" dirty="0">
                <a:latin typeface="Tahoma" panose="020B0604030504040204" pitchFamily="34" charset="0"/>
                <a:ea typeface="Tahoma" panose="020B0604030504040204" pitchFamily="34" charset="0"/>
                <a:cs typeface="Tahoma" panose="020B0604030504040204" pitchFamily="34" charset="0"/>
              </a:rPr>
              <a:t>AI can be safely used in the prostate MDTM to determine the management options for newly diagnosed prostate cancer patients provided that the information quality used to inform the decision is robust.</a:t>
            </a:r>
          </a:p>
          <a:p>
            <a:pPr defTabSz="967331"/>
            <a:endParaRPr lang="en-US" sz="4057" dirty="0">
              <a:latin typeface="Tahoma" panose="020B0604030504040204" pitchFamily="34" charset="0"/>
              <a:ea typeface="Tahoma" panose="020B0604030504040204" pitchFamily="34" charset="0"/>
              <a:cs typeface="Tahoma" panose="020B0604030504040204" pitchFamily="34" charset="0"/>
            </a:endParaRPr>
          </a:p>
          <a:p>
            <a:pPr defTabSz="967331"/>
            <a:r>
              <a:rPr lang="en-US" sz="4057" dirty="0">
                <a:latin typeface="Tahoma" panose="020B0604030504040204" pitchFamily="34" charset="0"/>
                <a:ea typeface="Tahoma" panose="020B0604030504040204" pitchFamily="34" charset="0"/>
                <a:cs typeface="Tahoma" panose="020B0604030504040204" pitchFamily="34" charset="0"/>
              </a:rPr>
              <a:t>The MDTMs perception of the AI application outcomes were that they were clearer and more consistent than the standard MDTM.</a:t>
            </a:r>
          </a:p>
        </p:txBody>
      </p:sp>
      <p:sp>
        <p:nvSpPr>
          <p:cNvPr id="26" name="Rectangle 25"/>
          <p:cNvSpPr>
            <a:spLocks noChangeArrowheads="1"/>
          </p:cNvSpPr>
          <p:nvPr/>
        </p:nvSpPr>
        <p:spPr bwMode="auto">
          <a:xfrm>
            <a:off x="12774181" y="5962699"/>
            <a:ext cx="37950929" cy="14505793"/>
          </a:xfrm>
          <a:prstGeom prst="rect">
            <a:avLst/>
          </a:prstGeom>
          <a:solidFill>
            <a:schemeClr val="bg1"/>
          </a:solidFill>
          <a:ln w="25400">
            <a:solidFill>
              <a:srgbClr val="1D2867"/>
            </a:solidFill>
            <a:miter lim="800000"/>
            <a:headEnd/>
            <a:tailEnd/>
          </a:ln>
          <a:effectLst/>
        </p:spPr>
        <p:txBody>
          <a:bodyPr lIns="381518" tIns="381518" rIns="381518" bIns="381518" numCol="1" spcCol="72068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0074BD"/>
                </a:solidFill>
                <a:latin typeface="Tahoma" panose="020B0604030504040204" pitchFamily="34" charset="0"/>
                <a:ea typeface="Tahoma" panose="020B0604030504040204" pitchFamily="34" charset="0"/>
                <a:cs typeface="Tahoma" panose="020B0604030504040204" pitchFamily="34" charset="0"/>
              </a:rPr>
              <a:t>Results</a:t>
            </a:r>
            <a:endParaRPr lang="en-AU" sz="1626" dirty="0">
              <a:solidFill>
                <a:srgbClr val="0074BD"/>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a:spLocks noChangeArrowheads="1"/>
          </p:cNvSpPr>
          <p:nvPr/>
        </p:nvSpPr>
        <p:spPr bwMode="auto">
          <a:xfrm>
            <a:off x="476129" y="16807542"/>
            <a:ext cx="11982772" cy="10664333"/>
          </a:xfrm>
          <a:prstGeom prst="rect">
            <a:avLst/>
          </a:prstGeom>
          <a:solidFill>
            <a:schemeClr val="bg1"/>
          </a:solidFill>
          <a:ln w="25400">
            <a:solidFill>
              <a:srgbClr val="1D2867"/>
            </a:solidFill>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05356" indent="-405356" defTabSz="967331" eaLnBrk="0" hangingPunct="0">
              <a:spcBef>
                <a:spcPct val="50000"/>
              </a:spcBef>
            </a:pPr>
            <a:r>
              <a:rPr lang="en-US" sz="5588" b="1" cap="all" dirty="0">
                <a:solidFill>
                  <a:srgbClr val="0074BD"/>
                </a:solidFill>
                <a:latin typeface="Tahoma" panose="020B0604030504040204" pitchFamily="34" charset="0"/>
                <a:ea typeface="Tahoma" panose="020B0604030504040204" pitchFamily="34" charset="0"/>
                <a:cs typeface="Tahoma" panose="020B0604030504040204" pitchFamily="34" charset="0"/>
              </a:rPr>
              <a:t>Method</a:t>
            </a:r>
          </a:p>
          <a:p>
            <a:pPr>
              <a:lnSpc>
                <a:spcPct val="115000"/>
              </a:lnSpc>
              <a:spcAft>
                <a:spcPts val="10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Aft>
                <a:spcPts val="1000"/>
              </a:spcAft>
              <a:buFont typeface="Arial" panose="020B0604020202020204" pitchFamily="34" charset="0"/>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An AI based algorithm was developed using EAU and NICE guidelines. </a:t>
            </a:r>
          </a:p>
          <a:p>
            <a:pPr marL="457200" indent="-457200">
              <a:lnSpc>
                <a:spcPct val="150000"/>
              </a:lnSpc>
              <a:spcAft>
                <a:spcPts val="1000"/>
              </a:spcAft>
              <a:buFont typeface="Arial" panose="020B0604020202020204" pitchFamily="34" charset="0"/>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A customised web-based application was designed to facilitate data input and outputs. </a:t>
            </a:r>
          </a:p>
          <a:p>
            <a:pPr marL="457200" indent="-457200">
              <a:lnSpc>
                <a:spcPct val="150000"/>
              </a:lnSpc>
              <a:spcAft>
                <a:spcPts val="100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Between December 2021 and January 2022, a</a:t>
            </a:r>
            <a:r>
              <a:rPr lang="en-GB" sz="3200" dirty="0">
                <a:effectLst/>
                <a:latin typeface="Calibri" panose="020F0502020204030204" pitchFamily="34" charset="0"/>
                <a:ea typeface="Calibri" panose="020F0502020204030204" pitchFamily="34" charset="0"/>
                <a:cs typeface="Times New Roman" panose="02020603050405020304" pitchFamily="18" charset="0"/>
              </a:rPr>
              <a:t>nonymised real-life prostate MDTM data at a single centre were prospectively entered into the application and outcomes recorded.</a:t>
            </a:r>
          </a:p>
          <a:p>
            <a:pPr marL="457200" indent="-457200">
              <a:lnSpc>
                <a:spcPct val="150000"/>
              </a:lnSpc>
              <a:spcAft>
                <a:spcPts val="1000"/>
              </a:spcAft>
              <a:buFont typeface="Arial" panose="020B0604020202020204" pitchFamily="34" charset="0"/>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The data entry team were separate and blinded to official MDTM discussion, which occurred in parallel.</a:t>
            </a:r>
          </a:p>
          <a:p>
            <a:pPr marL="457200" indent="-457200">
              <a:lnSpc>
                <a:spcPct val="150000"/>
              </a:lnSpc>
              <a:spcAft>
                <a:spcPts val="1000"/>
              </a:spcAft>
              <a:buFont typeface="Arial" panose="020B0604020202020204" pitchFamily="34" charset="0"/>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The application and MDTM outcomes were compared (Figure 1).      </a:t>
            </a:r>
          </a:p>
        </p:txBody>
      </p:sp>
      <p:sp>
        <p:nvSpPr>
          <p:cNvPr id="28" name="Rectangle 27"/>
          <p:cNvSpPr>
            <a:spLocks noChangeArrowheads="1"/>
          </p:cNvSpPr>
          <p:nvPr/>
        </p:nvSpPr>
        <p:spPr bwMode="auto">
          <a:xfrm>
            <a:off x="39192149" y="20820182"/>
            <a:ext cx="11532961" cy="3337676"/>
          </a:xfrm>
          <a:prstGeom prst="rect">
            <a:avLst/>
          </a:prstGeom>
          <a:solidFill>
            <a:schemeClr val="bg1"/>
          </a:solidFill>
          <a:ln w="25400">
            <a:solidFill>
              <a:srgbClr val="1D2867"/>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GB" sz="5588" b="1" cap="all" dirty="0">
                <a:solidFill>
                  <a:srgbClr val="0074BD"/>
                </a:solidFill>
                <a:latin typeface="Tahoma" panose="020B0604030504040204" pitchFamily="34" charset="0"/>
                <a:ea typeface="Tahoma" panose="020B0604030504040204" pitchFamily="34" charset="0"/>
                <a:cs typeface="Tahoma" panose="020B0604030504040204" pitchFamily="34" charset="0"/>
              </a:rPr>
              <a:t>Acknowledgements</a:t>
            </a:r>
          </a:p>
          <a:p>
            <a:pPr defTabSz="967331" eaLnBrk="0" hangingPunct="0">
              <a:spcBef>
                <a:spcPct val="50000"/>
              </a:spcBef>
            </a:pPr>
            <a:r>
              <a:rPr lang="en-AU" sz="2400" dirty="0">
                <a:latin typeface="Tahoma" panose="020B0604030504040204" pitchFamily="34" charset="0"/>
                <a:ea typeface="Tahoma" panose="020B0604030504040204" pitchFamily="34" charset="0"/>
                <a:cs typeface="Tahoma" panose="020B0604030504040204" pitchFamily="34" charset="0"/>
              </a:rPr>
              <a:t>We are grateful to SWAG Cancer Alliance for providing funding to support this work and we would like to acknowledge all who have contributed to facilitating this work </a:t>
            </a:r>
            <a:r>
              <a:rPr lang="en-AU" sz="2400">
                <a:latin typeface="Tahoma" panose="020B0604030504040204" pitchFamily="34" charset="0"/>
                <a:ea typeface="Tahoma" panose="020B0604030504040204" pitchFamily="34" charset="0"/>
                <a:cs typeface="Tahoma" panose="020B0604030504040204" pitchFamily="34" charset="0"/>
              </a:rPr>
              <a:t>to date including : </a:t>
            </a:r>
            <a:r>
              <a:rPr lang="en-AU" sz="2400" dirty="0">
                <a:latin typeface="Tahoma" panose="020B0604030504040204" pitchFamily="34" charset="0"/>
                <a:ea typeface="Tahoma" panose="020B0604030504040204" pitchFamily="34" charset="0"/>
                <a:cs typeface="Tahoma" panose="020B0604030504040204" pitchFamily="34" charset="0"/>
              </a:rPr>
              <a:t>Tariq White, Rhona Galt, Tim Whittlestone, Helen Williamson, Tim Keen, Lorraine Woodward, Amar Challapalli, Amit Bahl, John Graham, Brendan Taggart, Rana Asir, Sara </a:t>
            </a:r>
            <a:r>
              <a:rPr lang="en-AU" sz="2400" dirty="0" err="1">
                <a:latin typeface="Tahoma" panose="020B0604030504040204" pitchFamily="34" charset="0"/>
                <a:ea typeface="Tahoma" panose="020B0604030504040204" pitchFamily="34" charset="0"/>
                <a:cs typeface="Tahoma" panose="020B0604030504040204" pitchFamily="34" charset="0"/>
              </a:rPr>
              <a:t>Moghabi</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9" name="Text Box 10"/>
          <p:cNvSpPr txBox="1">
            <a:spLocks noChangeArrowheads="1"/>
          </p:cNvSpPr>
          <p:nvPr/>
        </p:nvSpPr>
        <p:spPr bwMode="auto">
          <a:xfrm>
            <a:off x="476128" y="12194342"/>
            <a:ext cx="11982772" cy="3879946"/>
          </a:xfrm>
          <a:prstGeom prst="rect">
            <a:avLst/>
          </a:prstGeom>
          <a:solidFill>
            <a:schemeClr val="bg1"/>
          </a:solidFill>
          <a:ln w="25400">
            <a:solidFill>
              <a:srgbClr val="1D2867"/>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GB" sz="5588" b="1" cap="all" dirty="0">
                <a:solidFill>
                  <a:srgbClr val="0074BD"/>
                </a:solidFill>
                <a:latin typeface="Tahoma" panose="020B0604030504040204" pitchFamily="34" charset="0"/>
                <a:ea typeface="Tahoma" panose="020B0604030504040204" pitchFamily="34" charset="0"/>
                <a:cs typeface="Tahoma" panose="020B0604030504040204" pitchFamily="34" charset="0"/>
              </a:rPr>
              <a:t>AIM</a:t>
            </a:r>
          </a:p>
          <a:p>
            <a:pPr>
              <a:lnSpc>
                <a:spcPct val="115000"/>
              </a:lnSpc>
              <a:spcAft>
                <a:spcPts val="1000"/>
              </a:spcAft>
            </a:pPr>
            <a:endParaRPr lang="en-GB" sz="3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3000" dirty="0">
                <a:effectLst/>
                <a:latin typeface="Calibri" panose="020F0502020204030204" pitchFamily="34" charset="0"/>
                <a:ea typeface="Calibri" panose="020F0502020204030204" pitchFamily="34" charset="0"/>
                <a:cs typeface="Times New Roman" panose="02020603050405020304" pitchFamily="18" charset="0"/>
              </a:rPr>
              <a:t>To compare the MDT outcome recommendations made by the standard MDTM </a:t>
            </a:r>
            <a:r>
              <a:rPr lang="en-GB" sz="3000" dirty="0">
                <a:latin typeface="Calibri" panose="020F0502020204030204" pitchFamily="34" charset="0"/>
                <a:ea typeface="Calibri" panose="020F0502020204030204" pitchFamily="34" charset="0"/>
                <a:cs typeface="Times New Roman" panose="02020603050405020304" pitchFamily="18" charset="0"/>
              </a:rPr>
              <a:t>with the outcomes generated by the </a:t>
            </a:r>
            <a:r>
              <a:rPr lang="en-GB" sz="3000" dirty="0" err="1">
                <a:latin typeface="Calibri" panose="020F0502020204030204" pitchFamily="34" charset="0"/>
                <a:ea typeface="Calibri" panose="020F0502020204030204" pitchFamily="34" charset="0"/>
                <a:cs typeface="Times New Roman" panose="02020603050405020304" pitchFamily="18" charset="0"/>
              </a:rPr>
              <a:t>Deontics</a:t>
            </a:r>
            <a:r>
              <a:rPr lang="en-GB" sz="3000" dirty="0">
                <a:latin typeface="Calibri" panose="020F0502020204030204" pitchFamily="34" charset="0"/>
                <a:ea typeface="Calibri" panose="020F0502020204030204" pitchFamily="34" charset="0"/>
                <a:cs typeface="Times New Roman" panose="02020603050405020304" pitchFamily="18" charset="0"/>
              </a:rPr>
              <a:t> Clinical Decision Support Artificial Intelligence (AI) tool.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36861784" y="6473928"/>
            <a:ext cx="13014740" cy="8910055"/>
          </a:xfrm>
          <a:prstGeom prst="rect">
            <a:avLst/>
          </a:prstGeom>
          <a:solidFill>
            <a:schemeClr val="bg2">
              <a:lumMod val="90000"/>
              <a:alpha val="67000"/>
            </a:schemeClr>
          </a:solidFill>
          <a:ln w="9525">
            <a:solidFill>
              <a:schemeClr val="tx1">
                <a:lumMod val="50000"/>
                <a:lumOff val="50000"/>
              </a:schemeClr>
            </a:solidFill>
            <a:miter lim="800000"/>
            <a:headEnd/>
            <a:tailEnd/>
          </a:ln>
          <a:effectLst/>
        </p:spPr>
        <p:txBody>
          <a:bodyPr wrap="none" lIns="530685" tIns="265343" rIns="530685" bIns="26534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1741">
              <a:solidFill>
                <a:srgbClr val="2F2D55"/>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 Box 14"/>
          <p:cNvSpPr txBox="1">
            <a:spLocks noChangeArrowheads="1"/>
          </p:cNvSpPr>
          <p:nvPr/>
        </p:nvSpPr>
        <p:spPr bwMode="auto">
          <a:xfrm>
            <a:off x="13290665" y="8007120"/>
            <a:ext cx="11150556" cy="7655668"/>
          </a:xfrm>
          <a:prstGeom prst="rect">
            <a:avLst/>
          </a:prstGeom>
          <a:noFill/>
          <a:ln w="25400">
            <a:noFill/>
            <a:miter lim="800000"/>
            <a:headEnd/>
            <a:tailEnd/>
          </a:ln>
          <a:effectLst/>
        </p:spPr>
        <p:txBody>
          <a:bodyPr wrap="square" lIns="329184" tIns="48459" rIns="329184" bIns="48459">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endParaRPr lang="en-CA" sz="3048" i="1" dirty="0">
              <a:latin typeface="Tahoma" panose="020B0604030504040204" pitchFamily="34" charset="0"/>
              <a:ea typeface="Tahoma" panose="020B0604030504040204" pitchFamily="34" charset="0"/>
              <a:cs typeface="Tahoma" panose="020B0604030504040204" pitchFamily="34" charset="0"/>
            </a:endParaRPr>
          </a:p>
          <a:p>
            <a:pPr marL="457200" indent="-457200">
              <a:spcBef>
                <a:spcPct val="50000"/>
              </a:spcBef>
              <a:buFont typeface="Arial" panose="020B0604020202020204" pitchFamily="34" charset="0"/>
              <a:buChar char="•"/>
            </a:pPr>
            <a:r>
              <a:rPr lang="en-CA" sz="3000" dirty="0">
                <a:ea typeface="Tahoma" panose="020B0604030504040204" pitchFamily="34" charset="0"/>
                <a:cs typeface="Tahoma" panose="020B0604030504040204" pitchFamily="34" charset="0"/>
              </a:rPr>
              <a:t>Over the study period 210 cases were discussed at the MDTM</a:t>
            </a:r>
          </a:p>
          <a:p>
            <a:pPr marL="457200" indent="-457200">
              <a:spcBef>
                <a:spcPct val="50000"/>
              </a:spcBef>
              <a:buFont typeface="Arial" panose="020B0604020202020204" pitchFamily="34" charset="0"/>
              <a:buChar char="•"/>
            </a:pPr>
            <a:endParaRPr lang="en-CA" sz="3000" dirty="0">
              <a:ea typeface="Tahoma" panose="020B0604030504040204" pitchFamily="34" charset="0"/>
              <a:cs typeface="Tahoma" panose="020B0604030504040204" pitchFamily="34" charset="0"/>
            </a:endParaRPr>
          </a:p>
          <a:p>
            <a:pPr marL="457200" indent="-457200">
              <a:spcBef>
                <a:spcPct val="50000"/>
              </a:spcBef>
              <a:buFont typeface="Arial" panose="020B0604020202020204" pitchFamily="34" charset="0"/>
              <a:buChar char="•"/>
            </a:pPr>
            <a:r>
              <a:rPr lang="en-CA" sz="3000" dirty="0">
                <a:ea typeface="Tahoma" panose="020B0604030504040204" pitchFamily="34" charset="0"/>
                <a:cs typeface="Tahoma" panose="020B0604030504040204" pitchFamily="34" charset="0"/>
              </a:rPr>
              <a:t>Of these 152/210 (72%) could be entered into the application</a:t>
            </a:r>
          </a:p>
          <a:p>
            <a:pPr marL="457200" indent="-457200">
              <a:spcBef>
                <a:spcPct val="50000"/>
              </a:spcBef>
              <a:buFont typeface="Arial" panose="020B0604020202020204" pitchFamily="34" charset="0"/>
              <a:buChar char="•"/>
            </a:pPr>
            <a:endParaRPr lang="en-CA" sz="3000" dirty="0">
              <a:ea typeface="Tahoma" panose="020B0604030504040204" pitchFamily="34" charset="0"/>
              <a:cs typeface="Tahoma" panose="020B0604030504040204" pitchFamily="34" charset="0"/>
            </a:endParaRPr>
          </a:p>
          <a:p>
            <a:pPr marL="457200" indent="-457200">
              <a:spcBef>
                <a:spcPct val="50000"/>
              </a:spcBef>
              <a:buFont typeface="Arial" panose="020B0604020202020204" pitchFamily="34" charset="0"/>
              <a:buChar char="•"/>
            </a:pPr>
            <a:r>
              <a:rPr lang="en-CA" sz="3000" dirty="0">
                <a:ea typeface="Tahoma" panose="020B0604030504040204" pitchFamily="34" charset="0"/>
                <a:cs typeface="Tahoma" panose="020B0604030504040204" pitchFamily="34" charset="0"/>
              </a:rPr>
              <a:t>Median age 69 years</a:t>
            </a:r>
          </a:p>
          <a:p>
            <a:pPr marL="457200" indent="-457200">
              <a:spcBef>
                <a:spcPct val="50000"/>
              </a:spcBef>
              <a:buFont typeface="Arial" panose="020B0604020202020204" pitchFamily="34" charset="0"/>
              <a:buChar char="•"/>
            </a:pPr>
            <a:endParaRPr lang="en-CA" sz="3000" dirty="0">
              <a:ea typeface="Tahoma" panose="020B0604030504040204" pitchFamily="34" charset="0"/>
              <a:cs typeface="Tahoma" panose="020B0604030504040204" pitchFamily="34" charset="0"/>
            </a:endParaRPr>
          </a:p>
          <a:p>
            <a:pPr marL="457200" indent="-457200">
              <a:spcBef>
                <a:spcPct val="50000"/>
              </a:spcBef>
              <a:buFont typeface="Arial" panose="020B0604020202020204" pitchFamily="34" charset="0"/>
              <a:buChar char="•"/>
            </a:pPr>
            <a:r>
              <a:rPr lang="en-CA" sz="3000" dirty="0">
                <a:ea typeface="Tahoma" panose="020B0604030504040204" pitchFamily="34" charset="0"/>
                <a:cs typeface="Tahoma" panose="020B0604030504040204" pitchFamily="34" charset="0"/>
              </a:rPr>
              <a:t>Figure 2 illustrates the reasons for MDT discussion </a:t>
            </a:r>
          </a:p>
          <a:p>
            <a:pPr marL="457200" indent="-457200">
              <a:spcBef>
                <a:spcPct val="50000"/>
              </a:spcBef>
              <a:buFont typeface="Arial" panose="020B0604020202020204" pitchFamily="34" charset="0"/>
              <a:buChar char="•"/>
            </a:pPr>
            <a:endParaRPr lang="en-CA" sz="3000" dirty="0">
              <a:ea typeface="Tahoma" panose="020B0604030504040204" pitchFamily="34" charset="0"/>
              <a:cs typeface="Tahoma" panose="020B0604030504040204" pitchFamily="34" charset="0"/>
            </a:endParaRPr>
          </a:p>
          <a:p>
            <a:pPr marL="457200" indent="-457200">
              <a:spcBef>
                <a:spcPct val="50000"/>
              </a:spcBef>
              <a:buFont typeface="Arial" panose="020B0604020202020204" pitchFamily="34" charset="0"/>
              <a:buChar char="•"/>
            </a:pPr>
            <a:r>
              <a:rPr lang="en-CA" sz="3000" dirty="0">
                <a:ea typeface="Tahoma" panose="020B0604030504040204" pitchFamily="34" charset="0"/>
                <a:cs typeface="Tahoma" panose="020B0604030504040204" pitchFamily="34" charset="0"/>
              </a:rPr>
              <a:t>Table 1 illustrates a summary of the pathology discussed </a:t>
            </a:r>
          </a:p>
          <a:p>
            <a:pPr>
              <a:spcBef>
                <a:spcPct val="50000"/>
              </a:spcBef>
            </a:pPr>
            <a:endParaRPr lang="en-CA" sz="3048" i="1" dirty="0">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CA" sz="3048" i="1" dirty="0">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CA" sz="3048" i="1" dirty="0">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AU" sz="3048" i="1" dirty="0">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a:spLocks noChangeArrowheads="1"/>
          </p:cNvSpPr>
          <p:nvPr/>
        </p:nvSpPr>
        <p:spPr bwMode="auto">
          <a:xfrm>
            <a:off x="24660079" y="6473928"/>
            <a:ext cx="11178502" cy="8910055"/>
          </a:xfrm>
          <a:prstGeom prst="rect">
            <a:avLst/>
          </a:prstGeom>
          <a:solidFill>
            <a:schemeClr val="bg2">
              <a:lumMod val="90000"/>
              <a:alpha val="67000"/>
            </a:schemeClr>
          </a:solidFill>
          <a:ln w="9525">
            <a:solidFill>
              <a:schemeClr val="tx1">
                <a:lumMod val="50000"/>
                <a:lumOff val="50000"/>
              </a:schemeClr>
            </a:solidFill>
            <a:miter lim="800000"/>
            <a:headEnd/>
            <a:tailEnd/>
          </a:ln>
          <a:effectLst/>
        </p:spPr>
        <p:txBody>
          <a:bodyPr wrap="none" lIns="530685" tIns="265343" rIns="530685" bIns="26534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1741">
              <a:solidFill>
                <a:srgbClr val="2F2D55"/>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 Box 16"/>
          <p:cNvSpPr txBox="1">
            <a:spLocks noChangeArrowheads="1"/>
          </p:cNvSpPr>
          <p:nvPr/>
        </p:nvSpPr>
        <p:spPr bwMode="auto">
          <a:xfrm>
            <a:off x="24000217" y="15370736"/>
            <a:ext cx="12607503" cy="690305"/>
          </a:xfrm>
          <a:prstGeom prst="rect">
            <a:avLst/>
          </a:prstGeom>
          <a:noFill/>
          <a:ln w="25400">
            <a:noFill/>
          </a:ln>
          <a:effectLst/>
        </p:spPr>
        <p:txBody>
          <a:bodyPr wrap="square" lIns="190763" tIns="190763" rIns="190763" bIns="190763">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CA" sz="2400" dirty="0">
                <a:latin typeface="Tahoma" panose="020B0604030504040204" pitchFamily="34" charset="0"/>
                <a:ea typeface="Tahoma" panose="020B0604030504040204" pitchFamily="34" charset="0"/>
                <a:cs typeface="Tahoma" panose="020B0604030504040204" pitchFamily="34" charset="0"/>
              </a:rPr>
              <a:t>Figure 1 (a) Bristol Urological Institute MDTM (b) </a:t>
            </a:r>
            <a:r>
              <a:rPr lang="en-CA" sz="2400" dirty="0" err="1">
                <a:latin typeface="Tahoma" panose="020B0604030504040204" pitchFamily="34" charset="0"/>
                <a:ea typeface="Tahoma" panose="020B0604030504040204" pitchFamily="34" charset="0"/>
                <a:cs typeface="Tahoma" panose="020B0604030504040204" pitchFamily="34" charset="0"/>
              </a:rPr>
              <a:t>Deontics</a:t>
            </a:r>
            <a:r>
              <a:rPr lang="en-CA" sz="2400" dirty="0">
                <a:latin typeface="Tahoma" panose="020B0604030504040204" pitchFamily="34" charset="0"/>
                <a:ea typeface="Tahoma" panose="020B0604030504040204" pitchFamily="34" charset="0"/>
                <a:cs typeface="Tahoma" panose="020B0604030504040204" pitchFamily="34" charset="0"/>
              </a:rPr>
              <a:t> Artificial Intelligence Schematic</a:t>
            </a:r>
          </a:p>
        </p:txBody>
      </p:sp>
      <p:sp>
        <p:nvSpPr>
          <p:cNvPr id="35" name="Text Box 16"/>
          <p:cNvSpPr txBox="1">
            <a:spLocks noChangeArrowheads="1"/>
          </p:cNvSpPr>
          <p:nvPr/>
        </p:nvSpPr>
        <p:spPr bwMode="auto">
          <a:xfrm>
            <a:off x="31189228" y="14063274"/>
            <a:ext cx="5838854" cy="3975224"/>
          </a:xfrm>
          <a:prstGeom prst="rect">
            <a:avLst/>
          </a:prstGeom>
          <a:noFill/>
          <a:ln w="25400">
            <a:noFill/>
          </a:ln>
          <a:effectLst/>
        </p:spPr>
        <p:txBody>
          <a:bodyPr wrap="square" lIns="190763" tIns="190763" rIns="190763" bIns="190763">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endParaRPr lang="en-CA" sz="2845" i="1" dirty="0">
              <a:latin typeface="Tahoma" panose="020B0604030504040204" pitchFamily="34" charset="0"/>
              <a:ea typeface="Tahoma" panose="020B0604030504040204" pitchFamily="34" charset="0"/>
              <a:cs typeface="Tahoma" panose="020B0604030504040204" pitchFamily="34" charset="0"/>
            </a:endParaRPr>
          </a:p>
        </p:txBody>
      </p:sp>
      <p:sp>
        <p:nvSpPr>
          <p:cNvPr id="38" name="Rectangle 37"/>
          <p:cNvSpPr>
            <a:spLocks noChangeArrowheads="1"/>
          </p:cNvSpPr>
          <p:nvPr/>
        </p:nvSpPr>
        <p:spPr bwMode="auto">
          <a:xfrm>
            <a:off x="39186183" y="24372447"/>
            <a:ext cx="11538927" cy="3099425"/>
          </a:xfrm>
          <a:prstGeom prst="rect">
            <a:avLst/>
          </a:prstGeom>
          <a:solidFill>
            <a:schemeClr val="bg1"/>
          </a:solidFill>
          <a:ln w="25400">
            <a:solidFill>
              <a:srgbClr val="1D2867"/>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GB" sz="5588" b="1" cap="all" dirty="0">
                <a:solidFill>
                  <a:srgbClr val="0074BD"/>
                </a:solidFill>
                <a:latin typeface="Tahoma" panose="020B0604030504040204" pitchFamily="34" charset="0"/>
                <a:ea typeface="Tahoma" panose="020B0604030504040204" pitchFamily="34" charset="0"/>
                <a:cs typeface="Tahoma" panose="020B0604030504040204" pitchFamily="34" charset="0"/>
              </a:rPr>
              <a:t>CONTACT INFORMATION</a:t>
            </a:r>
          </a:p>
          <a:p>
            <a:pPr defTabSz="967331" eaLnBrk="0" hangingPunct="0">
              <a:spcBef>
                <a:spcPct val="50000"/>
              </a:spcBef>
            </a:pPr>
            <a:r>
              <a:rPr lang="en-AU" sz="3048" dirty="0">
                <a:latin typeface="Tahoma" panose="020B0604030504040204" pitchFamily="34" charset="0"/>
                <a:ea typeface="Tahoma" panose="020B0604030504040204" pitchFamily="34" charset="0"/>
                <a:cs typeface="Tahoma" panose="020B0604030504040204" pitchFamily="34" charset="0"/>
              </a:rPr>
              <a:t>Email: </a:t>
            </a:r>
            <a:r>
              <a:rPr lang="en-AU" sz="3048" dirty="0">
                <a:latin typeface="Tahoma" panose="020B0604030504040204" pitchFamily="34" charset="0"/>
                <a:ea typeface="Tahoma" panose="020B0604030504040204" pitchFamily="34" charset="0"/>
                <a:cs typeface="Tahoma" panose="020B0604030504040204" pitchFamily="34" charset="0"/>
                <a:hlinkClick r:id="rId2"/>
              </a:rPr>
              <a:t>jonathan.aning@nbt.nhs.uk</a:t>
            </a:r>
            <a:endParaRPr lang="en-AU" sz="3048" dirty="0">
              <a:latin typeface="Tahoma" panose="020B0604030504040204" pitchFamily="34" charset="0"/>
              <a:ea typeface="Tahoma" panose="020B0604030504040204" pitchFamily="34" charset="0"/>
              <a:cs typeface="Tahoma" panose="020B0604030504040204" pitchFamily="34" charset="0"/>
            </a:endParaRPr>
          </a:p>
          <a:p>
            <a:pPr defTabSz="967331" eaLnBrk="0" hangingPunct="0">
              <a:spcBef>
                <a:spcPct val="50000"/>
              </a:spcBef>
            </a:pPr>
            <a:r>
              <a:rPr lang="en-AU" sz="3048" dirty="0">
                <a:latin typeface="Tahoma" panose="020B0604030504040204" pitchFamily="34" charset="0"/>
                <a:ea typeface="Tahoma" panose="020B0604030504040204" pitchFamily="34" charset="0"/>
                <a:cs typeface="Tahoma" panose="020B0604030504040204" pitchFamily="34" charset="0"/>
              </a:rPr>
              <a:t>Twitter: @jonathananing</a:t>
            </a:r>
            <a:endParaRPr lang="en-US" sz="3048" dirty="0">
              <a:latin typeface="Tahoma" panose="020B0604030504040204" pitchFamily="34" charset="0"/>
              <a:ea typeface="Tahoma" panose="020B0604030504040204" pitchFamily="34" charset="0"/>
              <a:cs typeface="Tahoma" panose="020B0604030504040204" pitchFamily="34" charset="0"/>
            </a:endParaRPr>
          </a:p>
        </p:txBody>
      </p:sp>
      <p:sp>
        <p:nvSpPr>
          <p:cNvPr id="20" name="Text Box 40"/>
          <p:cNvSpPr txBox="1">
            <a:spLocks noChangeArrowheads="1"/>
          </p:cNvSpPr>
          <p:nvPr/>
        </p:nvSpPr>
        <p:spPr bwMode="auto">
          <a:xfrm>
            <a:off x="10692920" y="1234585"/>
            <a:ext cx="27928340" cy="3072728"/>
          </a:xfrm>
          <a:prstGeom prst="rect">
            <a:avLst/>
          </a:prstGeom>
          <a:noFill/>
          <a:ln>
            <a:noFill/>
          </a:ln>
          <a:effectLst/>
        </p:spPr>
        <p:txBody>
          <a:bodyPr lIns="0" tIns="0" rIns="0" bIns="0" anchor="ctr" anchorCtr="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nSpc>
                <a:spcPct val="115000"/>
              </a:lnSpc>
              <a:spcAft>
                <a:spcPts val="1000"/>
              </a:spcAft>
            </a:pPr>
            <a:r>
              <a:rPr lang="en-AU" sz="3200" b="1" u="sng" dirty="0">
                <a:latin typeface="Tahoma" panose="020B0604030504040204" pitchFamily="34" charset="0"/>
                <a:ea typeface="Tahoma" panose="020B0604030504040204" pitchFamily="34" charset="0"/>
                <a:cs typeface="Tahoma" panose="020B0604030504040204" pitchFamily="34" charset="0"/>
              </a:rPr>
              <a:t>J. ANING</a:t>
            </a:r>
            <a:r>
              <a:rPr lang="en-AU" sz="3200" b="1" u="sng" baseline="30000" dirty="0">
                <a:latin typeface="Tahoma" panose="020B0604030504040204" pitchFamily="34" charset="0"/>
                <a:ea typeface="Tahoma" panose="020B0604030504040204" pitchFamily="34" charset="0"/>
                <a:cs typeface="Tahoma" panose="020B0604030504040204" pitchFamily="34" charset="0"/>
              </a:rPr>
              <a:t>1</a:t>
            </a:r>
            <a:r>
              <a:rPr lang="en-AU" sz="3200" b="1" dirty="0">
                <a:latin typeface="Tahoma" panose="020B0604030504040204" pitchFamily="34" charset="0"/>
                <a:ea typeface="Tahoma" panose="020B0604030504040204" pitchFamily="34" charset="0"/>
                <a:cs typeface="Tahoma" panose="020B0604030504040204" pitchFamily="34" charset="0"/>
              </a:rPr>
              <a:t>,  S. KEARLEY</a:t>
            </a:r>
            <a:r>
              <a:rPr lang="en-AU" sz="3200" b="1" baseline="30000" dirty="0">
                <a:latin typeface="Tahoma" panose="020B0604030504040204" pitchFamily="34" charset="0"/>
                <a:ea typeface="Tahoma" panose="020B0604030504040204" pitchFamily="34" charset="0"/>
                <a:cs typeface="Tahoma" panose="020B0604030504040204" pitchFamily="34" charset="0"/>
              </a:rPr>
              <a:t>1</a:t>
            </a:r>
            <a:r>
              <a:rPr lang="en-AU" sz="3200" b="1" dirty="0">
                <a:latin typeface="Tahoma" panose="020B0604030504040204" pitchFamily="34" charset="0"/>
                <a:ea typeface="Tahoma" panose="020B0604030504040204" pitchFamily="34" charset="0"/>
                <a:cs typeface="Tahoma" panose="020B0604030504040204" pitchFamily="34" charset="0"/>
              </a:rPr>
              <a:t>, H. DUNDERDALE</a:t>
            </a:r>
            <a:r>
              <a:rPr lang="en-AU" sz="3200" b="1" baseline="30000" dirty="0">
                <a:latin typeface="Tahoma" panose="020B0604030504040204" pitchFamily="34" charset="0"/>
                <a:ea typeface="Tahoma" panose="020B0604030504040204" pitchFamily="34" charset="0"/>
                <a:cs typeface="Tahoma" panose="020B0604030504040204" pitchFamily="34" charset="0"/>
              </a:rPr>
              <a:t>2</a:t>
            </a:r>
            <a:r>
              <a:rPr lang="en-AU" sz="3200" b="1" dirty="0">
                <a:latin typeface="Tahoma" panose="020B0604030504040204" pitchFamily="34" charset="0"/>
                <a:ea typeface="Tahoma" panose="020B0604030504040204" pitchFamily="34" charset="0"/>
                <a:cs typeface="Tahoma" panose="020B0604030504040204" pitchFamily="34" charset="0"/>
              </a:rPr>
              <a:t>, A. KOUPPARIS</a:t>
            </a:r>
            <a:r>
              <a:rPr lang="en-AU" sz="3200" b="1" baseline="30000" dirty="0">
                <a:latin typeface="Tahoma" panose="020B0604030504040204" pitchFamily="34" charset="0"/>
                <a:ea typeface="Tahoma" panose="020B0604030504040204" pitchFamily="34" charset="0"/>
                <a:cs typeface="Tahoma" panose="020B0604030504040204" pitchFamily="34" charset="0"/>
              </a:rPr>
              <a:t>1</a:t>
            </a:r>
            <a:r>
              <a:rPr lang="en-AU" sz="3200" b="1" dirty="0">
                <a:latin typeface="Tahoma" panose="020B0604030504040204" pitchFamily="34" charset="0"/>
                <a:ea typeface="Tahoma" panose="020B0604030504040204" pitchFamily="34" charset="0"/>
                <a:cs typeface="Tahoma" panose="020B0604030504040204" pitchFamily="34" charset="0"/>
              </a:rPr>
              <a:t>, E. ROWE</a:t>
            </a:r>
            <a:r>
              <a:rPr lang="en-AU" sz="3200" b="1" baseline="30000" dirty="0">
                <a:latin typeface="Tahoma" panose="020B0604030504040204" pitchFamily="34" charset="0"/>
                <a:ea typeface="Tahoma" panose="020B0604030504040204" pitchFamily="34" charset="0"/>
                <a:cs typeface="Tahoma" panose="020B0604030504040204" pitchFamily="34" charset="0"/>
              </a:rPr>
              <a:t>1</a:t>
            </a:r>
            <a:r>
              <a:rPr lang="en-AU" sz="3200" b="1" dirty="0">
                <a:latin typeface="Tahoma" panose="020B0604030504040204" pitchFamily="34" charset="0"/>
                <a:ea typeface="Tahoma" panose="020B0604030504040204" pitchFamily="34" charset="0"/>
                <a:cs typeface="Tahoma" panose="020B0604030504040204" pitchFamily="34" charset="0"/>
              </a:rPr>
              <a:t>, R. PAL</a:t>
            </a:r>
            <a:r>
              <a:rPr lang="en-AU" sz="3200" b="1" baseline="30000" dirty="0">
                <a:latin typeface="Tahoma" panose="020B0604030504040204" pitchFamily="34" charset="0"/>
                <a:ea typeface="Tahoma" panose="020B0604030504040204" pitchFamily="34" charset="0"/>
                <a:cs typeface="Tahoma" panose="020B0604030504040204" pitchFamily="34" charset="0"/>
              </a:rPr>
              <a:t>1</a:t>
            </a:r>
            <a:r>
              <a:rPr lang="en-AU" sz="3200" b="1" dirty="0">
                <a:latin typeface="Tahoma" panose="020B0604030504040204" pitchFamily="34" charset="0"/>
                <a:ea typeface="Tahoma" panose="020B0604030504040204" pitchFamily="34" charset="0"/>
                <a:cs typeface="Tahoma" panose="020B0604030504040204" pitchFamily="34" charset="0"/>
              </a:rPr>
              <a:t>, R. PERSAD</a:t>
            </a:r>
            <a:r>
              <a:rPr lang="en-AU" sz="3200" b="1" baseline="30000" dirty="0">
                <a:latin typeface="Tahoma" panose="020B0604030504040204" pitchFamily="34" charset="0"/>
                <a:ea typeface="Tahoma" panose="020B0604030504040204" pitchFamily="34" charset="0"/>
                <a:cs typeface="Tahoma" panose="020B0604030504040204" pitchFamily="34" charset="0"/>
              </a:rPr>
              <a:t>1</a:t>
            </a:r>
            <a:r>
              <a:rPr lang="en-AU" sz="3200" b="1" dirty="0">
                <a:latin typeface="Tahoma" panose="020B0604030504040204" pitchFamily="34" charset="0"/>
                <a:ea typeface="Tahoma" panose="020B0604030504040204" pitchFamily="34" charset="0"/>
                <a:cs typeface="Tahoma" panose="020B0604030504040204" pitchFamily="34" charset="0"/>
              </a:rPr>
              <a:t>, G. BUTT</a:t>
            </a:r>
            <a:r>
              <a:rPr lang="en-AU" sz="3200" b="1" baseline="30000" dirty="0">
                <a:latin typeface="Tahoma" panose="020B0604030504040204" pitchFamily="34" charset="0"/>
                <a:ea typeface="Tahoma" panose="020B0604030504040204" pitchFamily="34" charset="0"/>
                <a:cs typeface="Tahoma" panose="020B0604030504040204" pitchFamily="34" charset="0"/>
              </a:rPr>
              <a:t>3</a:t>
            </a:r>
            <a:r>
              <a:rPr lang="en-AU" sz="3200" b="1" dirty="0">
                <a:latin typeface="Tahoma" panose="020B0604030504040204" pitchFamily="34" charset="0"/>
                <a:ea typeface="Tahoma" panose="020B0604030504040204" pitchFamily="34" charset="0"/>
                <a:cs typeface="Tahoma" panose="020B0604030504040204" pitchFamily="34" charset="0"/>
              </a:rPr>
              <a:t>, I. CHRONAKIS</a:t>
            </a:r>
            <a:r>
              <a:rPr lang="en-AU" sz="3200" b="1" baseline="30000" dirty="0">
                <a:latin typeface="Tahoma" panose="020B0604030504040204" pitchFamily="34" charset="0"/>
                <a:ea typeface="Tahoma" panose="020B0604030504040204" pitchFamily="34" charset="0"/>
                <a:cs typeface="Tahoma" panose="020B0604030504040204" pitchFamily="34" charset="0"/>
              </a:rPr>
              <a:t>3</a:t>
            </a:r>
            <a:r>
              <a:rPr lang="en-AU" sz="3200" b="1" dirty="0">
                <a:latin typeface="Tahoma" panose="020B0604030504040204" pitchFamily="34" charset="0"/>
                <a:ea typeface="Tahoma" panose="020B0604030504040204" pitchFamily="34" charset="0"/>
                <a:cs typeface="Tahoma" panose="020B0604030504040204" pitchFamily="34" charset="0"/>
              </a:rPr>
              <a:t>, V. PATKAR</a:t>
            </a:r>
            <a:r>
              <a:rPr lang="en-AU" sz="3200" b="1" baseline="30000" dirty="0">
                <a:latin typeface="Tahoma" panose="020B0604030504040204" pitchFamily="34" charset="0"/>
                <a:ea typeface="Tahoma" panose="020B0604030504040204" pitchFamily="34" charset="0"/>
                <a:cs typeface="Tahoma" panose="020B0604030504040204" pitchFamily="34" charset="0"/>
              </a:rPr>
              <a:t>3</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20000"/>
              </a:spcBef>
            </a:pPr>
            <a:r>
              <a:rPr lang="en-AU" sz="3200" dirty="0">
                <a:latin typeface="Tahoma" panose="020B0604030504040204" pitchFamily="34" charset="0"/>
                <a:ea typeface="Tahoma" panose="020B0604030504040204" pitchFamily="34" charset="0"/>
                <a:cs typeface="Tahoma" panose="020B0604030504040204" pitchFamily="34" charset="0"/>
              </a:rPr>
              <a:t>1 Bristol Urological Institute, North Bristol NHS Trust, Bristol, United Kingdom</a:t>
            </a:r>
          </a:p>
          <a:p>
            <a:pPr>
              <a:spcBef>
                <a:spcPct val="20000"/>
              </a:spcBef>
            </a:pPr>
            <a:r>
              <a:rPr lang="en-AU" sz="3200" dirty="0">
                <a:latin typeface="Tahoma" panose="020B0604030504040204" pitchFamily="34" charset="0"/>
                <a:ea typeface="Tahoma" panose="020B0604030504040204" pitchFamily="34" charset="0"/>
                <a:cs typeface="Tahoma" panose="020B0604030504040204" pitchFamily="34" charset="0"/>
              </a:rPr>
              <a:t>2 Somerset, Wiltshire, Avon and Gloucestershire Cancer Alliance, United Kingdom</a:t>
            </a:r>
          </a:p>
          <a:p>
            <a:pPr>
              <a:spcBef>
                <a:spcPct val="20000"/>
              </a:spcBef>
            </a:pPr>
            <a:r>
              <a:rPr lang="en-AU" sz="3200" dirty="0">
                <a:latin typeface="Tahoma" panose="020B0604030504040204" pitchFamily="34" charset="0"/>
                <a:ea typeface="Tahoma" panose="020B0604030504040204" pitchFamily="34" charset="0"/>
                <a:cs typeface="Tahoma" panose="020B0604030504040204" pitchFamily="34" charset="0"/>
              </a:rPr>
              <a:t>3 </a:t>
            </a:r>
            <a:r>
              <a:rPr lang="en-AU" sz="3200" dirty="0" err="1">
                <a:latin typeface="Tahoma" panose="020B0604030504040204" pitchFamily="34" charset="0"/>
                <a:ea typeface="Tahoma" panose="020B0604030504040204" pitchFamily="34" charset="0"/>
                <a:cs typeface="Tahoma" panose="020B0604030504040204" pitchFamily="34" charset="0"/>
              </a:rPr>
              <a:t>Deontics</a:t>
            </a:r>
            <a:r>
              <a:rPr lang="en-AU" sz="3200" dirty="0">
                <a:latin typeface="Tahoma" panose="020B0604030504040204" pitchFamily="34" charset="0"/>
                <a:ea typeface="Tahoma" panose="020B0604030504040204" pitchFamily="34" charset="0"/>
                <a:cs typeface="Tahoma" panose="020B0604030504040204" pitchFamily="34" charset="0"/>
              </a:rPr>
              <a:t> Clinical Ai Solutions, United Kingdom </a:t>
            </a:r>
          </a:p>
        </p:txBody>
      </p:sp>
      <p:sp>
        <p:nvSpPr>
          <p:cNvPr id="22" name="Rectangle 28"/>
          <p:cNvSpPr>
            <a:spLocks noChangeArrowheads="1"/>
          </p:cNvSpPr>
          <p:nvPr/>
        </p:nvSpPr>
        <p:spPr bwMode="auto">
          <a:xfrm>
            <a:off x="45666480" y="0"/>
            <a:ext cx="5539919" cy="5354406"/>
          </a:xfrm>
          <a:prstGeom prst="rect">
            <a:avLst/>
          </a:prstGeom>
          <a:noFill/>
          <a:ln w="12700">
            <a:noFill/>
            <a:miter lim="800000"/>
            <a:headEnd/>
            <a:tailEnd/>
          </a:ln>
          <a:effectLst/>
        </p:spPr>
        <p:txBody>
          <a:bodyPr lIns="381518" tIns="381518" rIns="381518" bIns="381518" anchor="ctr"/>
          <a:lstStyle/>
          <a:p>
            <a:pPr algn="ctr" defTabSz="967331" eaLnBrk="0" hangingPunct="0">
              <a:spcBef>
                <a:spcPct val="50000"/>
              </a:spcBef>
            </a:pPr>
            <a:endParaRPr lang="en-US" sz="4800" b="1" cap="all" dirty="0">
              <a:solidFill>
                <a:srgbClr val="1D2867"/>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1DDB3DB0-977E-4F52-A004-E17F94F6EE7A}"/>
              </a:ext>
            </a:extLst>
          </p:cNvPr>
          <p:cNvSpPr txBox="1"/>
          <p:nvPr/>
        </p:nvSpPr>
        <p:spPr>
          <a:xfrm>
            <a:off x="1028700" y="1234585"/>
            <a:ext cx="2204804" cy="1107996"/>
          </a:xfrm>
          <a:prstGeom prst="rect">
            <a:avLst/>
          </a:prstGeom>
          <a:noFill/>
        </p:spPr>
        <p:txBody>
          <a:bodyPr wrap="square" rtlCol="0">
            <a:spAutoFit/>
          </a:bodyPr>
          <a:lstStyle/>
          <a:p>
            <a:r>
              <a:rPr lang="en-GB" sz="6600" dirty="0"/>
              <a:t>P8-1</a:t>
            </a:r>
          </a:p>
        </p:txBody>
      </p:sp>
      <p:pic>
        <p:nvPicPr>
          <p:cNvPr id="40" name="x_Picture 1">
            <a:extLst>
              <a:ext uri="{FF2B5EF4-FFF2-40B4-BE49-F238E27FC236}">
                <a16:creationId xmlns:a16="http://schemas.microsoft.com/office/drawing/2014/main" id="{5D71A8F0-8E3D-447D-9563-887BAD30E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3271" y="3192668"/>
            <a:ext cx="5169231"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OMERSET, WILTSHIRE, AVON &amp; GLOUCESTERSHIRE CANCER ALLIANCE PROGRAMME  REPORT 2020- 2021">
            <a:extLst>
              <a:ext uri="{FF2B5EF4-FFF2-40B4-BE49-F238E27FC236}">
                <a16:creationId xmlns:a16="http://schemas.microsoft.com/office/drawing/2014/main" id="{E3CD7A5F-571E-4C57-AE6C-C82091B62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4819" y="895294"/>
            <a:ext cx="376057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ontics – Clinical Ai solutions">
            <a:extLst>
              <a:ext uri="{FF2B5EF4-FFF2-40B4-BE49-F238E27FC236}">
                <a16:creationId xmlns:a16="http://schemas.microsoft.com/office/drawing/2014/main" id="{F6DFA99F-BB6F-4DD3-93C4-0C51121DF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7283" y="2106041"/>
            <a:ext cx="42767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a40beed-9ac1-4346-b112-8a70e74f3a24@eurprd06">
            <a:extLst>
              <a:ext uri="{FF2B5EF4-FFF2-40B4-BE49-F238E27FC236}">
                <a16:creationId xmlns:a16="http://schemas.microsoft.com/office/drawing/2014/main" id="{0CE9DF4A-B77E-4429-A6E3-6F0BB6D829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01354" y="6957427"/>
            <a:ext cx="6554651"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Diagram&#10;&#10;Description automatically generated">
            <a:extLst>
              <a:ext uri="{FF2B5EF4-FFF2-40B4-BE49-F238E27FC236}">
                <a16:creationId xmlns:a16="http://schemas.microsoft.com/office/drawing/2014/main" id="{7C163737-9D0C-441F-B99F-A1BA570E408D}"/>
              </a:ext>
            </a:extLst>
          </p:cNvPr>
          <p:cNvPicPr>
            <a:picLocks noChangeAspect="1"/>
          </p:cNvPicPr>
          <p:nvPr/>
        </p:nvPicPr>
        <p:blipFill rotWithShape="1">
          <a:blip r:embed="rId7"/>
          <a:srcRect t="843"/>
          <a:stretch/>
        </p:blipFill>
        <p:spPr>
          <a:xfrm>
            <a:off x="26601355" y="11480028"/>
            <a:ext cx="6554651" cy="3600000"/>
          </a:xfrm>
          <a:prstGeom prst="rect">
            <a:avLst/>
          </a:prstGeom>
        </p:spPr>
      </p:pic>
      <p:sp>
        <p:nvSpPr>
          <p:cNvPr id="3" name="TextBox 2">
            <a:extLst>
              <a:ext uri="{FF2B5EF4-FFF2-40B4-BE49-F238E27FC236}">
                <a16:creationId xmlns:a16="http://schemas.microsoft.com/office/drawing/2014/main" id="{3EF8F4D5-3306-49D0-B0A0-508D66787141}"/>
              </a:ext>
            </a:extLst>
          </p:cNvPr>
          <p:cNvSpPr txBox="1"/>
          <p:nvPr/>
        </p:nvSpPr>
        <p:spPr>
          <a:xfrm>
            <a:off x="25042761" y="6957427"/>
            <a:ext cx="973394" cy="523220"/>
          </a:xfrm>
          <a:prstGeom prst="rect">
            <a:avLst/>
          </a:prstGeom>
          <a:noFill/>
        </p:spPr>
        <p:txBody>
          <a:bodyPr wrap="square" rtlCol="0">
            <a:spAutoFit/>
          </a:bodyPr>
          <a:lstStyle/>
          <a:p>
            <a:r>
              <a:rPr lang="en-GB" sz="2800" dirty="0"/>
              <a:t>1a</a:t>
            </a:r>
          </a:p>
        </p:txBody>
      </p:sp>
      <p:sp>
        <p:nvSpPr>
          <p:cNvPr id="42" name="TextBox 41">
            <a:extLst>
              <a:ext uri="{FF2B5EF4-FFF2-40B4-BE49-F238E27FC236}">
                <a16:creationId xmlns:a16="http://schemas.microsoft.com/office/drawing/2014/main" id="{11FE6B5B-FA98-482A-B520-7381BB708804}"/>
              </a:ext>
            </a:extLst>
          </p:cNvPr>
          <p:cNvSpPr txBox="1"/>
          <p:nvPr/>
        </p:nvSpPr>
        <p:spPr>
          <a:xfrm>
            <a:off x="25190245" y="11329181"/>
            <a:ext cx="973394" cy="523220"/>
          </a:xfrm>
          <a:prstGeom prst="rect">
            <a:avLst/>
          </a:prstGeom>
          <a:noFill/>
        </p:spPr>
        <p:txBody>
          <a:bodyPr wrap="square" rtlCol="0">
            <a:spAutoFit/>
          </a:bodyPr>
          <a:lstStyle/>
          <a:p>
            <a:r>
              <a:rPr lang="en-GB" sz="2800" dirty="0"/>
              <a:t>1b</a:t>
            </a:r>
          </a:p>
        </p:txBody>
      </p:sp>
      <p:graphicFrame>
        <p:nvGraphicFramePr>
          <p:cNvPr id="45" name="Chart 44">
            <a:extLst>
              <a:ext uri="{FF2B5EF4-FFF2-40B4-BE49-F238E27FC236}">
                <a16:creationId xmlns:a16="http://schemas.microsoft.com/office/drawing/2014/main" id="{14F850AF-2919-41F4-B8B0-22076269E892}"/>
              </a:ext>
            </a:extLst>
          </p:cNvPr>
          <p:cNvGraphicFramePr>
            <a:graphicFrameLocks/>
          </p:cNvGraphicFramePr>
          <p:nvPr>
            <p:extLst>
              <p:ext uri="{D42A27DB-BD31-4B8C-83A1-F6EECF244321}">
                <p14:modId xmlns:p14="http://schemas.microsoft.com/office/powerpoint/2010/main" val="2589951568"/>
              </p:ext>
            </p:extLst>
          </p:nvPr>
        </p:nvGraphicFramePr>
        <p:xfrm>
          <a:off x="37201716" y="8442877"/>
          <a:ext cx="12334875" cy="5400000"/>
        </p:xfrm>
        <a:graphic>
          <a:graphicData uri="http://schemas.openxmlformats.org/drawingml/2006/chart">
            <c:chart xmlns:c="http://schemas.openxmlformats.org/drawingml/2006/chart" xmlns:r="http://schemas.openxmlformats.org/officeDocument/2006/relationships" r:id="rId8"/>
          </a:graphicData>
        </a:graphic>
      </p:graphicFrame>
      <p:sp>
        <p:nvSpPr>
          <p:cNvPr id="46" name="Text Box 16">
            <a:extLst>
              <a:ext uri="{FF2B5EF4-FFF2-40B4-BE49-F238E27FC236}">
                <a16:creationId xmlns:a16="http://schemas.microsoft.com/office/drawing/2014/main" id="{7DF47320-7277-4C61-BD84-01E5655BA1D8}"/>
              </a:ext>
            </a:extLst>
          </p:cNvPr>
          <p:cNvSpPr txBox="1">
            <a:spLocks noChangeArrowheads="1"/>
          </p:cNvSpPr>
          <p:nvPr/>
        </p:nvSpPr>
        <p:spPr bwMode="auto">
          <a:xfrm>
            <a:off x="37682273" y="15390519"/>
            <a:ext cx="12388645" cy="690305"/>
          </a:xfrm>
          <a:prstGeom prst="rect">
            <a:avLst/>
          </a:prstGeom>
          <a:noFill/>
          <a:ln w="25400">
            <a:noFill/>
          </a:ln>
          <a:effectLst/>
        </p:spPr>
        <p:txBody>
          <a:bodyPr wrap="square" lIns="190763" tIns="190763" rIns="190763" bIns="190763">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CA" sz="2400" dirty="0">
                <a:latin typeface="Tahoma" panose="020B0604030504040204" pitchFamily="34" charset="0"/>
                <a:ea typeface="Tahoma" panose="020B0604030504040204" pitchFamily="34" charset="0"/>
                <a:cs typeface="Tahoma" panose="020B0604030504040204" pitchFamily="34" charset="0"/>
              </a:rPr>
              <a:t>Figure 2) Illustration of types of prostate cases input into AI application </a:t>
            </a:r>
          </a:p>
        </p:txBody>
      </p:sp>
      <p:sp>
        <p:nvSpPr>
          <p:cNvPr id="48" name="Text Box 16">
            <a:extLst>
              <a:ext uri="{FF2B5EF4-FFF2-40B4-BE49-F238E27FC236}">
                <a16:creationId xmlns:a16="http://schemas.microsoft.com/office/drawing/2014/main" id="{11DFD77D-212D-4045-A40F-9EA54E75D865}"/>
              </a:ext>
            </a:extLst>
          </p:cNvPr>
          <p:cNvSpPr txBox="1">
            <a:spLocks noChangeArrowheads="1"/>
          </p:cNvSpPr>
          <p:nvPr/>
        </p:nvSpPr>
        <p:spPr bwMode="auto">
          <a:xfrm>
            <a:off x="40515411" y="19561432"/>
            <a:ext cx="7357853" cy="907059"/>
          </a:xfrm>
          <a:prstGeom prst="rect">
            <a:avLst/>
          </a:prstGeom>
          <a:noFill/>
          <a:ln w="25400">
            <a:noFill/>
          </a:ln>
          <a:effectLst/>
        </p:spPr>
        <p:txBody>
          <a:bodyPr wrap="square" lIns="190763" tIns="190763" rIns="190763" bIns="190763">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CA" sz="2400" dirty="0">
                <a:latin typeface="Tahoma" panose="020B0604030504040204" pitchFamily="34" charset="0"/>
                <a:ea typeface="Tahoma" panose="020B0604030504040204" pitchFamily="34" charset="0"/>
                <a:cs typeface="Tahoma" panose="020B0604030504040204" pitchFamily="34" charset="0"/>
              </a:rPr>
              <a:t>Table 1) Pathology of cases discussed at MDTM</a:t>
            </a:r>
          </a:p>
        </p:txBody>
      </p:sp>
      <p:graphicFrame>
        <p:nvGraphicFramePr>
          <p:cNvPr id="5" name="Table 5">
            <a:extLst>
              <a:ext uri="{FF2B5EF4-FFF2-40B4-BE49-F238E27FC236}">
                <a16:creationId xmlns:a16="http://schemas.microsoft.com/office/drawing/2014/main" id="{D0ABCC1A-60BE-4586-B942-BD749B7BF54C}"/>
              </a:ext>
            </a:extLst>
          </p:cNvPr>
          <p:cNvGraphicFramePr>
            <a:graphicFrameLocks noGrp="1"/>
          </p:cNvGraphicFramePr>
          <p:nvPr>
            <p:extLst>
              <p:ext uri="{D42A27DB-BD31-4B8C-83A1-F6EECF244321}">
                <p14:modId xmlns:p14="http://schemas.microsoft.com/office/powerpoint/2010/main" val="3810264689"/>
              </p:ext>
            </p:extLst>
          </p:nvPr>
        </p:nvGraphicFramePr>
        <p:xfrm>
          <a:off x="36861784" y="16513443"/>
          <a:ext cx="13014740" cy="2907572"/>
        </p:xfrm>
        <a:graphic>
          <a:graphicData uri="http://schemas.openxmlformats.org/drawingml/2006/table">
            <a:tbl>
              <a:tblPr firstRow="1" bandRow="1">
                <a:tableStyleId>{5C22544A-7EE6-4342-B048-85BDC9FD1C3A}</a:tableStyleId>
              </a:tblPr>
              <a:tblGrid>
                <a:gridCol w="6507370">
                  <a:extLst>
                    <a:ext uri="{9D8B030D-6E8A-4147-A177-3AD203B41FA5}">
                      <a16:colId xmlns:a16="http://schemas.microsoft.com/office/drawing/2014/main" val="891881532"/>
                    </a:ext>
                  </a:extLst>
                </a:gridCol>
                <a:gridCol w="6507370">
                  <a:extLst>
                    <a:ext uri="{9D8B030D-6E8A-4147-A177-3AD203B41FA5}">
                      <a16:colId xmlns:a16="http://schemas.microsoft.com/office/drawing/2014/main" val="1445413584"/>
                    </a:ext>
                  </a:extLst>
                </a:gridCol>
              </a:tblGrid>
              <a:tr h="726893">
                <a:tc>
                  <a:txBody>
                    <a:bodyPr/>
                    <a:lstStyle/>
                    <a:p>
                      <a:r>
                        <a:rPr lang="en-GB" sz="4000" baseline="0" dirty="0"/>
                        <a:t>Pathology</a:t>
                      </a:r>
                    </a:p>
                  </a:txBody>
                  <a:tcPr/>
                </a:tc>
                <a:tc>
                  <a:txBody>
                    <a:bodyPr/>
                    <a:lstStyle/>
                    <a:p>
                      <a:r>
                        <a:rPr lang="en-GB" sz="4000" baseline="0" dirty="0"/>
                        <a:t>Number (%)</a:t>
                      </a:r>
                    </a:p>
                  </a:txBody>
                  <a:tcPr/>
                </a:tc>
                <a:extLst>
                  <a:ext uri="{0D108BD9-81ED-4DB2-BD59-A6C34878D82A}">
                    <a16:rowId xmlns:a16="http://schemas.microsoft.com/office/drawing/2014/main" val="4250339020"/>
                  </a:ext>
                </a:extLst>
              </a:tr>
              <a:tr h="726893">
                <a:tc>
                  <a:txBody>
                    <a:bodyPr/>
                    <a:lstStyle/>
                    <a:p>
                      <a:r>
                        <a:rPr lang="en-GB" sz="4000" baseline="0" dirty="0"/>
                        <a:t>Benign</a:t>
                      </a:r>
                    </a:p>
                  </a:txBody>
                  <a:tcPr/>
                </a:tc>
                <a:tc>
                  <a:txBody>
                    <a:bodyPr/>
                    <a:lstStyle/>
                    <a:p>
                      <a:r>
                        <a:rPr lang="en-GB" sz="4000" baseline="0" dirty="0"/>
                        <a:t>26 (17)</a:t>
                      </a:r>
                    </a:p>
                  </a:txBody>
                  <a:tcPr/>
                </a:tc>
                <a:extLst>
                  <a:ext uri="{0D108BD9-81ED-4DB2-BD59-A6C34878D82A}">
                    <a16:rowId xmlns:a16="http://schemas.microsoft.com/office/drawing/2014/main" val="2009143003"/>
                  </a:ext>
                </a:extLst>
              </a:tr>
              <a:tr h="726893">
                <a:tc>
                  <a:txBody>
                    <a:bodyPr/>
                    <a:lstStyle/>
                    <a:p>
                      <a:r>
                        <a:rPr lang="en-GB" sz="4000" baseline="0" dirty="0"/>
                        <a:t>Non-metastatic localised</a:t>
                      </a:r>
                    </a:p>
                  </a:txBody>
                  <a:tcPr/>
                </a:tc>
                <a:tc>
                  <a:txBody>
                    <a:bodyPr/>
                    <a:lstStyle/>
                    <a:p>
                      <a:r>
                        <a:rPr lang="en-GB" sz="4000" baseline="0" dirty="0"/>
                        <a:t>107 (70)</a:t>
                      </a:r>
                    </a:p>
                  </a:txBody>
                  <a:tcPr/>
                </a:tc>
                <a:extLst>
                  <a:ext uri="{0D108BD9-81ED-4DB2-BD59-A6C34878D82A}">
                    <a16:rowId xmlns:a16="http://schemas.microsoft.com/office/drawing/2014/main" val="4021836454"/>
                  </a:ext>
                </a:extLst>
              </a:tr>
              <a:tr h="726893">
                <a:tc>
                  <a:txBody>
                    <a:bodyPr/>
                    <a:lstStyle/>
                    <a:p>
                      <a:r>
                        <a:rPr lang="en-GB" sz="4000" baseline="0" dirty="0"/>
                        <a:t>Metastatic</a:t>
                      </a:r>
                    </a:p>
                  </a:txBody>
                  <a:tcPr/>
                </a:tc>
                <a:tc>
                  <a:txBody>
                    <a:bodyPr/>
                    <a:lstStyle/>
                    <a:p>
                      <a:r>
                        <a:rPr lang="en-GB" sz="4000" baseline="0" dirty="0"/>
                        <a:t>20 (13)</a:t>
                      </a:r>
                    </a:p>
                  </a:txBody>
                  <a:tcPr/>
                </a:tc>
                <a:extLst>
                  <a:ext uri="{0D108BD9-81ED-4DB2-BD59-A6C34878D82A}">
                    <a16:rowId xmlns:a16="http://schemas.microsoft.com/office/drawing/2014/main" val="1722358638"/>
                  </a:ext>
                </a:extLst>
              </a:tr>
            </a:tbl>
          </a:graphicData>
        </a:graphic>
      </p:graphicFrame>
      <p:sp>
        <p:nvSpPr>
          <p:cNvPr id="6" name="TextBox 5">
            <a:extLst>
              <a:ext uri="{FF2B5EF4-FFF2-40B4-BE49-F238E27FC236}">
                <a16:creationId xmlns:a16="http://schemas.microsoft.com/office/drawing/2014/main" id="{55F0B569-24BF-40BE-8C04-9E3AD42F5CFE}"/>
              </a:ext>
            </a:extLst>
          </p:cNvPr>
          <p:cNvSpPr txBox="1"/>
          <p:nvPr/>
        </p:nvSpPr>
        <p:spPr>
          <a:xfrm>
            <a:off x="13509523" y="16537321"/>
            <a:ext cx="15633290" cy="3170099"/>
          </a:xfrm>
          <a:prstGeom prst="rect">
            <a:avLst/>
          </a:prstGeom>
          <a:noFill/>
          <a:ln w="57150">
            <a:solidFill>
              <a:srgbClr val="E26551"/>
            </a:solidFill>
          </a:ln>
        </p:spPr>
        <p:txBody>
          <a:bodyPr wrap="square" rtlCol="0">
            <a:spAutoFit/>
          </a:bodyPr>
          <a:lstStyle/>
          <a:p>
            <a:pPr marL="285750" indent="-285750">
              <a:buFont typeface="Arial" panose="020B0604020202020204" pitchFamily="34" charset="0"/>
              <a:buChar char="•"/>
            </a:pPr>
            <a:r>
              <a:rPr lang="en-GB" sz="4000" b="1" dirty="0"/>
              <a:t>Total agreement between MDT + </a:t>
            </a:r>
            <a:r>
              <a:rPr lang="en-GB" sz="4000" b="1" dirty="0" err="1"/>
              <a:t>Deontics</a:t>
            </a:r>
            <a:r>
              <a:rPr lang="en-GB" sz="4000" b="1" dirty="0"/>
              <a:t> – 96/152 (63%)</a:t>
            </a:r>
          </a:p>
          <a:p>
            <a:pPr marL="285750" indent="-285750">
              <a:buFont typeface="Arial" panose="020B0604020202020204" pitchFamily="34" charset="0"/>
              <a:buChar char="•"/>
            </a:pPr>
            <a:endParaRPr lang="en-GB" sz="4000" b="1" dirty="0"/>
          </a:p>
          <a:p>
            <a:pPr marL="285750" indent="-285750">
              <a:buFont typeface="Arial" panose="020B0604020202020204" pitchFamily="34" charset="0"/>
              <a:buChar char="•"/>
            </a:pPr>
            <a:r>
              <a:rPr lang="en-GB" sz="4000" b="1" dirty="0"/>
              <a:t>Nuanced agreement between MDT + </a:t>
            </a:r>
            <a:r>
              <a:rPr lang="en-GB" sz="4000" b="1" dirty="0" err="1"/>
              <a:t>Deontics</a:t>
            </a:r>
            <a:r>
              <a:rPr lang="en-GB" sz="4000" b="1" dirty="0"/>
              <a:t> – 34/152 (22%)</a:t>
            </a:r>
          </a:p>
          <a:p>
            <a:pPr marL="285750" indent="-285750">
              <a:buFont typeface="Arial" panose="020B0604020202020204" pitchFamily="34" charset="0"/>
              <a:buChar char="•"/>
            </a:pPr>
            <a:endParaRPr lang="en-GB" sz="4000" b="1" dirty="0"/>
          </a:p>
          <a:p>
            <a:pPr marL="285750" indent="-285750">
              <a:buFont typeface="Arial" panose="020B0604020202020204" pitchFamily="34" charset="0"/>
              <a:buChar char="•"/>
            </a:pPr>
            <a:r>
              <a:rPr lang="en-GB" sz="4000" b="1" dirty="0"/>
              <a:t>Discordance  between MDT + </a:t>
            </a:r>
            <a:r>
              <a:rPr lang="en-GB" sz="4000" b="1" dirty="0" err="1"/>
              <a:t>Deontics</a:t>
            </a:r>
            <a:r>
              <a:rPr lang="en-GB" sz="4000" b="1" dirty="0"/>
              <a:t> – 22/152 (15%)</a:t>
            </a:r>
          </a:p>
        </p:txBody>
      </p:sp>
    </p:spTree>
    <p:extLst>
      <p:ext uri="{BB962C8B-B14F-4D97-AF65-F5344CB8AC3E}">
        <p14:creationId xmlns:p14="http://schemas.microsoft.com/office/powerpoint/2010/main" val="1425638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529</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Tahoma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Jonathan Aning</cp:lastModifiedBy>
  <cp:revision>65</cp:revision>
  <dcterms:created xsi:type="dcterms:W3CDTF">2016-12-01T17:42:49Z</dcterms:created>
  <dcterms:modified xsi:type="dcterms:W3CDTF">2022-06-01T09:35:45Z</dcterms:modified>
</cp:coreProperties>
</file>