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145706755" r:id="rId3"/>
    <p:sldId id="2145706750" r:id="rId4"/>
    <p:sldId id="2145706759" r:id="rId5"/>
    <p:sldId id="2145706756" r:id="rId6"/>
    <p:sldId id="2145706754" r:id="rId7"/>
    <p:sldId id="2145706758" r:id="rId8"/>
    <p:sldId id="2145706753" r:id="rId9"/>
    <p:sldId id="2145706751" r:id="rId10"/>
    <p:sldId id="2145706748" r:id="rId11"/>
    <p:sldId id="2145706752" r:id="rId12"/>
    <p:sldId id="2145706709" r:id="rId13"/>
    <p:sldId id="2145706741" r:id="rId14"/>
    <p:sldId id="2145706740" r:id="rId15"/>
    <p:sldId id="2145706742" r:id="rId16"/>
    <p:sldId id="2145706743" r:id="rId17"/>
    <p:sldId id="2145706745" r:id="rId18"/>
    <p:sldId id="2145706747" r:id="rId19"/>
    <p:sldId id="2145706723" r:id="rId20"/>
    <p:sldId id="2145706724" r:id="rId21"/>
    <p:sldId id="2145706725" r:id="rId22"/>
    <p:sldId id="2145706728" r:id="rId23"/>
    <p:sldId id="2145706726" r:id="rId24"/>
    <p:sldId id="2145706736" r:id="rId25"/>
    <p:sldId id="2145706735" r:id="rId26"/>
    <p:sldId id="2145706734" r:id="rId27"/>
    <p:sldId id="2145706733" r:id="rId28"/>
    <p:sldId id="2145706731" r:id="rId29"/>
    <p:sldId id="2145706729" r:id="rId30"/>
    <p:sldId id="21457067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62"/>
    <p:restoredTop sz="96327"/>
  </p:normalViewPr>
  <p:slideViewPr>
    <p:cSldViewPr snapToGrid="0">
      <p:cViewPr varScale="1">
        <p:scale>
          <a:sx n="67" d="100"/>
          <a:sy n="67" d="100"/>
        </p:scale>
        <p:origin x="204" y="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66B1-8029-6413-83E3-34C83F4CBB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49E15E-6B25-9679-067A-5B8DF60D6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C4ACB1-2C92-6461-AF0D-CA4054F68535}"/>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5" name="Footer Placeholder 4">
            <a:extLst>
              <a:ext uri="{FF2B5EF4-FFF2-40B4-BE49-F238E27FC236}">
                <a16:creationId xmlns:a16="http://schemas.microsoft.com/office/drawing/2014/main" id="{D278204E-F060-5A07-69ED-74939C7AEF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4FA27-755D-3B36-AA3D-8B4641C7F8BF}"/>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150489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E144-AF75-022C-5FFC-667D7297FA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79C8F2-B2E8-008D-496A-000DB4BF6A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FA94B-D1A2-C11B-F8EB-13A088794EEC}"/>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5" name="Footer Placeholder 4">
            <a:extLst>
              <a:ext uri="{FF2B5EF4-FFF2-40B4-BE49-F238E27FC236}">
                <a16:creationId xmlns:a16="http://schemas.microsoft.com/office/drawing/2014/main" id="{25ACC31C-8012-DB75-0677-CD2DA248E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B660E-86E3-ADA0-1747-7F6F315E7E85}"/>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116143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77E885-D7CE-BEFC-1336-940DA4E09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EBC93F-0D37-6F17-70FE-ADE1D9CC66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6E91F-D01D-A2F7-177D-780F6DF6C289}"/>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5" name="Footer Placeholder 4">
            <a:extLst>
              <a:ext uri="{FF2B5EF4-FFF2-40B4-BE49-F238E27FC236}">
                <a16:creationId xmlns:a16="http://schemas.microsoft.com/office/drawing/2014/main" id="{6FDDC701-ECE3-1F8E-00BB-31251AAF41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092C5-ACD9-B504-3C74-944CA979FE61}"/>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350107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2A83-A1B4-59D6-F62D-3B162CADD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2FAB6E-C2C5-6553-437F-F1CD7D8A46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F58D74-F9E2-3E73-F068-7A4DD9BDA9BF}"/>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5" name="Footer Placeholder 4">
            <a:extLst>
              <a:ext uri="{FF2B5EF4-FFF2-40B4-BE49-F238E27FC236}">
                <a16:creationId xmlns:a16="http://schemas.microsoft.com/office/drawing/2014/main" id="{5B6D882F-91EC-E04A-D58D-886046327D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1D3837-E15F-DDD7-8678-7DC9088D7787}"/>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214400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E175-CC8E-1348-0461-AD9E8AC2F3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083F3E-667E-6496-77DD-76C30FE89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B670CD-F8ED-45ED-9AFF-97FCEEC2138E}"/>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5" name="Footer Placeholder 4">
            <a:extLst>
              <a:ext uri="{FF2B5EF4-FFF2-40B4-BE49-F238E27FC236}">
                <a16:creationId xmlns:a16="http://schemas.microsoft.com/office/drawing/2014/main" id="{397A9B41-073D-A967-BA86-365BDF6F3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EDB26-48D3-9291-3FFD-440818891ECE}"/>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380400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7856-BBAB-EA41-CF8E-CF994542A1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A15920-8D1E-5314-FB9B-E9F8A5114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F6CB36-E34F-F23B-067D-48A1194A27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5E24BD-D64F-93AD-3052-A66DEBB04845}"/>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6" name="Footer Placeholder 5">
            <a:extLst>
              <a:ext uri="{FF2B5EF4-FFF2-40B4-BE49-F238E27FC236}">
                <a16:creationId xmlns:a16="http://schemas.microsoft.com/office/drawing/2014/main" id="{FA48777F-51B6-758A-EE20-72353072D4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AB8DDC-91EC-32C3-CBD1-E87BD15FDCA5}"/>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75925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9C4D-077D-FF6E-C3FC-C2D923E232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7112C7-3EA1-F236-34FE-A80273C96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985EA-A323-4EF4-E6E4-6FABDB2CE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9D1E2A-74BF-81F1-B531-B57F450D6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0835C-1CA2-C280-D273-0FFC20C739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C475DF-BE95-1E7B-353F-0A1C7281437A}"/>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8" name="Footer Placeholder 7">
            <a:extLst>
              <a:ext uri="{FF2B5EF4-FFF2-40B4-BE49-F238E27FC236}">
                <a16:creationId xmlns:a16="http://schemas.microsoft.com/office/drawing/2014/main" id="{3C997CA8-9E51-960D-40BE-FA5747D4E4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A28832-12E5-A24C-F35D-FF0F10E93EF7}"/>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117254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6473-6E29-0F46-2217-72DDD43CC9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41159-1D72-964D-6A7D-D06A012B6DBF}"/>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4" name="Footer Placeholder 3">
            <a:extLst>
              <a:ext uri="{FF2B5EF4-FFF2-40B4-BE49-F238E27FC236}">
                <a16:creationId xmlns:a16="http://schemas.microsoft.com/office/drawing/2014/main" id="{4A43BA0D-24A8-7FC9-2242-140B1F5AA7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ED5610-3C4F-5CFB-2FBC-AFD8F4758061}"/>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17860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A26DF-B810-4624-E327-B172346E1398}"/>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3" name="Footer Placeholder 2">
            <a:extLst>
              <a:ext uri="{FF2B5EF4-FFF2-40B4-BE49-F238E27FC236}">
                <a16:creationId xmlns:a16="http://schemas.microsoft.com/office/drawing/2014/main" id="{580BF4C1-8891-229E-AA1E-B3844EB18B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197A1-E112-B499-02E1-7AE778E53C5E}"/>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386267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F879-124A-5847-8F49-624B44DAD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8340BD-9BDB-6FFA-B539-85F74FB7E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9E006C-D740-9883-28A3-FEB52947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96C74-9F73-C794-5890-1B30403DDABD}"/>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6" name="Footer Placeholder 5">
            <a:extLst>
              <a:ext uri="{FF2B5EF4-FFF2-40B4-BE49-F238E27FC236}">
                <a16:creationId xmlns:a16="http://schemas.microsoft.com/office/drawing/2014/main" id="{11E4712D-2041-871C-58B7-35F4F7262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399641-90DC-9C34-DBBD-D8D6460CA307}"/>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105735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2CCA-A144-4D38-78A3-B7B95981C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ED30A1-2E27-4767-8B5C-65866F4AD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6BE08B-7E56-A51C-26E4-59C47FF0E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2496F-453B-B057-059C-42941783C6E9}"/>
              </a:ext>
            </a:extLst>
          </p:cNvPr>
          <p:cNvSpPr>
            <a:spLocks noGrp="1"/>
          </p:cNvSpPr>
          <p:nvPr>
            <p:ph type="dt" sz="half" idx="10"/>
          </p:nvPr>
        </p:nvSpPr>
        <p:spPr/>
        <p:txBody>
          <a:bodyPr/>
          <a:lstStyle/>
          <a:p>
            <a:fld id="{359C8BD0-E522-AC48-B5B1-3F7F58FA7499}" type="datetimeFigureOut">
              <a:rPr lang="en-GB" smtClean="0"/>
              <a:t>06/12/2023</a:t>
            </a:fld>
            <a:endParaRPr lang="en-GB"/>
          </a:p>
        </p:txBody>
      </p:sp>
      <p:sp>
        <p:nvSpPr>
          <p:cNvPr id="6" name="Footer Placeholder 5">
            <a:extLst>
              <a:ext uri="{FF2B5EF4-FFF2-40B4-BE49-F238E27FC236}">
                <a16:creationId xmlns:a16="http://schemas.microsoft.com/office/drawing/2014/main" id="{2ED84101-A006-9B4F-2744-52E873844F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54ECC5-77A4-C175-1B11-2971075BF877}"/>
              </a:ext>
            </a:extLst>
          </p:cNvPr>
          <p:cNvSpPr>
            <a:spLocks noGrp="1"/>
          </p:cNvSpPr>
          <p:nvPr>
            <p:ph type="sldNum" sz="quarter" idx="12"/>
          </p:nvPr>
        </p:nvSpPr>
        <p:spPr/>
        <p:txBody>
          <a:bodyPr/>
          <a:lstStyle/>
          <a:p>
            <a:fld id="{43103681-B9C7-0F4A-8EA0-EF4B185DCDDE}" type="slidenum">
              <a:rPr lang="en-GB" smtClean="0"/>
              <a:t>‹#›</a:t>
            </a:fld>
            <a:endParaRPr lang="en-GB"/>
          </a:p>
        </p:txBody>
      </p:sp>
    </p:spTree>
    <p:extLst>
      <p:ext uri="{BB962C8B-B14F-4D97-AF65-F5344CB8AC3E}">
        <p14:creationId xmlns:p14="http://schemas.microsoft.com/office/powerpoint/2010/main" val="380112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E7307-AA34-3C38-A1F5-EE5213EB5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659BB1-FEFF-EC1D-12EF-046143866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20DC2-9BFC-D5D6-ECE9-44C64F1B2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C8BD0-E522-AC48-B5B1-3F7F58FA7499}" type="datetimeFigureOut">
              <a:rPr lang="en-GB" smtClean="0"/>
              <a:t>06/12/2023</a:t>
            </a:fld>
            <a:endParaRPr lang="en-GB"/>
          </a:p>
        </p:txBody>
      </p:sp>
      <p:sp>
        <p:nvSpPr>
          <p:cNvPr id="5" name="Footer Placeholder 4">
            <a:extLst>
              <a:ext uri="{FF2B5EF4-FFF2-40B4-BE49-F238E27FC236}">
                <a16:creationId xmlns:a16="http://schemas.microsoft.com/office/drawing/2014/main" id="{56A71087-14D4-D5B9-0502-199440DE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7357CD-53ED-7597-E860-BFE89443E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3681-B9C7-0F4A-8EA0-EF4B185DCDDE}" type="slidenum">
              <a:rPr lang="en-GB" smtClean="0"/>
              <a:t>‹#›</a:t>
            </a:fld>
            <a:endParaRPr lang="en-GB"/>
          </a:p>
        </p:txBody>
      </p:sp>
    </p:spTree>
    <p:extLst>
      <p:ext uri="{BB962C8B-B14F-4D97-AF65-F5344CB8AC3E}">
        <p14:creationId xmlns:p14="http://schemas.microsoft.com/office/powerpoint/2010/main" val="225053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umourclassification.iarc.who.int/chaptercontent/64/6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E48B-D979-1325-2CAA-4EE6BBCB30F7}"/>
              </a:ext>
            </a:extLst>
          </p:cNvPr>
          <p:cNvSpPr>
            <a:spLocks noGrp="1"/>
          </p:cNvSpPr>
          <p:nvPr>
            <p:ph type="ctrTitle"/>
          </p:nvPr>
        </p:nvSpPr>
        <p:spPr>
          <a:xfrm>
            <a:off x="1523999" y="1122363"/>
            <a:ext cx="9821333" cy="2387600"/>
          </a:xfrm>
        </p:spPr>
        <p:txBody>
          <a:bodyPr>
            <a:normAutofit/>
          </a:bodyPr>
          <a:lstStyle/>
          <a:p>
            <a:r>
              <a:rPr lang="en-GB" sz="4000" dirty="0"/>
              <a:t>Update on UKKCC Research &amp; Skin Pathology</a:t>
            </a:r>
            <a:br>
              <a:rPr lang="en-GB" sz="4000" dirty="0"/>
            </a:br>
            <a:br>
              <a:rPr lang="en-GB" sz="4000" dirty="0"/>
            </a:br>
            <a:r>
              <a:rPr lang="en-GB" sz="4000" dirty="0"/>
              <a:t>SWAG Skin Cancer Meeting 6 Nov 2023</a:t>
            </a:r>
          </a:p>
        </p:txBody>
      </p:sp>
      <p:sp>
        <p:nvSpPr>
          <p:cNvPr id="3" name="Subtitle 2">
            <a:extLst>
              <a:ext uri="{FF2B5EF4-FFF2-40B4-BE49-F238E27FC236}">
                <a16:creationId xmlns:a16="http://schemas.microsoft.com/office/drawing/2014/main" id="{BE8D3996-9B57-ED6F-94DE-B19EC0AB9E87}"/>
              </a:ext>
            </a:extLst>
          </p:cNvPr>
          <p:cNvSpPr>
            <a:spLocks noGrp="1"/>
          </p:cNvSpPr>
          <p:nvPr>
            <p:ph type="subTitle" idx="1"/>
          </p:nvPr>
        </p:nvSpPr>
        <p:spPr>
          <a:xfrm>
            <a:off x="1524000" y="3661673"/>
            <a:ext cx="9144000" cy="1655762"/>
          </a:xfrm>
        </p:spPr>
        <p:txBody>
          <a:bodyPr>
            <a:normAutofit lnSpcReduction="10000"/>
          </a:bodyPr>
          <a:lstStyle/>
          <a:p>
            <a:endParaRPr lang="en-GB" dirty="0"/>
          </a:p>
          <a:p>
            <a:r>
              <a:rPr lang="en-GB" dirty="0"/>
              <a:t>Dr Paul Craig</a:t>
            </a:r>
          </a:p>
          <a:p>
            <a:r>
              <a:rPr lang="en-GB" dirty="0"/>
              <a:t>Cellular Pathology</a:t>
            </a:r>
          </a:p>
          <a:p>
            <a:r>
              <a:rPr lang="en-GB" dirty="0"/>
              <a:t>Gloucestershire Hospitals NHS Foundation Trust</a:t>
            </a:r>
          </a:p>
        </p:txBody>
      </p:sp>
    </p:spTree>
    <p:extLst>
      <p:ext uri="{BB962C8B-B14F-4D97-AF65-F5344CB8AC3E}">
        <p14:creationId xmlns:p14="http://schemas.microsoft.com/office/powerpoint/2010/main" val="35996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DD74-5F3C-0BEA-3993-A37346037AA4}"/>
              </a:ext>
            </a:extLst>
          </p:cNvPr>
          <p:cNvSpPr>
            <a:spLocks noGrp="1"/>
          </p:cNvSpPr>
          <p:nvPr>
            <p:ph type="title"/>
          </p:nvPr>
        </p:nvSpPr>
        <p:spPr/>
        <p:txBody>
          <a:bodyPr>
            <a:normAutofit fontScale="90000"/>
          </a:bodyPr>
          <a:lstStyle/>
          <a:p>
            <a:r>
              <a:rPr lang="en-US" dirty="0"/>
              <a:t>Red = genes upregulated in metastatic </a:t>
            </a:r>
            <a:r>
              <a:rPr lang="en-US" dirty="0" err="1"/>
              <a:t>cSCC</a:t>
            </a:r>
            <a:br>
              <a:rPr lang="en-US" dirty="0"/>
            </a:br>
            <a:r>
              <a:rPr lang="en-US" dirty="0"/>
              <a:t>Blue = genes downregulated in metastatic </a:t>
            </a:r>
            <a:r>
              <a:rPr lang="en-US" dirty="0" err="1"/>
              <a:t>cSCC</a:t>
            </a:r>
            <a:endParaRPr lang="en-US" dirty="0"/>
          </a:p>
        </p:txBody>
      </p:sp>
      <p:pic>
        <p:nvPicPr>
          <p:cNvPr id="5" name="Content Placeholder 4">
            <a:extLst>
              <a:ext uri="{FF2B5EF4-FFF2-40B4-BE49-F238E27FC236}">
                <a16:creationId xmlns:a16="http://schemas.microsoft.com/office/drawing/2014/main" id="{8690A842-C351-26DD-4834-3CA6C55AFE45}"/>
              </a:ext>
            </a:extLst>
          </p:cNvPr>
          <p:cNvPicPr>
            <a:picLocks noGrp="1" noChangeAspect="1"/>
          </p:cNvPicPr>
          <p:nvPr>
            <p:ph idx="1"/>
          </p:nvPr>
        </p:nvPicPr>
        <p:blipFill rotWithShape="1">
          <a:blip r:embed="rId2"/>
          <a:srcRect l="9667" t="17974" r="11058" b="13923"/>
          <a:stretch/>
        </p:blipFill>
        <p:spPr>
          <a:xfrm>
            <a:off x="1826051" y="1690688"/>
            <a:ext cx="7301016" cy="4933121"/>
          </a:xfrm>
        </p:spPr>
      </p:pic>
    </p:spTree>
    <p:extLst>
      <p:ext uri="{BB962C8B-B14F-4D97-AF65-F5344CB8AC3E}">
        <p14:creationId xmlns:p14="http://schemas.microsoft.com/office/powerpoint/2010/main" val="396174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6E87-BDBF-F402-7EB2-0B20AF28E3BE}"/>
              </a:ext>
            </a:extLst>
          </p:cNvPr>
          <p:cNvSpPr>
            <a:spLocks noGrp="1"/>
          </p:cNvSpPr>
          <p:nvPr>
            <p:ph type="title"/>
          </p:nvPr>
        </p:nvSpPr>
        <p:spPr/>
        <p:txBody>
          <a:bodyPr/>
          <a:lstStyle/>
          <a:p>
            <a:r>
              <a:rPr lang="en-US" dirty="0"/>
              <a:t>Results &amp; Conclusion </a:t>
            </a:r>
          </a:p>
        </p:txBody>
      </p:sp>
      <p:sp>
        <p:nvSpPr>
          <p:cNvPr id="3" name="Content Placeholder 2">
            <a:extLst>
              <a:ext uri="{FF2B5EF4-FFF2-40B4-BE49-F238E27FC236}">
                <a16:creationId xmlns:a16="http://schemas.microsoft.com/office/drawing/2014/main" id="{37CEF4AF-4581-329A-74F6-433749B66CBD}"/>
              </a:ext>
            </a:extLst>
          </p:cNvPr>
          <p:cNvSpPr>
            <a:spLocks noGrp="1"/>
          </p:cNvSpPr>
          <p:nvPr>
            <p:ph idx="1"/>
          </p:nvPr>
        </p:nvSpPr>
        <p:spPr>
          <a:xfrm>
            <a:off x="838200" y="1825625"/>
            <a:ext cx="10515600" cy="4846108"/>
          </a:xfrm>
        </p:spPr>
        <p:txBody>
          <a:bodyPr>
            <a:normAutofit lnSpcReduction="10000"/>
          </a:bodyPr>
          <a:lstStyle/>
          <a:p>
            <a:pPr algn="just">
              <a:lnSpc>
                <a:spcPct val="115000"/>
              </a:lnSpc>
            </a:pPr>
            <a:r>
              <a:rPr lang="en-GB" sz="2400" b="1" i="1" dirty="0">
                <a:effectLst/>
                <a:latin typeface="Calibri" panose="020F0502020204030204" pitchFamily="34" charset="0"/>
                <a:ea typeface="Calibri" panose="020F0502020204030204" pitchFamily="34" charset="0"/>
                <a:cs typeface="Calibri" panose="020F0502020204030204" pitchFamily="34" charset="0"/>
              </a:rPr>
              <a:t>Results:</a:t>
            </a:r>
            <a:r>
              <a:rPr lang="en-GB" sz="2400" dirty="0">
                <a:effectLst/>
                <a:latin typeface="Calibri" panose="020F0502020204030204" pitchFamily="34" charset="0"/>
                <a:ea typeface="Calibri" panose="020F0502020204030204" pitchFamily="34" charset="0"/>
                <a:cs typeface="Calibri" panose="020F0502020204030204" pitchFamily="34" charset="0"/>
              </a:rPr>
              <a:t> A 20-gene prognostic model was developed and validated, with an accuracy of 86.0%, sensitivity of 85.7%, specificity of 86.1%, and positive predictive value of 78.3% in the testing set, providing more stable, accurate prediction than pathological staging systems. </a:t>
            </a:r>
          </a:p>
          <a:p>
            <a:pPr algn="just">
              <a:lnSpc>
                <a:spcPct val="115000"/>
              </a:lnSpc>
            </a:pPr>
            <a:r>
              <a:rPr lang="en-GB" sz="2400" dirty="0">
                <a:effectLst/>
                <a:latin typeface="Calibri" panose="020F0502020204030204" pitchFamily="34" charset="0"/>
                <a:ea typeface="Calibri" panose="020F0502020204030204" pitchFamily="34" charset="0"/>
                <a:cs typeface="Calibri" panose="020F0502020204030204" pitchFamily="34" charset="0"/>
              </a:rPr>
              <a:t>A linear predictor was also developed, significantly correlating with metastatic risk.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b="1" i="1" dirty="0">
                <a:effectLst/>
                <a:latin typeface="Calibri" panose="020F0502020204030204" pitchFamily="34" charset="0"/>
                <a:ea typeface="Calibri" panose="020F0502020204030204" pitchFamily="34" charset="0"/>
                <a:cs typeface="Calibri" panose="020F0502020204030204" pitchFamily="34" charset="0"/>
              </a:rPr>
              <a:t>Limitations:</a:t>
            </a:r>
            <a:r>
              <a:rPr lang="en-GB" sz="2400" b="1"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This was a retrospective 4-centre study and larger prospective multicentre studies are now required.</a:t>
            </a:r>
          </a:p>
          <a:p>
            <a:pPr algn="just">
              <a:lnSpc>
                <a:spcPct val="115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2400" b="1" i="1" dirty="0">
                <a:effectLst/>
                <a:latin typeface="Calibri" panose="020F0502020204030204" pitchFamily="34" charset="0"/>
                <a:ea typeface="Calibri" panose="020F0502020204030204" pitchFamily="34" charset="0"/>
                <a:cs typeface="Calibri" panose="020F0502020204030204" pitchFamily="34" charset="0"/>
              </a:rPr>
              <a:t>Conclusion:</a:t>
            </a:r>
            <a:r>
              <a:rPr lang="en-GB" sz="2400" b="1"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The 20-gene signature prediction is accurate, with the potential to be incorporated into clinical workflows for </a:t>
            </a:r>
            <a:r>
              <a:rPr lang="en-GB" sz="2400" dirty="0" err="1">
                <a:effectLst/>
                <a:latin typeface="Calibri" panose="020F0502020204030204" pitchFamily="34" charset="0"/>
                <a:ea typeface="Calibri" panose="020F0502020204030204" pitchFamily="34" charset="0"/>
                <a:cs typeface="Calibri" panose="020F0502020204030204" pitchFamily="34" charset="0"/>
              </a:rPr>
              <a:t>cSCC</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8515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979BFFEF-6A5F-1E3C-A7C6-ADD702055625}"/>
              </a:ext>
            </a:extLst>
          </p:cNvPr>
          <p:cNvSpPr>
            <a:spLocks noGrp="1"/>
          </p:cNvSpPr>
          <p:nvPr>
            <p:ph type="title"/>
          </p:nvPr>
        </p:nvSpPr>
        <p:spPr/>
        <p:txBody>
          <a:bodyPr/>
          <a:lstStyle/>
          <a:p>
            <a:r>
              <a:rPr lang="en-GB" altLang="en-US" dirty="0"/>
              <a:t>To be briefly discussed (if time)</a:t>
            </a:r>
          </a:p>
        </p:txBody>
      </p:sp>
      <p:sp>
        <p:nvSpPr>
          <p:cNvPr id="30722" name="Content Placeholder 2">
            <a:extLst>
              <a:ext uri="{FF2B5EF4-FFF2-40B4-BE49-F238E27FC236}">
                <a16:creationId xmlns:a16="http://schemas.microsoft.com/office/drawing/2014/main" id="{FD2AE1DA-F710-B498-B1E2-2C9294F1994B}"/>
              </a:ext>
            </a:extLst>
          </p:cNvPr>
          <p:cNvSpPr>
            <a:spLocks noGrp="1"/>
          </p:cNvSpPr>
          <p:nvPr>
            <p:ph idx="1"/>
          </p:nvPr>
        </p:nvSpPr>
        <p:spPr>
          <a:xfrm>
            <a:off x="1262278" y="1513704"/>
            <a:ext cx="9129754" cy="4525963"/>
          </a:xfrm>
        </p:spPr>
        <p:txBody>
          <a:bodyPr/>
          <a:lstStyle/>
          <a:p>
            <a:pPr>
              <a:defRPr/>
            </a:pPr>
            <a:endParaRPr lang="en-GB" altLang="en-US" dirty="0"/>
          </a:p>
          <a:p>
            <a:pPr>
              <a:defRPr/>
            </a:pPr>
            <a:r>
              <a:rPr lang="en-GB" altLang="en-US" dirty="0"/>
              <a:t>WHO 5</a:t>
            </a:r>
            <a:r>
              <a:rPr lang="en-GB" altLang="en-US" baseline="30000" dirty="0"/>
              <a:t>th</a:t>
            </a:r>
            <a:r>
              <a:rPr lang="en-GB" altLang="en-US" dirty="0"/>
              <a:t> edition Classification of Skin Tumours 2023</a:t>
            </a:r>
          </a:p>
          <a:p>
            <a:pPr>
              <a:defRPr/>
            </a:pPr>
            <a:endParaRPr lang="en-GB" altLang="en-US" dirty="0"/>
          </a:p>
          <a:p>
            <a:pPr>
              <a:defRPr/>
            </a:pPr>
            <a:r>
              <a:rPr lang="en-GB" altLang="en-US" dirty="0"/>
              <a:t>Digital Pathology in Dermatopathology &amp; SWAG</a:t>
            </a:r>
          </a:p>
          <a:p>
            <a:pPr marL="0" indent="0">
              <a:buNone/>
              <a:defRPr/>
            </a:pPr>
            <a:endParaRPr lang="en-GB" altLang="en-US" dirty="0"/>
          </a:p>
          <a:p>
            <a:pPr>
              <a:defRPr/>
            </a:pPr>
            <a:r>
              <a:rPr lang="en-GB" altLang="en-US" dirty="0"/>
              <a:t>Artificial Intelligence (AI) in Dermatopathology</a:t>
            </a:r>
          </a:p>
          <a:p>
            <a:pPr>
              <a:defRPr/>
            </a:pPr>
            <a:endParaRPr lang="en-GB" altLang="en-US" sz="2400" dirty="0"/>
          </a:p>
          <a:p>
            <a:pPr>
              <a:defRPr/>
            </a:pPr>
            <a:endParaRPr lang="en-GB" altLang="en-US" sz="2400" dirty="0"/>
          </a:p>
        </p:txBody>
      </p:sp>
      <p:pic>
        <p:nvPicPr>
          <p:cNvPr id="17411" name="Picture 3">
            <a:extLst>
              <a:ext uri="{FF2B5EF4-FFF2-40B4-BE49-F238E27FC236}">
                <a16:creationId xmlns:a16="http://schemas.microsoft.com/office/drawing/2014/main" id="{779A6322-2C89-138D-1B74-AB824D3D46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90101" y="4624686"/>
            <a:ext cx="1589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4EB34A-B367-4E1F-4CDC-0605744A2F3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50785"/>
          <a:stretch/>
        </p:blipFill>
        <p:spPr>
          <a:xfrm>
            <a:off x="1096572" y="308919"/>
            <a:ext cx="9666163" cy="6005384"/>
          </a:xfrm>
          <a:prstGeom prst="rect">
            <a:avLst/>
          </a:prstGeom>
        </p:spPr>
      </p:pic>
    </p:spTree>
    <p:extLst>
      <p:ext uri="{BB962C8B-B14F-4D97-AF65-F5344CB8AC3E}">
        <p14:creationId xmlns:p14="http://schemas.microsoft.com/office/powerpoint/2010/main" val="354868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15FF-4687-736F-4C99-F464616DA90B}"/>
              </a:ext>
            </a:extLst>
          </p:cNvPr>
          <p:cNvSpPr>
            <a:spLocks noGrp="1"/>
          </p:cNvSpPr>
          <p:nvPr>
            <p:ph type="title"/>
          </p:nvPr>
        </p:nvSpPr>
        <p:spPr/>
        <p:txBody>
          <a:bodyPr>
            <a:normAutofit fontScale="90000"/>
          </a:bodyPr>
          <a:lstStyle/>
          <a:p>
            <a:r>
              <a:rPr lang="en-GB" dirty="0"/>
              <a:t>		Melanocytomas – intermediate lesions</a:t>
            </a:r>
            <a:br>
              <a:rPr lang="en-GB" dirty="0"/>
            </a:br>
            <a:endParaRPr lang="en-GB" dirty="0"/>
          </a:p>
        </p:txBody>
      </p:sp>
      <p:sp>
        <p:nvSpPr>
          <p:cNvPr id="3" name="Content Placeholder 2">
            <a:extLst>
              <a:ext uri="{FF2B5EF4-FFF2-40B4-BE49-F238E27FC236}">
                <a16:creationId xmlns:a16="http://schemas.microsoft.com/office/drawing/2014/main" id="{23DF3990-0C1B-74F7-1580-E8FAFF8DF338}"/>
              </a:ext>
            </a:extLst>
          </p:cNvPr>
          <p:cNvSpPr>
            <a:spLocks noGrp="1"/>
          </p:cNvSpPr>
          <p:nvPr>
            <p:ph idx="1"/>
          </p:nvPr>
        </p:nvSpPr>
        <p:spPr>
          <a:xfrm>
            <a:off x="654909" y="1690688"/>
            <a:ext cx="11219934" cy="4486275"/>
          </a:xfrm>
        </p:spPr>
        <p:txBody>
          <a:bodyPr>
            <a:normAutofit lnSpcReduction="10000"/>
          </a:bodyPr>
          <a:lstStyle/>
          <a:p>
            <a:pPr algn="just"/>
            <a:r>
              <a:rPr lang="en-GB" sz="2600" b="0" i="0" dirty="0">
                <a:solidFill>
                  <a:srgbClr val="666666"/>
                </a:solidFill>
                <a:effectLst/>
              </a:rPr>
              <a:t>some atypical features, but fall short of a malignant diagnosis by histopathology</a:t>
            </a:r>
          </a:p>
          <a:p>
            <a:pPr algn="just"/>
            <a:endParaRPr lang="en-GB" sz="2600" b="0" i="0" dirty="0">
              <a:solidFill>
                <a:srgbClr val="666666"/>
              </a:solidFill>
              <a:effectLst/>
            </a:endParaRPr>
          </a:p>
          <a:p>
            <a:pPr algn="just"/>
            <a:r>
              <a:rPr lang="en-GB" sz="2600" b="0" i="0" dirty="0">
                <a:solidFill>
                  <a:srgbClr val="666666"/>
                </a:solidFill>
                <a:effectLst/>
              </a:rPr>
              <a:t>harbour additional pathogenic mutations - evolved beyond initial stage of tumour development but have not reached the malignant state. </a:t>
            </a:r>
          </a:p>
          <a:p>
            <a:pPr algn="just"/>
            <a:endParaRPr lang="en-GB" sz="2600" b="0" i="0" dirty="0">
              <a:solidFill>
                <a:srgbClr val="666666"/>
              </a:solidFill>
              <a:effectLst/>
            </a:endParaRPr>
          </a:p>
          <a:p>
            <a:pPr algn="just"/>
            <a:r>
              <a:rPr lang="en-GB" sz="2600" b="0" i="0" dirty="0">
                <a:solidFill>
                  <a:srgbClr val="666666"/>
                </a:solidFill>
                <a:effectLst/>
              </a:rPr>
              <a:t>they carry different pathogenic mutations in addition to the initiating mutation that is the sole alteration in a </a:t>
            </a:r>
            <a:r>
              <a:rPr lang="en-GB" sz="2600" b="0" i="0" dirty="0" err="1">
                <a:solidFill>
                  <a:srgbClr val="666666"/>
                </a:solidFill>
                <a:effectLst/>
              </a:rPr>
              <a:t>histopathologically</a:t>
            </a:r>
            <a:r>
              <a:rPr lang="en-GB" sz="2600" b="0" i="0" dirty="0">
                <a:solidFill>
                  <a:srgbClr val="666666"/>
                </a:solidFill>
                <a:effectLst/>
              </a:rPr>
              <a:t> bland appearing lesion.</a:t>
            </a:r>
          </a:p>
          <a:p>
            <a:pPr marL="0" indent="0" algn="just">
              <a:buNone/>
            </a:pPr>
            <a:endParaRPr lang="en-GB" sz="2600" b="0" i="0" dirty="0">
              <a:solidFill>
                <a:srgbClr val="666666"/>
              </a:solidFill>
              <a:effectLst/>
            </a:endParaRPr>
          </a:p>
          <a:p>
            <a:pPr algn="just"/>
            <a:r>
              <a:rPr lang="en-GB" sz="2600" dirty="0">
                <a:solidFill>
                  <a:srgbClr val="666666"/>
                </a:solidFill>
              </a:rPr>
              <a:t>t</a:t>
            </a:r>
            <a:r>
              <a:rPr lang="en-GB" sz="2600" b="0" i="0" dirty="0">
                <a:solidFill>
                  <a:srgbClr val="666666"/>
                </a:solidFill>
                <a:effectLst/>
              </a:rPr>
              <a:t>he secondary alterations found in these intermediate lesions alter specific </a:t>
            </a:r>
            <a:r>
              <a:rPr lang="en-GB" sz="2600" b="0" i="0" dirty="0" err="1">
                <a:solidFill>
                  <a:srgbClr val="666666"/>
                </a:solidFill>
                <a:effectLst/>
              </a:rPr>
              <a:t>signaling</a:t>
            </a:r>
            <a:r>
              <a:rPr lang="en-GB" sz="2600" b="0" i="0" dirty="0">
                <a:solidFill>
                  <a:srgbClr val="666666"/>
                </a:solidFill>
                <a:effectLst/>
              </a:rPr>
              <a:t> pathways that vary between the histopathological types, and therefore likely contribute to their characteristic clinicopathologic features.</a:t>
            </a:r>
          </a:p>
          <a:p>
            <a:pPr algn="just"/>
            <a:endParaRPr lang="en-GB" b="0" i="0" dirty="0">
              <a:solidFill>
                <a:srgbClr val="666666"/>
              </a:solidFill>
              <a:effectLst/>
              <a:latin typeface="Helvetica" pitchFamily="2" charset="0"/>
            </a:endParaRPr>
          </a:p>
        </p:txBody>
      </p:sp>
    </p:spTree>
    <p:extLst>
      <p:ext uri="{BB962C8B-B14F-4D97-AF65-F5344CB8AC3E}">
        <p14:creationId xmlns:p14="http://schemas.microsoft.com/office/powerpoint/2010/main" val="91507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15FF-4687-736F-4C99-F464616DA90B}"/>
              </a:ext>
            </a:extLst>
          </p:cNvPr>
          <p:cNvSpPr>
            <a:spLocks noGrp="1"/>
          </p:cNvSpPr>
          <p:nvPr>
            <p:ph type="title"/>
          </p:nvPr>
        </p:nvSpPr>
        <p:spPr/>
        <p:txBody>
          <a:bodyPr>
            <a:normAutofit fontScale="90000"/>
          </a:bodyPr>
          <a:lstStyle/>
          <a:p>
            <a:r>
              <a:rPr lang="en-GB" dirty="0"/>
              <a:t>		Melanocytomas – intermediate lesions</a:t>
            </a:r>
            <a:br>
              <a:rPr lang="en-GB" dirty="0"/>
            </a:br>
            <a:endParaRPr lang="en-GB" dirty="0"/>
          </a:p>
        </p:txBody>
      </p:sp>
      <p:sp>
        <p:nvSpPr>
          <p:cNvPr id="3" name="Content Placeholder 2">
            <a:extLst>
              <a:ext uri="{FF2B5EF4-FFF2-40B4-BE49-F238E27FC236}">
                <a16:creationId xmlns:a16="http://schemas.microsoft.com/office/drawing/2014/main" id="{23DF3990-0C1B-74F7-1580-E8FAFF8DF338}"/>
              </a:ext>
            </a:extLst>
          </p:cNvPr>
          <p:cNvSpPr>
            <a:spLocks noGrp="1"/>
          </p:cNvSpPr>
          <p:nvPr>
            <p:ph idx="1"/>
          </p:nvPr>
        </p:nvSpPr>
        <p:spPr/>
        <p:txBody>
          <a:bodyPr>
            <a:normAutofit lnSpcReduction="10000"/>
          </a:bodyPr>
          <a:lstStyle/>
          <a:p>
            <a:pPr marL="0" indent="0" algn="just">
              <a:buNone/>
            </a:pPr>
            <a:r>
              <a:rPr lang="en-GB" sz="2400" b="0" i="0" dirty="0">
                <a:effectLst/>
              </a:rPr>
              <a:t>Some of these ‘intermediate’ lesions have characteristic clinicopathologic features</a:t>
            </a:r>
            <a:r>
              <a:rPr lang="en-GB" sz="2400" dirty="0"/>
              <a:t>:</a:t>
            </a:r>
            <a:r>
              <a:rPr lang="en-GB" sz="2400" b="0" i="0" dirty="0">
                <a:effectLst/>
              </a:rPr>
              <a:t> </a:t>
            </a:r>
          </a:p>
          <a:p>
            <a:pPr marL="0" indent="0" algn="just">
              <a:buNone/>
            </a:pPr>
            <a:endParaRPr lang="en-GB" sz="2400" b="0" i="0" dirty="0">
              <a:solidFill>
                <a:srgbClr val="666666"/>
              </a:solidFill>
              <a:effectLst/>
            </a:endParaRPr>
          </a:p>
          <a:p>
            <a:pPr algn="just"/>
            <a:r>
              <a:rPr lang="en-GB" sz="2400" b="0" i="0" dirty="0">
                <a:effectLst/>
              </a:rPr>
              <a:t>pigmented epithelioid melanocytoma (formerly animal type melanoma)</a:t>
            </a:r>
          </a:p>
          <a:p>
            <a:pPr marL="0" indent="0" algn="just">
              <a:buNone/>
            </a:pPr>
            <a:endParaRPr lang="en-GB" sz="2400" b="0" i="0" dirty="0">
              <a:effectLst/>
            </a:endParaRPr>
          </a:p>
          <a:p>
            <a:pPr algn="just"/>
            <a:r>
              <a:rPr lang="en-GB" sz="2400" dirty="0"/>
              <a:t>BAP1-inactivated melanocytoma (</a:t>
            </a:r>
            <a:r>
              <a:rPr lang="en-GB" sz="2400" dirty="0" err="1"/>
              <a:t>BAPoma</a:t>
            </a:r>
            <a:r>
              <a:rPr lang="en-GB" sz="2400" dirty="0"/>
              <a:t>)</a:t>
            </a:r>
          </a:p>
          <a:p>
            <a:pPr algn="just"/>
            <a:endParaRPr lang="en-GB" sz="2400" b="0" i="0" dirty="0">
              <a:effectLst/>
            </a:endParaRPr>
          </a:p>
          <a:p>
            <a:pPr algn="just"/>
            <a:r>
              <a:rPr lang="en-GB" sz="2400" b="0" i="0" dirty="0">
                <a:effectLst/>
              </a:rPr>
              <a:t>WNT-activated deep penetrating/plexiform melanocytoma (deep penetrating naevus)</a:t>
            </a:r>
          </a:p>
          <a:p>
            <a:pPr algn="just"/>
            <a:endParaRPr lang="en-GB" sz="2400" b="0" i="0" dirty="0">
              <a:effectLst/>
            </a:endParaRPr>
          </a:p>
          <a:p>
            <a:pPr algn="just"/>
            <a:r>
              <a:rPr lang="en-GB" sz="2400" b="0" i="0" dirty="0">
                <a:effectLst/>
              </a:rPr>
              <a:t>Spitz melanocytoma (atypical </a:t>
            </a:r>
            <a:r>
              <a:rPr lang="en-GB" sz="2400" b="0" i="0" dirty="0" err="1">
                <a:effectLst/>
              </a:rPr>
              <a:t>spitzoid</a:t>
            </a:r>
            <a:r>
              <a:rPr lang="en-GB" sz="2400" b="0" i="0" dirty="0">
                <a:effectLst/>
              </a:rPr>
              <a:t> tumour)</a:t>
            </a:r>
          </a:p>
        </p:txBody>
      </p:sp>
    </p:spTree>
    <p:extLst>
      <p:ext uri="{BB962C8B-B14F-4D97-AF65-F5344CB8AC3E}">
        <p14:creationId xmlns:p14="http://schemas.microsoft.com/office/powerpoint/2010/main" val="221416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F435-E21C-6FB9-6C9F-CC69C7010DE5}"/>
              </a:ext>
            </a:extLst>
          </p:cNvPr>
          <p:cNvSpPr>
            <a:spLocks noGrp="1"/>
          </p:cNvSpPr>
          <p:nvPr>
            <p:ph type="title"/>
          </p:nvPr>
        </p:nvSpPr>
        <p:spPr/>
        <p:txBody>
          <a:bodyPr/>
          <a:lstStyle/>
          <a:p>
            <a:pPr algn="ctr"/>
            <a:r>
              <a:rPr lang="en-GB" sz="3600" b="1" i="0" u="none" strike="noStrike" dirty="0">
                <a:effectLst/>
                <a:hlinkClick r:id="rId2">
                  <a:extLst>
                    <a:ext uri="{A12FA001-AC4F-418D-AE19-62706E023703}">
                      <ahyp:hlinkClr xmlns:ahyp="http://schemas.microsoft.com/office/drawing/2018/hyperlinkcolor" val="tx"/>
                    </a:ext>
                  </a:extLst>
                </a:hlinkClick>
              </a:rPr>
              <a:t>Spitzoid tumours</a:t>
            </a:r>
            <a:br>
              <a:rPr lang="en-GB" b="0" i="0" dirty="0">
                <a:effectLst/>
                <a:latin typeface="Helvetica" pitchFamily="2" charset="0"/>
              </a:rPr>
            </a:br>
            <a:endParaRPr lang="en-GB" dirty="0"/>
          </a:p>
        </p:txBody>
      </p:sp>
      <p:sp>
        <p:nvSpPr>
          <p:cNvPr id="3" name="Content Placeholder 2">
            <a:extLst>
              <a:ext uri="{FF2B5EF4-FFF2-40B4-BE49-F238E27FC236}">
                <a16:creationId xmlns:a16="http://schemas.microsoft.com/office/drawing/2014/main" id="{1710BFC1-D0CB-700E-A3BA-C0BD1C3E82E3}"/>
              </a:ext>
            </a:extLst>
          </p:cNvPr>
          <p:cNvSpPr>
            <a:spLocks noGrp="1"/>
          </p:cNvSpPr>
          <p:nvPr>
            <p:ph idx="1"/>
          </p:nvPr>
        </p:nvSpPr>
        <p:spPr>
          <a:xfrm>
            <a:off x="2331308" y="1491992"/>
            <a:ext cx="7961870" cy="4351338"/>
          </a:xfrm>
        </p:spPr>
        <p:txBody>
          <a:bodyPr>
            <a:normAutofit fontScale="92500" lnSpcReduction="20000"/>
          </a:bodyPr>
          <a:lstStyle/>
          <a:p>
            <a:pPr algn="l"/>
            <a:endParaRPr lang="en-GB" b="0" i="0" u="none" strike="noStrike" dirty="0">
              <a:solidFill>
                <a:srgbClr val="0B80B7"/>
              </a:solidFill>
              <a:effectLst/>
            </a:endParaRPr>
          </a:p>
          <a:p>
            <a:pPr marL="0" indent="0" algn="l">
              <a:buNone/>
            </a:pPr>
            <a:r>
              <a:rPr lang="en-GB" b="0" i="0" u="none" strike="noStrike" dirty="0">
                <a:effectLst/>
              </a:rPr>
              <a:t>Benign:</a:t>
            </a:r>
          </a:p>
          <a:p>
            <a:pPr algn="l"/>
            <a:r>
              <a:rPr lang="en-GB" b="0" i="0" u="none" strike="noStrike" dirty="0">
                <a:effectLst/>
              </a:rPr>
              <a:t>Pigmented spindle cell naevus (Reed naevus)</a:t>
            </a:r>
          </a:p>
          <a:p>
            <a:pPr algn="l"/>
            <a:r>
              <a:rPr lang="en-GB" b="0" i="0" u="none" strike="noStrike" dirty="0">
                <a:effectLst/>
              </a:rPr>
              <a:t>Spitz naevus</a:t>
            </a:r>
          </a:p>
          <a:p>
            <a:pPr algn="l"/>
            <a:endParaRPr lang="en-GB" dirty="0"/>
          </a:p>
          <a:p>
            <a:pPr marL="0" indent="0" algn="l">
              <a:buNone/>
            </a:pPr>
            <a:r>
              <a:rPr lang="en-GB" b="0" i="0" u="none" strike="noStrike" dirty="0">
                <a:effectLst/>
              </a:rPr>
              <a:t>Intermediate:</a:t>
            </a:r>
          </a:p>
          <a:p>
            <a:pPr algn="l"/>
            <a:r>
              <a:rPr lang="en-GB" b="0" i="0" u="none" strike="noStrike" dirty="0">
                <a:effectLst/>
              </a:rPr>
              <a:t>Spitz melanocytoma (Atypical Spitz tumour)</a:t>
            </a:r>
          </a:p>
          <a:p>
            <a:pPr marL="0" indent="0" algn="l">
              <a:buNone/>
            </a:pPr>
            <a:endParaRPr lang="en-GB" b="0" i="0" u="none" strike="noStrike" dirty="0">
              <a:effectLst/>
            </a:endParaRPr>
          </a:p>
          <a:p>
            <a:pPr marL="0" indent="0" algn="l">
              <a:buNone/>
            </a:pPr>
            <a:r>
              <a:rPr lang="en-GB" b="0" i="0" u="none" strike="noStrike" dirty="0">
                <a:effectLst/>
              </a:rPr>
              <a:t>Malignant:</a:t>
            </a:r>
          </a:p>
          <a:p>
            <a:pPr algn="l"/>
            <a:r>
              <a:rPr lang="en-GB" b="0" i="0" u="none" strike="noStrike" dirty="0">
                <a:effectLst/>
              </a:rPr>
              <a:t>Spitz melanoma</a:t>
            </a:r>
          </a:p>
          <a:p>
            <a:pPr algn="l"/>
            <a:endParaRPr lang="en-GB" b="0" i="0" u="none" strike="noStrike" dirty="0">
              <a:solidFill>
                <a:srgbClr val="0B80B7"/>
              </a:solidFill>
              <a:effectLst/>
            </a:endParaRPr>
          </a:p>
          <a:p>
            <a:pPr marL="0" indent="0">
              <a:buNone/>
            </a:pPr>
            <a:endParaRPr lang="en-GB" dirty="0"/>
          </a:p>
        </p:txBody>
      </p:sp>
    </p:spTree>
    <p:extLst>
      <p:ext uri="{BB962C8B-B14F-4D97-AF65-F5344CB8AC3E}">
        <p14:creationId xmlns:p14="http://schemas.microsoft.com/office/powerpoint/2010/main" val="279897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4FDD532-F79E-3758-1533-31EAAB4C48DB}"/>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76327" y="129452"/>
            <a:ext cx="9102202" cy="659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6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E5C0-DED8-80B4-2C2C-49D1AE5CA1DC}"/>
              </a:ext>
            </a:extLst>
          </p:cNvPr>
          <p:cNvSpPr>
            <a:spLocks noGrp="1"/>
          </p:cNvSpPr>
          <p:nvPr>
            <p:ph type="title"/>
          </p:nvPr>
        </p:nvSpPr>
        <p:spPr/>
        <p:txBody>
          <a:bodyPr/>
          <a:lstStyle/>
          <a:p>
            <a:r>
              <a:rPr lang="en-GB" dirty="0"/>
              <a:t>			Digital Pathology	</a:t>
            </a:r>
          </a:p>
        </p:txBody>
      </p:sp>
      <p:sp>
        <p:nvSpPr>
          <p:cNvPr id="3" name="Content Placeholder 2">
            <a:extLst>
              <a:ext uri="{FF2B5EF4-FFF2-40B4-BE49-F238E27FC236}">
                <a16:creationId xmlns:a16="http://schemas.microsoft.com/office/drawing/2014/main" id="{7EE17C39-8BB3-5C7B-F4EE-1A93F0EC3145}"/>
              </a:ext>
            </a:extLst>
          </p:cNvPr>
          <p:cNvSpPr>
            <a:spLocks noGrp="1"/>
          </p:cNvSpPr>
          <p:nvPr>
            <p:ph idx="1"/>
          </p:nvPr>
        </p:nvSpPr>
        <p:spPr>
          <a:xfrm>
            <a:off x="838199" y="1825625"/>
            <a:ext cx="10962503" cy="4351338"/>
          </a:xfrm>
        </p:spPr>
        <p:txBody>
          <a:bodyPr>
            <a:normAutofit lnSpcReduction="10000"/>
          </a:bodyPr>
          <a:lstStyle/>
          <a:p>
            <a:r>
              <a:rPr lang="en-GB" dirty="0"/>
              <a:t>using digital images – initially just digital cameras</a:t>
            </a:r>
          </a:p>
          <a:p>
            <a:r>
              <a:rPr lang="en-GB" dirty="0"/>
              <a:t>now scan microscope slides with scanners – in </a:t>
            </a:r>
            <a:r>
              <a:rPr lang="en-GB" dirty="0" err="1"/>
              <a:t>Glos</a:t>
            </a:r>
            <a:r>
              <a:rPr lang="en-GB" dirty="0"/>
              <a:t> 3 machines up to 360 slides each</a:t>
            </a:r>
          </a:p>
          <a:p>
            <a:r>
              <a:rPr lang="en-GB" b="0" i="0" dirty="0">
                <a:solidFill>
                  <a:srgbClr val="212121"/>
                </a:solidFill>
                <a:effectLst/>
              </a:rPr>
              <a:t>digital histopathology images contain far more pixels than other commonly used medical imaging techniques, such as magnetic resonance imaging (MRI) and computerized tomography (CT)</a:t>
            </a:r>
          </a:p>
          <a:p>
            <a:r>
              <a:rPr lang="en-GB" b="0" i="0" dirty="0">
                <a:solidFill>
                  <a:srgbClr val="212121"/>
                </a:solidFill>
                <a:effectLst/>
              </a:rPr>
              <a:t>limited histological biomarkers large enough to be observed by the human eye. </a:t>
            </a:r>
          </a:p>
          <a:p>
            <a:r>
              <a:rPr lang="en-GB" b="0" i="0" dirty="0">
                <a:solidFill>
                  <a:srgbClr val="212121"/>
                </a:solidFill>
                <a:effectLst/>
              </a:rPr>
              <a:t>deep learning offers a path to access this hidden wealth of information in digital histology images.</a:t>
            </a:r>
            <a:endParaRPr lang="en-GB" dirty="0"/>
          </a:p>
        </p:txBody>
      </p:sp>
    </p:spTree>
    <p:extLst>
      <p:ext uri="{BB962C8B-B14F-4D97-AF65-F5344CB8AC3E}">
        <p14:creationId xmlns:p14="http://schemas.microsoft.com/office/powerpoint/2010/main" val="236252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9B6D48D-64B5-B17F-A93A-5BDE3076E9EE}"/>
              </a:ext>
            </a:extLst>
          </p:cNvPr>
          <p:cNvSpPr>
            <a:spLocks noGrp="1"/>
          </p:cNvSpPr>
          <p:nvPr>
            <p:ph type="title"/>
          </p:nvPr>
        </p:nvSpPr>
        <p:spPr>
          <a:xfrm>
            <a:off x="1334529" y="543697"/>
            <a:ext cx="9012195" cy="1143000"/>
          </a:xfrm>
        </p:spPr>
        <p:txBody>
          <a:bodyPr>
            <a:normAutofit fontScale="90000"/>
          </a:bodyPr>
          <a:lstStyle/>
          <a:p>
            <a:r>
              <a:rPr lang="en-GB" altLang="en-US" sz="3600" dirty="0"/>
              <a:t>Current use of Digital Pathology in Dermatopathology</a:t>
            </a:r>
            <a:br>
              <a:rPr lang="en-GB" altLang="en-US" sz="3600" dirty="0"/>
            </a:br>
            <a:endParaRPr lang="en-GB" altLang="en-US" sz="3600" dirty="0"/>
          </a:p>
        </p:txBody>
      </p:sp>
      <p:sp>
        <p:nvSpPr>
          <p:cNvPr id="3" name="Content Placeholder 2">
            <a:extLst>
              <a:ext uri="{FF2B5EF4-FFF2-40B4-BE49-F238E27FC236}">
                <a16:creationId xmlns:a16="http://schemas.microsoft.com/office/drawing/2014/main" id="{0EF9213F-1C2B-F624-E373-CCEBF2F9610D}"/>
              </a:ext>
            </a:extLst>
          </p:cNvPr>
          <p:cNvSpPr>
            <a:spLocks noGrp="1"/>
          </p:cNvSpPr>
          <p:nvPr>
            <p:ph idx="1"/>
          </p:nvPr>
        </p:nvSpPr>
        <p:spPr>
          <a:xfrm>
            <a:off x="1692876" y="1952368"/>
            <a:ext cx="8517924" cy="4646871"/>
          </a:xfrm>
        </p:spPr>
        <p:txBody>
          <a:bodyPr>
            <a:normAutofit/>
          </a:bodyPr>
          <a:lstStyle/>
          <a:p>
            <a:pPr>
              <a:defRPr/>
            </a:pPr>
            <a:r>
              <a:rPr lang="en-GB" dirty="0"/>
              <a:t>Used for teaching and training and EQA</a:t>
            </a:r>
          </a:p>
          <a:p>
            <a:pPr>
              <a:defRPr/>
            </a:pPr>
            <a:endParaRPr lang="en-GB" dirty="0"/>
          </a:p>
          <a:p>
            <a:pPr>
              <a:defRPr/>
            </a:pPr>
            <a:r>
              <a:rPr lang="en-GB" dirty="0"/>
              <a:t>Websites </a:t>
            </a:r>
            <a:r>
              <a:rPr lang="en-GB" dirty="0" err="1"/>
              <a:t>eg</a:t>
            </a:r>
            <a:r>
              <a:rPr lang="en-GB" dirty="0"/>
              <a:t> </a:t>
            </a:r>
            <a:r>
              <a:rPr lang="en-GB" dirty="0" err="1"/>
              <a:t>dermpathpro</a:t>
            </a:r>
            <a:endParaRPr lang="en-GB" dirty="0"/>
          </a:p>
          <a:p>
            <a:pPr>
              <a:defRPr/>
            </a:pPr>
            <a:endParaRPr lang="en-GB" dirty="0"/>
          </a:p>
          <a:p>
            <a:pPr>
              <a:defRPr/>
            </a:pPr>
            <a:r>
              <a:rPr lang="en-GB" dirty="0"/>
              <a:t>Routine reporting – private and NHS</a:t>
            </a:r>
          </a:p>
          <a:p>
            <a:pPr>
              <a:defRPr/>
            </a:pPr>
            <a:endParaRPr lang="en-GB" dirty="0"/>
          </a:p>
          <a:p>
            <a:pPr>
              <a:defRPr/>
            </a:pPr>
            <a:r>
              <a:rPr lang="en-GB" dirty="0"/>
              <a:t>Early AI projects</a:t>
            </a:r>
          </a:p>
          <a:p>
            <a:pPr marL="0" indent="0">
              <a:buNone/>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9106-6688-1776-235F-4DC5F3564CFF}"/>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264567D4-081F-0E22-63F3-D1EC0C151E0F}"/>
              </a:ext>
            </a:extLst>
          </p:cNvPr>
          <p:cNvSpPr>
            <a:spLocks noGrp="1"/>
          </p:cNvSpPr>
          <p:nvPr>
            <p:ph idx="1"/>
          </p:nvPr>
        </p:nvSpPr>
        <p:spPr/>
        <p:txBody>
          <a:bodyPr/>
          <a:lstStyle/>
          <a:p>
            <a:r>
              <a:rPr lang="en-US" dirty="0"/>
              <a:t>Grant from Sanofi for past SCC study expenses involved in retrieving pathology blocks and slides and laboratory costs of cutting tissue and postage </a:t>
            </a:r>
          </a:p>
          <a:p>
            <a:r>
              <a:rPr lang="en-US" dirty="0"/>
              <a:t>Grant from British Skin Foundation for UK Keratinocyte Cancer Collaborative (UKKCC)</a:t>
            </a:r>
          </a:p>
          <a:p>
            <a:endParaRPr lang="en-US" dirty="0"/>
          </a:p>
        </p:txBody>
      </p:sp>
    </p:spTree>
    <p:extLst>
      <p:ext uri="{BB962C8B-B14F-4D97-AF65-F5344CB8AC3E}">
        <p14:creationId xmlns:p14="http://schemas.microsoft.com/office/powerpoint/2010/main" val="20857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a:extLst>
              <a:ext uri="{FF2B5EF4-FFF2-40B4-BE49-F238E27FC236}">
                <a16:creationId xmlns:a16="http://schemas.microsoft.com/office/drawing/2014/main" id="{0141F224-4327-0AA0-D0A6-B00689AF8A7C}"/>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570288" y="1009650"/>
            <a:ext cx="4887912" cy="5746750"/>
          </a:xfrm>
        </p:spPr>
      </p:pic>
      <p:sp>
        <p:nvSpPr>
          <p:cNvPr id="19458" name="TextBox 4">
            <a:extLst>
              <a:ext uri="{FF2B5EF4-FFF2-40B4-BE49-F238E27FC236}">
                <a16:creationId xmlns:a16="http://schemas.microsoft.com/office/drawing/2014/main" id="{76BD4CBB-C20B-1ADC-E71C-F3229FDDFB14}"/>
              </a:ext>
            </a:extLst>
          </p:cNvPr>
          <p:cNvSpPr txBox="1">
            <a:spLocks noChangeArrowheads="1"/>
          </p:cNvSpPr>
          <p:nvPr/>
        </p:nvSpPr>
        <p:spPr bwMode="auto">
          <a:xfrm>
            <a:off x="1868488" y="101600"/>
            <a:ext cx="8291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2400"/>
              <a:t>Teaching and training and EQA uses of digital pathology:</a:t>
            </a:r>
          </a:p>
          <a:p>
            <a:pPr algn="ctr">
              <a:spcBef>
                <a:spcPct val="0"/>
              </a:spcBef>
              <a:buFontTx/>
              <a:buNone/>
            </a:pPr>
            <a:r>
              <a:rPr lang="en-GB" altLang="en-US" sz="2400"/>
              <a:t>websites with digitised images eg Leeds, RCPath Pathology portal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5DEF549-B2C2-B68F-2C2E-77F99DAA2665}"/>
              </a:ext>
            </a:extLst>
          </p:cNvPr>
          <p:cNvSpPr>
            <a:spLocks noGrp="1"/>
          </p:cNvSpPr>
          <p:nvPr>
            <p:ph type="title"/>
          </p:nvPr>
        </p:nvSpPr>
        <p:spPr>
          <a:xfrm>
            <a:off x="1865313" y="77788"/>
            <a:ext cx="8229600" cy="1143000"/>
          </a:xfrm>
        </p:spPr>
        <p:txBody>
          <a:bodyPr/>
          <a:lstStyle/>
          <a:p>
            <a:r>
              <a:rPr lang="en-GB" altLang="en-US" sz="3600"/>
              <a:t>Websites for digital dermatopathology</a:t>
            </a:r>
          </a:p>
        </p:txBody>
      </p:sp>
      <p:sp>
        <p:nvSpPr>
          <p:cNvPr id="3" name="Content Placeholder 2">
            <a:extLst>
              <a:ext uri="{FF2B5EF4-FFF2-40B4-BE49-F238E27FC236}">
                <a16:creationId xmlns:a16="http://schemas.microsoft.com/office/drawing/2014/main" id="{610BCBB4-336C-C8A0-7DEB-B62320219A6D}"/>
              </a:ext>
            </a:extLst>
          </p:cNvPr>
          <p:cNvSpPr>
            <a:spLocks noGrp="1"/>
          </p:cNvSpPr>
          <p:nvPr>
            <p:ph idx="1"/>
          </p:nvPr>
        </p:nvSpPr>
        <p:spPr>
          <a:xfrm>
            <a:off x="1801813" y="1295401"/>
            <a:ext cx="8229600" cy="4525963"/>
          </a:xfrm>
        </p:spPr>
        <p:txBody>
          <a:bodyPr/>
          <a:lstStyle/>
          <a:p>
            <a:pPr>
              <a:defRPr/>
            </a:pPr>
            <a:r>
              <a:rPr lang="en-GB" sz="2400" dirty="0"/>
              <a:t>Societies hosting or links to educational material </a:t>
            </a:r>
          </a:p>
          <a:p>
            <a:pPr marL="0" indent="0">
              <a:buNone/>
              <a:defRPr/>
            </a:pPr>
            <a:r>
              <a:rPr lang="en-GB" sz="2400" dirty="0" err="1"/>
              <a:t>eg</a:t>
            </a:r>
            <a:r>
              <a:rPr lang="en-GB" sz="2400" dirty="0"/>
              <a:t> British Society for Dermatopathology, </a:t>
            </a:r>
            <a:r>
              <a:rPr lang="en-GB" sz="2400" dirty="0" err="1"/>
              <a:t>RCPath</a:t>
            </a:r>
            <a:r>
              <a:rPr lang="en-GB" sz="2400" dirty="0"/>
              <a:t>, BDIAP</a:t>
            </a:r>
          </a:p>
          <a:p>
            <a:pPr>
              <a:defRPr/>
            </a:pPr>
            <a:r>
              <a:rPr lang="en-GB" sz="2400" dirty="0"/>
              <a:t>Subscription sites </a:t>
            </a:r>
            <a:r>
              <a:rPr lang="en-GB" sz="2400" dirty="0" err="1"/>
              <a:t>eg</a:t>
            </a:r>
            <a:r>
              <a:rPr lang="en-GB" sz="2400" dirty="0"/>
              <a:t> </a:t>
            </a:r>
            <a:r>
              <a:rPr lang="en-GB" sz="2400" dirty="0" err="1"/>
              <a:t>dermpathpro</a:t>
            </a:r>
            <a:endParaRPr lang="en-GB" sz="2400" dirty="0"/>
          </a:p>
        </p:txBody>
      </p:sp>
      <p:pic>
        <p:nvPicPr>
          <p:cNvPr id="20483" name="Picture 4" descr="Graphical user interface, website&#10;&#10;Description automatically generated">
            <a:extLst>
              <a:ext uri="{FF2B5EF4-FFF2-40B4-BE49-F238E27FC236}">
                <a16:creationId xmlns:a16="http://schemas.microsoft.com/office/drawing/2014/main" id="{1B5CE2ED-3A1F-A1B2-DE2E-B83ABCD733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5405" y="2763253"/>
            <a:ext cx="4658760" cy="401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3F1D352-93BC-1F0D-021D-5196D65A1EEE}"/>
              </a:ext>
            </a:extLst>
          </p:cNvPr>
          <p:cNvSpPr>
            <a:spLocks noGrp="1"/>
          </p:cNvSpPr>
          <p:nvPr>
            <p:ph type="title"/>
          </p:nvPr>
        </p:nvSpPr>
        <p:spPr/>
        <p:txBody>
          <a:bodyPr/>
          <a:lstStyle/>
          <a:p>
            <a:r>
              <a:rPr lang="en-GB" altLang="en-US" sz="3200"/>
              <a:t>Routine reporting dermatopathology in UK</a:t>
            </a:r>
          </a:p>
        </p:txBody>
      </p:sp>
      <p:sp>
        <p:nvSpPr>
          <p:cNvPr id="35842" name="Content Placeholder 2">
            <a:extLst>
              <a:ext uri="{FF2B5EF4-FFF2-40B4-BE49-F238E27FC236}">
                <a16:creationId xmlns:a16="http://schemas.microsoft.com/office/drawing/2014/main" id="{FE1AECC8-9554-E653-9C04-DB7B8ABC86B4}"/>
              </a:ext>
            </a:extLst>
          </p:cNvPr>
          <p:cNvSpPr>
            <a:spLocks noGrp="1"/>
          </p:cNvSpPr>
          <p:nvPr>
            <p:ph idx="1"/>
          </p:nvPr>
        </p:nvSpPr>
        <p:spPr>
          <a:xfrm>
            <a:off x="838199" y="1825625"/>
            <a:ext cx="11160211" cy="4667250"/>
          </a:xfrm>
        </p:spPr>
        <p:txBody>
          <a:bodyPr>
            <a:noAutofit/>
          </a:bodyPr>
          <a:lstStyle/>
          <a:p>
            <a:r>
              <a:rPr lang="en-GB" altLang="en-US" dirty="0"/>
              <a:t>NHS – early adopters – Coventry, Leeds</a:t>
            </a:r>
          </a:p>
          <a:p>
            <a:endParaRPr lang="en-GB" altLang="en-US" dirty="0"/>
          </a:p>
          <a:p>
            <a:r>
              <a:rPr lang="en-GB" altLang="en-US" dirty="0"/>
              <a:t>NHS long term plan – and pathology plans now rolling out nationally </a:t>
            </a:r>
          </a:p>
          <a:p>
            <a:pPr lvl="1"/>
            <a:r>
              <a:rPr lang="en-GB" altLang="en-US" sz="2800" dirty="0" err="1"/>
              <a:t>PathLAKE</a:t>
            </a:r>
            <a:r>
              <a:rPr lang="en-GB" altLang="en-US" sz="2800" dirty="0"/>
              <a:t> – 22 million people – Oxford, Cambridge, Nottingham, Coventry &amp; Warwick, Southampton, Bath, Bristol, </a:t>
            </a:r>
            <a:r>
              <a:rPr lang="en-GB" altLang="en-US" sz="2800" dirty="0" err="1"/>
              <a:t>Glos</a:t>
            </a:r>
            <a:r>
              <a:rPr lang="en-GB" altLang="en-US" sz="2800" dirty="0"/>
              <a:t>, Devon and Cornwall</a:t>
            </a:r>
          </a:p>
          <a:p>
            <a:pPr lvl="1"/>
            <a:r>
              <a:rPr lang="en-GB" altLang="en-US" sz="2800" dirty="0"/>
              <a:t>NPIC – Leeds, much of North of England</a:t>
            </a:r>
          </a:p>
          <a:p>
            <a:pPr lvl="1"/>
            <a:r>
              <a:rPr lang="en-GB" altLang="en-US" sz="2800" dirty="0" err="1"/>
              <a:t>iCAIRD</a:t>
            </a:r>
            <a:r>
              <a:rPr lang="en-GB" altLang="en-US" sz="2800" dirty="0"/>
              <a:t> - Scotland</a:t>
            </a:r>
          </a:p>
          <a:p>
            <a:endParaRPr lang="en-GB" altLang="en-US" dirty="0"/>
          </a:p>
          <a:p>
            <a:r>
              <a:rPr lang="en-GB" altLang="en-US" dirty="0"/>
              <a:t>Private providers </a:t>
            </a:r>
            <a:r>
              <a:rPr lang="en-GB" altLang="en-US" dirty="0" err="1"/>
              <a:t>eg</a:t>
            </a:r>
            <a:r>
              <a:rPr lang="en-GB" altLang="en-US" dirty="0"/>
              <a:t> </a:t>
            </a:r>
            <a:r>
              <a:rPr lang="en-GB" altLang="en-US" dirty="0" err="1"/>
              <a:t>LDPath</a:t>
            </a:r>
            <a:r>
              <a:rPr lang="en-GB" altLang="en-US" dirty="0"/>
              <a:t> for last 10 </a:t>
            </a:r>
            <a:r>
              <a:rPr lang="en-GB" altLang="en-US" dirty="0" err="1"/>
              <a:t>yrs</a:t>
            </a:r>
            <a:endParaRPr lang="en-GB"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51E8136-E8CD-D099-8F26-A6E145C8E700}"/>
              </a:ext>
            </a:extLst>
          </p:cNvPr>
          <p:cNvSpPr>
            <a:spLocks noGrp="1"/>
          </p:cNvSpPr>
          <p:nvPr>
            <p:ph type="title"/>
          </p:nvPr>
        </p:nvSpPr>
        <p:spPr>
          <a:xfrm>
            <a:off x="1771650" y="149225"/>
            <a:ext cx="8229600" cy="1143000"/>
          </a:xfrm>
        </p:spPr>
        <p:txBody>
          <a:bodyPr/>
          <a:lstStyle/>
          <a:p>
            <a:r>
              <a:rPr lang="en-GB" altLang="en-US" sz="3200" dirty="0"/>
              <a:t>		AI projects in Dermatopathology</a:t>
            </a:r>
            <a:br>
              <a:rPr lang="en-GB" altLang="en-US" sz="3200" dirty="0"/>
            </a:br>
            <a:endParaRPr lang="en-GB" altLang="en-US" sz="3200" dirty="0"/>
          </a:p>
        </p:txBody>
      </p:sp>
      <p:pic>
        <p:nvPicPr>
          <p:cNvPr id="32770" name="Picture 3">
            <a:extLst>
              <a:ext uri="{FF2B5EF4-FFF2-40B4-BE49-F238E27FC236}">
                <a16:creationId xmlns:a16="http://schemas.microsoft.com/office/drawing/2014/main" id="{457570B7-8CA2-8C22-813A-50872A3D29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25776" y="1720852"/>
            <a:ext cx="6010435" cy="513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ontent Placeholder 2">
            <a:extLst>
              <a:ext uri="{FF2B5EF4-FFF2-40B4-BE49-F238E27FC236}">
                <a16:creationId xmlns:a16="http://schemas.microsoft.com/office/drawing/2014/main" id="{264AAC69-C908-72E9-673E-367B2D25790A}"/>
              </a:ext>
            </a:extLst>
          </p:cNvPr>
          <p:cNvSpPr>
            <a:spLocks noGrp="1"/>
          </p:cNvSpPr>
          <p:nvPr>
            <p:ph idx="1"/>
          </p:nvPr>
        </p:nvSpPr>
        <p:spPr>
          <a:xfrm>
            <a:off x="1162756" y="946504"/>
            <a:ext cx="9027487" cy="774348"/>
          </a:xfrm>
        </p:spPr>
        <p:txBody>
          <a:bodyPr>
            <a:normAutofit fontScale="92500"/>
          </a:bodyPr>
          <a:lstStyle/>
          <a:p>
            <a:r>
              <a:rPr lang="en-GB" altLang="en-US" sz="2200" dirty="0"/>
              <a:t>Wells, A, Patel, S, Lee, JB, </a:t>
            </a:r>
            <a:r>
              <a:rPr lang="en-GB" altLang="en-US" sz="2200" dirty="0" err="1"/>
              <a:t>Motaparthi</a:t>
            </a:r>
            <a:r>
              <a:rPr lang="en-GB" altLang="en-US" sz="2200" dirty="0"/>
              <a:t>, K. Artificial intelligence in dermatopathology: Diagnosis, education, and research. </a:t>
            </a:r>
            <a:r>
              <a:rPr lang="en-GB" altLang="en-US" sz="2200" i="1" dirty="0"/>
              <a:t>J </a:t>
            </a:r>
            <a:r>
              <a:rPr lang="en-GB" altLang="en-US" sz="2200" i="1" dirty="0" err="1"/>
              <a:t>Cutan</a:t>
            </a:r>
            <a:r>
              <a:rPr lang="en-GB" altLang="en-US" sz="2200" i="1" dirty="0"/>
              <a:t> </a:t>
            </a:r>
            <a:r>
              <a:rPr lang="en-GB" altLang="en-US" sz="2200" i="1" dirty="0" err="1"/>
              <a:t>Pathol</a:t>
            </a:r>
            <a:r>
              <a:rPr lang="en-GB" altLang="en-US" sz="2200" dirty="0"/>
              <a:t>. 2021; 48( 8): 1061– 1068. </a:t>
            </a:r>
          </a:p>
          <a:p>
            <a:endParaRPr lang="en-GB"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81663F-055E-043B-6B82-F778C026F12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15208" y="2187567"/>
            <a:ext cx="6402868" cy="4670433"/>
          </a:xfrm>
          <a:prstGeom prst="rect">
            <a:avLst/>
          </a:prstGeom>
        </p:spPr>
      </p:pic>
      <p:sp>
        <p:nvSpPr>
          <p:cNvPr id="5" name="TextBox 4">
            <a:extLst>
              <a:ext uri="{FF2B5EF4-FFF2-40B4-BE49-F238E27FC236}">
                <a16:creationId xmlns:a16="http://schemas.microsoft.com/office/drawing/2014/main" id="{F3D9B282-A4B1-94B9-334E-6BBC9758221F}"/>
              </a:ext>
            </a:extLst>
          </p:cNvPr>
          <p:cNvSpPr txBox="1"/>
          <p:nvPr/>
        </p:nvSpPr>
        <p:spPr>
          <a:xfrm>
            <a:off x="9588843" y="6190735"/>
            <a:ext cx="2351734" cy="369332"/>
          </a:xfrm>
          <a:prstGeom prst="rect">
            <a:avLst/>
          </a:prstGeom>
          <a:noFill/>
        </p:spPr>
        <p:txBody>
          <a:bodyPr wrap="none" rtlCol="0">
            <a:spAutoFit/>
          </a:bodyPr>
          <a:lstStyle/>
          <a:p>
            <a:r>
              <a:rPr lang="en-GB" dirty="0"/>
              <a:t>Courtesy Joerg Schaller</a:t>
            </a:r>
          </a:p>
        </p:txBody>
      </p:sp>
      <p:sp>
        <p:nvSpPr>
          <p:cNvPr id="2" name="TextBox 1">
            <a:extLst>
              <a:ext uri="{FF2B5EF4-FFF2-40B4-BE49-F238E27FC236}">
                <a16:creationId xmlns:a16="http://schemas.microsoft.com/office/drawing/2014/main" id="{F2FE60FE-70B1-9B61-7DC6-1BF118DA1B48}"/>
              </a:ext>
            </a:extLst>
          </p:cNvPr>
          <p:cNvSpPr txBox="1"/>
          <p:nvPr/>
        </p:nvSpPr>
        <p:spPr>
          <a:xfrm>
            <a:off x="258417" y="297933"/>
            <a:ext cx="19571307" cy="1815882"/>
          </a:xfrm>
          <a:prstGeom prst="rect">
            <a:avLst/>
          </a:prstGeom>
          <a:noFill/>
        </p:spPr>
        <p:txBody>
          <a:bodyPr wrap="square" rtlCol="0">
            <a:spAutoFit/>
          </a:bodyPr>
          <a:lstStyle/>
          <a:p>
            <a:r>
              <a:rPr lang="en-GB" sz="2800" dirty="0"/>
              <a:t>EXAMPLE OF HOW A DERMATOPATHOLOGY LABORATORY HAS GONE FROM</a:t>
            </a:r>
          </a:p>
          <a:p>
            <a:r>
              <a:rPr lang="en-GB" sz="2800" dirty="0"/>
              <a:t> STARTING DIGITAL PATHOLOGY TO USING AI TO MAKE DIAGNOSIS AND REPORTS,</a:t>
            </a:r>
          </a:p>
          <a:p>
            <a:r>
              <a:rPr lang="en-GB" sz="2800" dirty="0"/>
              <a:t>IN PARTNERSHIP WITH UNIVERSITY COMPUTER SCIENCE TEAM (BREMEN), </a:t>
            </a:r>
          </a:p>
          <a:p>
            <a:r>
              <a:rPr lang="en-GB" sz="2800" dirty="0"/>
              <a:t>AND PUBLISHED THIS</a:t>
            </a:r>
          </a:p>
        </p:txBody>
      </p:sp>
    </p:spTree>
    <p:extLst>
      <p:ext uri="{BB962C8B-B14F-4D97-AF65-F5344CB8AC3E}">
        <p14:creationId xmlns:p14="http://schemas.microsoft.com/office/powerpoint/2010/main" val="26673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02A210-D28C-5867-2927-F274869F31D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33669" y="213872"/>
            <a:ext cx="9413161" cy="6430256"/>
          </a:xfrm>
          <a:prstGeom prst="rect">
            <a:avLst/>
          </a:prstGeom>
        </p:spPr>
      </p:pic>
      <p:sp>
        <p:nvSpPr>
          <p:cNvPr id="5" name="TextBox 4">
            <a:extLst>
              <a:ext uri="{FF2B5EF4-FFF2-40B4-BE49-F238E27FC236}">
                <a16:creationId xmlns:a16="http://schemas.microsoft.com/office/drawing/2014/main" id="{B111042D-19A5-5E2D-6B69-764594978B8E}"/>
              </a:ext>
            </a:extLst>
          </p:cNvPr>
          <p:cNvSpPr txBox="1"/>
          <p:nvPr/>
        </p:nvSpPr>
        <p:spPr>
          <a:xfrm>
            <a:off x="9840266" y="5609968"/>
            <a:ext cx="2351734" cy="369332"/>
          </a:xfrm>
          <a:prstGeom prst="rect">
            <a:avLst/>
          </a:prstGeom>
          <a:noFill/>
        </p:spPr>
        <p:txBody>
          <a:bodyPr wrap="none" rtlCol="0">
            <a:spAutoFit/>
          </a:bodyPr>
          <a:lstStyle/>
          <a:p>
            <a:r>
              <a:rPr lang="en-GB" dirty="0"/>
              <a:t>Courtesy Joerg Schaller</a:t>
            </a:r>
          </a:p>
        </p:txBody>
      </p:sp>
    </p:spTree>
    <p:extLst>
      <p:ext uri="{BB962C8B-B14F-4D97-AF65-F5344CB8AC3E}">
        <p14:creationId xmlns:p14="http://schemas.microsoft.com/office/powerpoint/2010/main" val="1578783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84E9FB-E79B-F0FF-B88C-3E23192BD57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87682" y="0"/>
            <a:ext cx="9616635" cy="6880522"/>
          </a:xfrm>
          <a:prstGeom prst="rect">
            <a:avLst/>
          </a:prstGeom>
        </p:spPr>
      </p:pic>
      <p:sp>
        <p:nvSpPr>
          <p:cNvPr id="5" name="TextBox 4">
            <a:extLst>
              <a:ext uri="{FF2B5EF4-FFF2-40B4-BE49-F238E27FC236}">
                <a16:creationId xmlns:a16="http://schemas.microsoft.com/office/drawing/2014/main" id="{7C1009DA-4991-E492-D1BA-FC9B68B7CCC7}"/>
              </a:ext>
            </a:extLst>
          </p:cNvPr>
          <p:cNvSpPr txBox="1"/>
          <p:nvPr/>
        </p:nvSpPr>
        <p:spPr>
          <a:xfrm>
            <a:off x="9428205" y="2669060"/>
            <a:ext cx="2351734" cy="369332"/>
          </a:xfrm>
          <a:prstGeom prst="rect">
            <a:avLst/>
          </a:prstGeom>
          <a:noFill/>
        </p:spPr>
        <p:txBody>
          <a:bodyPr wrap="none" rtlCol="0">
            <a:spAutoFit/>
          </a:bodyPr>
          <a:lstStyle/>
          <a:p>
            <a:r>
              <a:rPr lang="en-GB" dirty="0"/>
              <a:t>Courtesy Joerg Schaller</a:t>
            </a:r>
          </a:p>
        </p:txBody>
      </p:sp>
    </p:spTree>
    <p:extLst>
      <p:ext uri="{BB962C8B-B14F-4D97-AF65-F5344CB8AC3E}">
        <p14:creationId xmlns:p14="http://schemas.microsoft.com/office/powerpoint/2010/main" val="157786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6D3069-9AA6-B6F6-E219-EE1C36C74A1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10554" y="0"/>
            <a:ext cx="9553328" cy="6791560"/>
          </a:xfrm>
          <a:prstGeom prst="rect">
            <a:avLst/>
          </a:prstGeom>
        </p:spPr>
      </p:pic>
      <p:sp>
        <p:nvSpPr>
          <p:cNvPr id="5" name="TextBox 4">
            <a:extLst>
              <a:ext uri="{FF2B5EF4-FFF2-40B4-BE49-F238E27FC236}">
                <a16:creationId xmlns:a16="http://schemas.microsoft.com/office/drawing/2014/main" id="{A8EA6AC6-228B-8BE4-2999-E229B998CA46}"/>
              </a:ext>
            </a:extLst>
          </p:cNvPr>
          <p:cNvSpPr txBox="1"/>
          <p:nvPr/>
        </p:nvSpPr>
        <p:spPr>
          <a:xfrm>
            <a:off x="9378778" y="3026448"/>
            <a:ext cx="2351734" cy="369332"/>
          </a:xfrm>
          <a:prstGeom prst="rect">
            <a:avLst/>
          </a:prstGeom>
          <a:noFill/>
        </p:spPr>
        <p:txBody>
          <a:bodyPr wrap="none" rtlCol="0">
            <a:spAutoFit/>
          </a:bodyPr>
          <a:lstStyle/>
          <a:p>
            <a:r>
              <a:rPr lang="en-GB" dirty="0"/>
              <a:t>Courtesy Joerg Schaller</a:t>
            </a:r>
          </a:p>
        </p:txBody>
      </p:sp>
    </p:spTree>
    <p:extLst>
      <p:ext uri="{BB962C8B-B14F-4D97-AF65-F5344CB8AC3E}">
        <p14:creationId xmlns:p14="http://schemas.microsoft.com/office/powerpoint/2010/main" val="1723720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EE72E8-CAA0-64AF-BA8D-6E6C411A8C0F}"/>
              </a:ext>
            </a:extLst>
          </p:cNvPr>
          <p:cNvSpPr>
            <a:spLocks noGrp="1"/>
          </p:cNvSpPr>
          <p:nvPr>
            <p:ph type="title"/>
          </p:nvPr>
        </p:nvSpPr>
        <p:spPr>
          <a:xfrm>
            <a:off x="903119" y="0"/>
            <a:ext cx="11400182" cy="1325563"/>
          </a:xfrm>
        </p:spPr>
        <p:txBody>
          <a:bodyPr>
            <a:normAutofit fontScale="90000"/>
          </a:bodyPr>
          <a:lstStyle/>
          <a:p>
            <a:br>
              <a:rPr lang="en-GB" sz="3200" dirty="0"/>
            </a:br>
            <a:br>
              <a:rPr lang="en-GB" sz="3200" dirty="0"/>
            </a:br>
            <a:br>
              <a:rPr lang="en-GB" sz="3200" dirty="0"/>
            </a:br>
            <a:br>
              <a:rPr lang="en-GB" sz="3200" dirty="0"/>
            </a:br>
            <a:r>
              <a:rPr lang="en-GB" sz="3200" dirty="0"/>
              <a:t>Example of AI in Dermatopathology:</a:t>
            </a:r>
            <a:br>
              <a:rPr lang="en-GB" sz="3200" dirty="0"/>
            </a:br>
            <a:r>
              <a:rPr lang="en-GB" sz="3200" dirty="0"/>
              <a:t>one vendor kite marked AI algorithm </a:t>
            </a:r>
            <a:br>
              <a:rPr lang="en-GB" sz="3200" dirty="0"/>
            </a:b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BEFE62CE-1750-F566-F71E-2DB59606B9CC}"/>
              </a:ext>
            </a:extLst>
          </p:cNvPr>
          <p:cNvSpPr>
            <a:spLocks noGrp="1"/>
          </p:cNvSpPr>
          <p:nvPr>
            <p:ph idx="1"/>
          </p:nvPr>
        </p:nvSpPr>
        <p:spPr/>
        <p:txBody>
          <a:bodyPr/>
          <a:lstStyle/>
          <a:p>
            <a:r>
              <a:rPr lang="en-GB" sz="2800" dirty="0"/>
              <a:t>approx. 5000 whole slide images in training set, validated in real world setting re diagnosis using microscope slides:</a:t>
            </a:r>
            <a:br>
              <a:rPr lang="en-GB" sz="2800" dirty="0"/>
            </a:br>
            <a:endParaRPr lang="en-GB" sz="2800" dirty="0"/>
          </a:p>
          <a:p>
            <a:r>
              <a:rPr lang="en-GB" sz="2800" dirty="0"/>
              <a:t>AI algorithm shows:</a:t>
            </a:r>
            <a:br>
              <a:rPr lang="en-GB" sz="2800" dirty="0"/>
            </a:br>
            <a:br>
              <a:rPr lang="en-GB" sz="2800" dirty="0"/>
            </a:br>
            <a:r>
              <a:rPr lang="en-GB" sz="2800" dirty="0"/>
              <a:t>92% specificity for suspicious melanocytic lesion diagnosis</a:t>
            </a:r>
            <a:br>
              <a:rPr lang="en-GB" sz="2800" dirty="0"/>
            </a:br>
            <a:r>
              <a:rPr lang="en-GB" sz="2800" dirty="0"/>
              <a:t>92% specificity for benign melanocytic lesion diagnosis</a:t>
            </a:r>
            <a:br>
              <a:rPr lang="en-GB" sz="2800" dirty="0"/>
            </a:br>
            <a:r>
              <a:rPr lang="en-GB" sz="2800" dirty="0"/>
              <a:t>97% specificity for SCC diagnosis</a:t>
            </a:r>
            <a:br>
              <a:rPr lang="en-GB" sz="2800" dirty="0"/>
            </a:br>
            <a:r>
              <a:rPr lang="en-GB" sz="2800" dirty="0"/>
              <a:t>96% specificity for BCC diagnosis</a:t>
            </a:r>
            <a:br>
              <a:rPr lang="en-GB" sz="2800" dirty="0"/>
            </a:br>
            <a:endParaRPr lang="en-GB" dirty="0"/>
          </a:p>
        </p:txBody>
      </p:sp>
    </p:spTree>
    <p:extLst>
      <p:ext uri="{BB962C8B-B14F-4D97-AF65-F5344CB8AC3E}">
        <p14:creationId xmlns:p14="http://schemas.microsoft.com/office/powerpoint/2010/main" val="143722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C28E-EE4C-9801-F0B0-7545319B3774}"/>
              </a:ext>
            </a:extLst>
          </p:cNvPr>
          <p:cNvSpPr>
            <a:spLocks noGrp="1"/>
          </p:cNvSpPr>
          <p:nvPr>
            <p:ph type="title"/>
          </p:nvPr>
        </p:nvSpPr>
        <p:spPr>
          <a:xfrm>
            <a:off x="838200" y="550476"/>
            <a:ext cx="10515600" cy="1325563"/>
          </a:xfrm>
        </p:spPr>
        <p:txBody>
          <a:bodyPr>
            <a:noAutofit/>
          </a:bodyPr>
          <a:lstStyle/>
          <a:p>
            <a:r>
              <a:rPr lang="en-GB" sz="3200" dirty="0"/>
              <a:t>AI position statement in Dermatopathology: </a:t>
            </a:r>
            <a:br>
              <a:rPr lang="en-GB" sz="3200" dirty="0"/>
            </a:br>
            <a:br>
              <a:rPr lang="en-GB" sz="3200" dirty="0"/>
            </a:br>
            <a:r>
              <a:rPr lang="en-GB" sz="3200" dirty="0"/>
              <a:t>Collaboration between British </a:t>
            </a:r>
            <a:r>
              <a:rPr lang="en-GB" sz="3200" dirty="0" err="1"/>
              <a:t>Asssocation</a:t>
            </a:r>
            <a:r>
              <a:rPr lang="en-GB" sz="3200" dirty="0"/>
              <a:t> of Dermatologists &amp; Royal College of Pathologists</a:t>
            </a:r>
          </a:p>
        </p:txBody>
      </p:sp>
      <p:sp>
        <p:nvSpPr>
          <p:cNvPr id="3" name="Content Placeholder 2">
            <a:extLst>
              <a:ext uri="{FF2B5EF4-FFF2-40B4-BE49-F238E27FC236}">
                <a16:creationId xmlns:a16="http://schemas.microsoft.com/office/drawing/2014/main" id="{C706C882-470D-6359-60D6-C4B8C8BADD8E}"/>
              </a:ext>
            </a:extLst>
          </p:cNvPr>
          <p:cNvSpPr>
            <a:spLocks noGrp="1"/>
          </p:cNvSpPr>
          <p:nvPr>
            <p:ph idx="1"/>
          </p:nvPr>
        </p:nvSpPr>
        <p:spPr>
          <a:xfrm>
            <a:off x="553994" y="2099021"/>
            <a:ext cx="11084011" cy="4499487"/>
          </a:xfrm>
        </p:spPr>
        <p:txBody>
          <a:bodyPr>
            <a:normAutofit fontScale="92500" lnSpcReduction="10000"/>
          </a:bodyPr>
          <a:lstStyle/>
          <a:p>
            <a:endParaRPr lang="en-GB" dirty="0"/>
          </a:p>
          <a:p>
            <a:pPr algn="just" rtl="0" fontAlgn="base"/>
            <a:r>
              <a:rPr lang="en-US" sz="2600" b="0" i="0" dirty="0">
                <a:solidFill>
                  <a:srgbClr val="000000"/>
                </a:solidFill>
                <a:effectLst/>
              </a:rPr>
              <a:t>The BAD and </a:t>
            </a:r>
            <a:r>
              <a:rPr lang="en-US" sz="2600" b="0" i="0" dirty="0" err="1">
                <a:solidFill>
                  <a:srgbClr val="000000"/>
                </a:solidFill>
                <a:effectLst/>
              </a:rPr>
              <a:t>RCPath</a:t>
            </a:r>
            <a:r>
              <a:rPr lang="en-US" sz="2600" b="0" i="0" dirty="0">
                <a:solidFill>
                  <a:srgbClr val="000000"/>
                </a:solidFill>
                <a:effectLst/>
              </a:rPr>
              <a:t> are currently writing a position statement on the use of AI in this clinical setting and are working collaboratively to achieve the following aims:  </a:t>
            </a:r>
          </a:p>
          <a:p>
            <a:pPr marL="0" indent="0" algn="just" rtl="0" fontAlgn="base">
              <a:buNone/>
            </a:pPr>
            <a:endParaRPr lang="en-US" sz="2600" b="0" i="0" dirty="0">
              <a:solidFill>
                <a:srgbClr val="000000"/>
              </a:solidFill>
              <a:effectLst/>
            </a:endParaRPr>
          </a:p>
          <a:p>
            <a:pPr algn="just" rtl="0" fontAlgn="base">
              <a:buFont typeface="+mj-lt"/>
              <a:buAutoNum type="arabicPeriod"/>
            </a:pPr>
            <a:r>
              <a:rPr lang="en-US" sz="2600" b="0" i="0" dirty="0">
                <a:solidFill>
                  <a:srgbClr val="000000"/>
                </a:solidFill>
                <a:effectLst/>
              </a:rPr>
              <a:t>To promote and take a strategic view of integrating AI interventions in dermatopathology </a:t>
            </a:r>
          </a:p>
          <a:p>
            <a:pPr algn="just" rtl="0" fontAlgn="base">
              <a:buFont typeface="+mj-lt"/>
              <a:buAutoNum type="arabicPeriod" startAt="2"/>
            </a:pPr>
            <a:r>
              <a:rPr lang="en-US" sz="2600" b="0" i="0" dirty="0">
                <a:solidFill>
                  <a:srgbClr val="000000"/>
                </a:solidFill>
                <a:effectLst/>
              </a:rPr>
              <a:t>To support dermatology departments to ensure that safe and effective AI interventions are adopted to improve patient outcomes </a:t>
            </a:r>
          </a:p>
          <a:p>
            <a:pPr algn="just" rtl="0" fontAlgn="base">
              <a:buFont typeface="+mj-lt"/>
              <a:buAutoNum type="arabicPeriod" startAt="3"/>
            </a:pPr>
            <a:r>
              <a:rPr lang="en-US" sz="2600" b="0" i="0" dirty="0">
                <a:solidFill>
                  <a:srgbClr val="000000"/>
                </a:solidFill>
                <a:effectLst/>
              </a:rPr>
              <a:t>To provide quality standards for adoption of AI interventions across dermatology care pathways from diagnosis to management of skin diseases. </a:t>
            </a:r>
          </a:p>
          <a:p>
            <a:pPr algn="just" rtl="0" fontAlgn="base">
              <a:buFont typeface="+mj-lt"/>
              <a:buAutoNum type="arabicPeriod" startAt="4"/>
            </a:pPr>
            <a:r>
              <a:rPr lang="en-US" sz="2600" b="0" i="0" dirty="0">
                <a:solidFill>
                  <a:srgbClr val="000000"/>
                </a:solidFill>
                <a:effectLst/>
              </a:rPr>
              <a:t>To promote the involvement of </a:t>
            </a:r>
            <a:r>
              <a:rPr lang="en-US" sz="2600" b="0" i="0" dirty="0" err="1">
                <a:solidFill>
                  <a:srgbClr val="000000"/>
                </a:solidFill>
                <a:effectLst/>
              </a:rPr>
              <a:t>Dematopathologists</a:t>
            </a:r>
            <a:r>
              <a:rPr lang="en-US" sz="2600" b="0" i="0" dirty="0">
                <a:solidFill>
                  <a:srgbClr val="000000"/>
                </a:solidFill>
                <a:effectLst/>
              </a:rPr>
              <a:t> and Dermatologists in the development, evaluation and deployment of AI aimed to improve patient outcome</a:t>
            </a:r>
          </a:p>
        </p:txBody>
      </p:sp>
    </p:spTree>
    <p:extLst>
      <p:ext uri="{BB962C8B-B14F-4D97-AF65-F5344CB8AC3E}">
        <p14:creationId xmlns:p14="http://schemas.microsoft.com/office/powerpoint/2010/main" val="361303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2C47-4B3E-E490-F4D9-F4A738B5E249}"/>
              </a:ext>
            </a:extLst>
          </p:cNvPr>
          <p:cNvSpPr>
            <a:spLocks noGrp="1"/>
          </p:cNvSpPr>
          <p:nvPr>
            <p:ph type="title"/>
          </p:nvPr>
        </p:nvSpPr>
        <p:spPr/>
        <p:txBody>
          <a:bodyPr/>
          <a:lstStyle/>
          <a:p>
            <a:pPr algn="ctr"/>
            <a:r>
              <a:rPr lang="en-US" dirty="0"/>
              <a:t>UK Keratinocyte Cancer Collaborative (UKKCC)</a:t>
            </a:r>
            <a:br>
              <a:rPr lang="en-US" dirty="0"/>
            </a:br>
            <a:r>
              <a:rPr lang="en-US" sz="2400" dirty="0"/>
              <a:t>part of British Association of Dermatologists</a:t>
            </a:r>
          </a:p>
        </p:txBody>
      </p:sp>
      <p:sp>
        <p:nvSpPr>
          <p:cNvPr id="3" name="Content Placeholder 2">
            <a:extLst>
              <a:ext uri="{FF2B5EF4-FFF2-40B4-BE49-F238E27FC236}">
                <a16:creationId xmlns:a16="http://schemas.microsoft.com/office/drawing/2014/main" id="{599890A7-25C2-79E8-4991-55FE8DA89B02}"/>
              </a:ext>
            </a:extLst>
          </p:cNvPr>
          <p:cNvSpPr>
            <a:spLocks noGrp="1"/>
          </p:cNvSpPr>
          <p:nvPr>
            <p:ph idx="1"/>
          </p:nvPr>
        </p:nvSpPr>
        <p:spPr/>
        <p:txBody>
          <a:bodyPr>
            <a:normAutofit/>
          </a:bodyPr>
          <a:lstStyle/>
          <a:p>
            <a:pPr marL="0" indent="0" algn="l">
              <a:buNone/>
            </a:pPr>
            <a:r>
              <a:rPr lang="en-GB" sz="3300" b="0" i="0" u="sng" dirty="0">
                <a:solidFill>
                  <a:srgbClr val="000000"/>
                </a:solidFill>
                <a:effectLst/>
                <a:latin typeface="Calibri" panose="020F0502020204030204" pitchFamily="34" charset="0"/>
                <a:cs typeface="Calibri" panose="020F0502020204030204" pitchFamily="34" charset="0"/>
              </a:rPr>
              <a:t>Purpose</a:t>
            </a:r>
          </a:p>
          <a:p>
            <a:pPr algn="l"/>
            <a:r>
              <a:rPr lang="en-GB" sz="3300" b="0" i="0" dirty="0">
                <a:solidFill>
                  <a:srgbClr val="000000"/>
                </a:solidFill>
                <a:effectLst/>
                <a:latin typeface="Calibri" panose="020F0502020204030204" pitchFamily="34" charset="0"/>
                <a:cs typeface="Calibri" panose="020F0502020204030204" pitchFamily="34" charset="0"/>
              </a:rPr>
              <a:t>To create create a sustainable, internationally leading, collaborative research network building upon and supporting UK expertise and working together across the UK dermatology community to deliver major research initiatives on epidemiology, molecular pathogenesis, treatment and prevention of keratinocyte cancers (KC), starting with cutaneous SCC (CSCC). </a:t>
            </a:r>
          </a:p>
          <a:p>
            <a:pPr algn="l"/>
            <a:endParaRPr lang="en-GB" sz="4400" dirty="0">
              <a:solidFill>
                <a:srgbClr val="000000"/>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1023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2309-259D-45D1-32D6-FCF5BCC9A42A}"/>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B0FA03CA-5029-B250-7422-2C22FB4B54F6}"/>
              </a:ext>
            </a:extLst>
          </p:cNvPr>
          <p:cNvSpPr>
            <a:spLocks noGrp="1"/>
          </p:cNvSpPr>
          <p:nvPr>
            <p:ph idx="1"/>
          </p:nvPr>
        </p:nvSpPr>
        <p:spPr/>
        <p:txBody>
          <a:bodyPr/>
          <a:lstStyle/>
          <a:p>
            <a:r>
              <a:rPr lang="en-GB" dirty="0"/>
              <a:t>Helen Dunderdale &amp; Ewan Wilson (SWAG)</a:t>
            </a:r>
          </a:p>
          <a:p>
            <a:r>
              <a:rPr lang="en-GB" dirty="0"/>
              <a:t>Richard </a:t>
            </a:r>
            <a:r>
              <a:rPr lang="en-GB" dirty="0" err="1"/>
              <a:t>Carr</a:t>
            </a:r>
            <a:r>
              <a:rPr lang="en-GB" dirty="0"/>
              <a:t>, Dermatopathology, Warwick</a:t>
            </a:r>
          </a:p>
          <a:p>
            <a:r>
              <a:rPr lang="en-GB" dirty="0"/>
              <a:t>Prof David Snead, </a:t>
            </a:r>
            <a:r>
              <a:rPr lang="en-GB" dirty="0" err="1"/>
              <a:t>PathLAKE</a:t>
            </a:r>
            <a:r>
              <a:rPr lang="en-GB" dirty="0"/>
              <a:t> (UH Coventry)</a:t>
            </a:r>
          </a:p>
          <a:p>
            <a:r>
              <a:rPr lang="en-GB" dirty="0"/>
              <a:t>Andrew White, </a:t>
            </a:r>
            <a:r>
              <a:rPr lang="en-GB" dirty="0" err="1"/>
              <a:t>PathLAKE</a:t>
            </a:r>
            <a:r>
              <a:rPr lang="en-GB" dirty="0"/>
              <a:t> (UH Coventry)</a:t>
            </a:r>
          </a:p>
          <a:p>
            <a:r>
              <a:rPr lang="en-GB" dirty="0"/>
              <a:t>Joerg Schaller, </a:t>
            </a:r>
            <a:r>
              <a:rPr lang="en-GB" dirty="0" err="1"/>
              <a:t>Dermatopathologie</a:t>
            </a:r>
            <a:r>
              <a:rPr lang="en-GB" dirty="0"/>
              <a:t> </a:t>
            </a:r>
            <a:r>
              <a:rPr lang="en-GB" dirty="0" err="1"/>
              <a:t>Duisberg</a:t>
            </a:r>
            <a:r>
              <a:rPr lang="en-GB" dirty="0"/>
              <a:t> Essen (Germany)</a:t>
            </a:r>
          </a:p>
          <a:p>
            <a:endParaRPr lang="en-GB" dirty="0"/>
          </a:p>
          <a:p>
            <a:endParaRPr lang="en-GB" dirty="0"/>
          </a:p>
          <a:p>
            <a:pPr marL="0" indent="0">
              <a:buNone/>
            </a:pPr>
            <a:r>
              <a:rPr lang="en-GB" dirty="0"/>
              <a:t>CONTACT ME AT PAUL.CRAIG2@NHS.NET</a:t>
            </a:r>
          </a:p>
          <a:p>
            <a:pPr marL="0" indent="0">
              <a:buNone/>
            </a:pPr>
            <a:endParaRPr lang="en-GB" dirty="0"/>
          </a:p>
        </p:txBody>
      </p:sp>
    </p:spTree>
    <p:extLst>
      <p:ext uri="{BB962C8B-B14F-4D97-AF65-F5344CB8AC3E}">
        <p14:creationId xmlns:p14="http://schemas.microsoft.com/office/powerpoint/2010/main" val="199266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1729-3494-60F1-8539-3348501A2358}"/>
              </a:ext>
            </a:extLst>
          </p:cNvPr>
          <p:cNvSpPr>
            <a:spLocks noGrp="1"/>
          </p:cNvSpPr>
          <p:nvPr>
            <p:ph type="title"/>
          </p:nvPr>
        </p:nvSpPr>
        <p:spPr/>
        <p:txBody>
          <a:bodyPr>
            <a:normAutofit fontScale="90000"/>
          </a:bodyPr>
          <a:lstStyle/>
          <a:p>
            <a:r>
              <a:rPr lang="en-GB" sz="3600" b="0" i="0" dirty="0">
                <a:solidFill>
                  <a:srgbClr val="000000"/>
                </a:solidFill>
                <a:effectLst/>
              </a:rPr>
              <a:t>UKKCC funding from the British Skin Foundation to build:</a:t>
            </a:r>
            <a:br>
              <a:rPr lang="en-GB" b="0" i="0" dirty="0">
                <a:solidFill>
                  <a:srgbClr val="000000"/>
                </a:solidFill>
                <a:effectLst/>
              </a:rPr>
            </a:br>
            <a:endParaRPr lang="en-US" dirty="0"/>
          </a:p>
        </p:txBody>
      </p:sp>
      <p:sp>
        <p:nvSpPr>
          <p:cNvPr id="3" name="Content Placeholder 2">
            <a:extLst>
              <a:ext uri="{FF2B5EF4-FFF2-40B4-BE49-F238E27FC236}">
                <a16:creationId xmlns:a16="http://schemas.microsoft.com/office/drawing/2014/main" id="{13E4F18D-8142-8FF0-93B3-5ECEDEA07A3B}"/>
              </a:ext>
            </a:extLst>
          </p:cNvPr>
          <p:cNvSpPr>
            <a:spLocks noGrp="1"/>
          </p:cNvSpPr>
          <p:nvPr>
            <p:ph idx="1"/>
          </p:nvPr>
        </p:nvSpPr>
        <p:spPr/>
        <p:txBody>
          <a:bodyPr>
            <a:normAutofit/>
          </a:bodyPr>
          <a:lstStyle/>
          <a:p>
            <a:pPr marL="514350" indent="-514350" algn="l">
              <a:buAutoNum type="arabicPeriod"/>
            </a:pPr>
            <a:r>
              <a:rPr lang="en-GB" b="0" i="0" dirty="0">
                <a:solidFill>
                  <a:srgbClr val="000000"/>
                </a:solidFill>
                <a:effectLst/>
              </a:rPr>
              <a:t>UKKCC-BIOBANK: </a:t>
            </a:r>
            <a:endParaRPr lang="en-GB" dirty="0">
              <a:solidFill>
                <a:srgbClr val="000000"/>
              </a:solidFill>
            </a:endParaRPr>
          </a:p>
          <a:p>
            <a:pPr marL="514350" indent="-514350" algn="l">
              <a:buAutoNum type="arabicPeriod"/>
            </a:pPr>
            <a:endParaRPr lang="en-GB" b="0" i="0" dirty="0">
              <a:solidFill>
                <a:srgbClr val="000000"/>
              </a:solidFill>
              <a:effectLst/>
            </a:endParaRPr>
          </a:p>
          <a:p>
            <a:r>
              <a:rPr lang="en-GB" b="0" i="0" dirty="0">
                <a:solidFill>
                  <a:srgbClr val="000000"/>
                </a:solidFill>
                <a:effectLst/>
              </a:rPr>
              <a:t>UK-wide tissue bioresource to support </a:t>
            </a:r>
            <a:r>
              <a:rPr lang="en-GB" b="0" i="0" dirty="0" err="1">
                <a:solidFill>
                  <a:srgbClr val="000000"/>
                </a:solidFill>
                <a:effectLst/>
              </a:rPr>
              <a:t>cSCC</a:t>
            </a:r>
            <a:r>
              <a:rPr lang="en-GB" b="0" i="0" dirty="0">
                <a:solidFill>
                  <a:srgbClr val="000000"/>
                </a:solidFill>
                <a:effectLst/>
              </a:rPr>
              <a:t> research in the UK </a:t>
            </a:r>
          </a:p>
          <a:p>
            <a:r>
              <a:rPr lang="en-GB" b="0" i="0" dirty="0">
                <a:solidFill>
                  <a:srgbClr val="000000"/>
                </a:solidFill>
                <a:effectLst/>
              </a:rPr>
              <a:t>via a network of dermatopathologists</a:t>
            </a:r>
          </a:p>
          <a:p>
            <a:r>
              <a:rPr lang="en-GB" b="0" i="0" dirty="0">
                <a:solidFill>
                  <a:srgbClr val="000000"/>
                </a:solidFill>
                <a:effectLst/>
              </a:rPr>
              <a:t>relevant governance structures and procedures for the collection, processing and retention of </a:t>
            </a:r>
          </a:p>
          <a:p>
            <a:pPr marL="0" indent="0">
              <a:buNone/>
            </a:pPr>
            <a:r>
              <a:rPr lang="en-GB" dirty="0">
                <a:solidFill>
                  <a:srgbClr val="000000"/>
                </a:solidFill>
              </a:rPr>
              <a:t>a) </a:t>
            </a:r>
            <a:r>
              <a:rPr lang="en-GB" b="0" i="0" dirty="0">
                <a:solidFill>
                  <a:srgbClr val="000000"/>
                </a:solidFill>
                <a:effectLst/>
              </a:rPr>
              <a:t>biomaterial </a:t>
            </a:r>
          </a:p>
          <a:p>
            <a:pPr marL="0" indent="0">
              <a:buNone/>
            </a:pPr>
            <a:r>
              <a:rPr lang="en-GB" b="0" i="0" dirty="0">
                <a:solidFill>
                  <a:srgbClr val="000000"/>
                </a:solidFill>
                <a:effectLst/>
              </a:rPr>
              <a:t>b) associated clinical data sets.</a:t>
            </a:r>
          </a:p>
          <a:p>
            <a:pPr marL="0" indent="0">
              <a:buNone/>
            </a:pPr>
            <a:endParaRPr lang="en-US" dirty="0"/>
          </a:p>
        </p:txBody>
      </p:sp>
    </p:spTree>
    <p:extLst>
      <p:ext uri="{BB962C8B-B14F-4D97-AF65-F5344CB8AC3E}">
        <p14:creationId xmlns:p14="http://schemas.microsoft.com/office/powerpoint/2010/main" val="199763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1729-3494-60F1-8539-3348501A2358}"/>
              </a:ext>
            </a:extLst>
          </p:cNvPr>
          <p:cNvSpPr>
            <a:spLocks noGrp="1"/>
          </p:cNvSpPr>
          <p:nvPr>
            <p:ph type="title"/>
          </p:nvPr>
        </p:nvSpPr>
        <p:spPr>
          <a:xfrm>
            <a:off x="838200" y="681037"/>
            <a:ext cx="10761133" cy="1325563"/>
          </a:xfrm>
        </p:spPr>
        <p:txBody>
          <a:bodyPr>
            <a:normAutofit/>
          </a:bodyPr>
          <a:lstStyle/>
          <a:p>
            <a:r>
              <a:rPr lang="en-GB" sz="3600" b="0" i="0" dirty="0">
                <a:solidFill>
                  <a:srgbClr val="000000"/>
                </a:solidFill>
                <a:effectLst/>
              </a:rPr>
              <a:t>UKKCC funding from the British Skin Foundation to build:</a:t>
            </a:r>
            <a:br>
              <a:rPr lang="en-GB" b="0" i="0" dirty="0">
                <a:solidFill>
                  <a:srgbClr val="000000"/>
                </a:solidFill>
                <a:effectLst/>
              </a:rPr>
            </a:br>
            <a:endParaRPr lang="en-US" dirty="0"/>
          </a:p>
        </p:txBody>
      </p:sp>
      <p:sp>
        <p:nvSpPr>
          <p:cNvPr id="3" name="Content Placeholder 2">
            <a:extLst>
              <a:ext uri="{FF2B5EF4-FFF2-40B4-BE49-F238E27FC236}">
                <a16:creationId xmlns:a16="http://schemas.microsoft.com/office/drawing/2014/main" id="{13E4F18D-8142-8FF0-93B3-5ECEDEA07A3B}"/>
              </a:ext>
            </a:extLst>
          </p:cNvPr>
          <p:cNvSpPr>
            <a:spLocks noGrp="1"/>
          </p:cNvSpPr>
          <p:nvPr>
            <p:ph idx="1"/>
          </p:nvPr>
        </p:nvSpPr>
        <p:spPr/>
        <p:txBody>
          <a:bodyPr>
            <a:normAutofit lnSpcReduction="10000"/>
          </a:bodyPr>
          <a:lstStyle/>
          <a:p>
            <a:pPr marL="0" indent="0" algn="l">
              <a:buNone/>
            </a:pPr>
            <a:r>
              <a:rPr lang="en-GB" b="0" i="0" dirty="0">
                <a:solidFill>
                  <a:srgbClr val="000000"/>
                </a:solidFill>
                <a:effectLst/>
              </a:rPr>
              <a:t>2. UKKCC-MOLECULAR: </a:t>
            </a:r>
          </a:p>
          <a:p>
            <a:r>
              <a:rPr lang="en-GB" b="0" i="0" dirty="0">
                <a:solidFill>
                  <a:srgbClr val="000000"/>
                </a:solidFill>
                <a:effectLst/>
              </a:rPr>
              <a:t>molecular 'Atlas of </a:t>
            </a:r>
            <a:r>
              <a:rPr lang="en-GB" b="0" i="0" dirty="0" err="1">
                <a:solidFill>
                  <a:srgbClr val="000000"/>
                </a:solidFill>
                <a:effectLst/>
              </a:rPr>
              <a:t>cSCC</a:t>
            </a:r>
            <a:r>
              <a:rPr lang="en-GB" b="0" i="0" dirty="0">
                <a:solidFill>
                  <a:srgbClr val="000000"/>
                </a:solidFill>
                <a:effectLst/>
              </a:rPr>
              <a:t>' through coordinated molecular and bioinformatics analyses </a:t>
            </a:r>
          </a:p>
          <a:p>
            <a:pPr algn="l"/>
            <a:r>
              <a:rPr lang="en-GB" b="0" i="0" dirty="0">
                <a:solidFill>
                  <a:srgbClr val="000000"/>
                </a:solidFill>
                <a:effectLst/>
              </a:rPr>
              <a:t>focusing initially on transcriptomic and immunological characterisation of high-risk </a:t>
            </a:r>
            <a:r>
              <a:rPr lang="en-GB" b="0" i="0" dirty="0" err="1">
                <a:solidFill>
                  <a:srgbClr val="000000"/>
                </a:solidFill>
                <a:effectLst/>
              </a:rPr>
              <a:t>cSCC</a:t>
            </a:r>
            <a:r>
              <a:rPr lang="en-GB" b="0" i="0" dirty="0">
                <a:solidFill>
                  <a:srgbClr val="000000"/>
                </a:solidFill>
                <a:effectLst/>
              </a:rPr>
              <a:t> from immunosuppressed (IS) and immune competent (ICP) individuals </a:t>
            </a:r>
          </a:p>
          <a:p>
            <a:pPr marL="0" indent="0" algn="l">
              <a:buNone/>
            </a:pPr>
            <a:endParaRPr lang="en-GB" b="0" i="0" dirty="0">
              <a:solidFill>
                <a:srgbClr val="000000"/>
              </a:solidFill>
              <a:effectLst/>
            </a:endParaRPr>
          </a:p>
          <a:p>
            <a:pPr marL="0" indent="0" algn="l">
              <a:buNone/>
            </a:pPr>
            <a:r>
              <a:rPr lang="en-GB" b="0" i="0" dirty="0">
                <a:solidFill>
                  <a:srgbClr val="000000"/>
                </a:solidFill>
                <a:effectLst/>
              </a:rPr>
              <a:t>1. n=60 fresh frozen tumours; n=30 IS, n=30 ICP, </a:t>
            </a:r>
          </a:p>
          <a:p>
            <a:pPr marL="0" indent="0" algn="l">
              <a:buNone/>
            </a:pPr>
            <a:endParaRPr lang="en-GB" dirty="0">
              <a:solidFill>
                <a:srgbClr val="000000"/>
              </a:solidFill>
            </a:endParaRPr>
          </a:p>
          <a:p>
            <a:pPr marL="0" indent="0" algn="l">
              <a:buNone/>
            </a:pPr>
            <a:r>
              <a:rPr lang="en-GB" b="0" i="0" dirty="0">
                <a:solidFill>
                  <a:srgbClr val="000000"/>
                </a:solidFill>
                <a:effectLst/>
              </a:rPr>
              <a:t>2. further validation in 240 additional </a:t>
            </a:r>
            <a:r>
              <a:rPr lang="en-GB" b="0" i="0" dirty="0" err="1">
                <a:solidFill>
                  <a:srgbClr val="000000"/>
                </a:solidFill>
                <a:effectLst/>
              </a:rPr>
              <a:t>cSCC</a:t>
            </a:r>
            <a:r>
              <a:rPr lang="en-GB" b="0" i="0" dirty="0">
                <a:solidFill>
                  <a:srgbClr val="000000"/>
                </a:solidFill>
                <a:effectLst/>
              </a:rPr>
              <a:t> (archival FFPE).</a:t>
            </a:r>
          </a:p>
          <a:p>
            <a:pPr marL="0" indent="0">
              <a:buNone/>
            </a:pPr>
            <a:endParaRPr lang="en-US" dirty="0"/>
          </a:p>
        </p:txBody>
      </p:sp>
    </p:spTree>
    <p:extLst>
      <p:ext uri="{BB962C8B-B14F-4D97-AF65-F5344CB8AC3E}">
        <p14:creationId xmlns:p14="http://schemas.microsoft.com/office/powerpoint/2010/main" val="369631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0A90-7F66-04FD-DA0B-25359C9C06FE}"/>
              </a:ext>
            </a:extLst>
          </p:cNvPr>
          <p:cNvSpPr>
            <a:spLocks noGrp="1"/>
          </p:cNvSpPr>
          <p:nvPr>
            <p:ph type="title"/>
          </p:nvPr>
        </p:nvSpPr>
        <p:spPr>
          <a:xfrm>
            <a:off x="592667" y="500062"/>
            <a:ext cx="11819467" cy="1325563"/>
          </a:xfrm>
        </p:spPr>
        <p:txBody>
          <a:bodyPr>
            <a:normAutofit/>
          </a:bodyPr>
          <a:lstStyle/>
          <a:p>
            <a:r>
              <a:rPr lang="en-US" sz="3600" dirty="0"/>
              <a:t>Identification of potential </a:t>
            </a:r>
            <a:r>
              <a:rPr lang="en-US" sz="3600" dirty="0" err="1"/>
              <a:t>tumours</a:t>
            </a:r>
            <a:r>
              <a:rPr lang="en-US" sz="3600" dirty="0"/>
              <a:t> (SCCs) for UKKCC project</a:t>
            </a:r>
            <a:br>
              <a:rPr lang="en-US" dirty="0"/>
            </a:br>
            <a:endParaRPr lang="en-US" dirty="0"/>
          </a:p>
        </p:txBody>
      </p:sp>
      <p:sp>
        <p:nvSpPr>
          <p:cNvPr id="3" name="Content Placeholder 2">
            <a:extLst>
              <a:ext uri="{FF2B5EF4-FFF2-40B4-BE49-F238E27FC236}">
                <a16:creationId xmlns:a16="http://schemas.microsoft.com/office/drawing/2014/main" id="{7AA9FD94-2DD7-B049-0FB7-19972887D01B}"/>
              </a:ext>
            </a:extLst>
          </p:cNvPr>
          <p:cNvSpPr>
            <a:spLocks noGrp="1"/>
          </p:cNvSpPr>
          <p:nvPr>
            <p:ph idx="1"/>
          </p:nvPr>
        </p:nvSpPr>
        <p:spPr>
          <a:xfrm>
            <a:off x="389467" y="1486957"/>
            <a:ext cx="11413065" cy="4642910"/>
          </a:xfrm>
        </p:spPr>
        <p:txBody>
          <a:bodyPr>
            <a:normAutofit fontScale="92500" lnSpcReduction="20000"/>
          </a:bodyPr>
          <a:lstStyle/>
          <a:p>
            <a:endParaRPr lang="en-US" dirty="0"/>
          </a:p>
          <a:p>
            <a:r>
              <a:rPr lang="en-US" dirty="0"/>
              <a:t>The aim is to identify patients with </a:t>
            </a:r>
            <a:r>
              <a:rPr lang="en-US" dirty="0" err="1"/>
              <a:t>cSCCs</a:t>
            </a:r>
            <a:r>
              <a:rPr lang="en-US" dirty="0"/>
              <a:t> &gt;2cm in diameter </a:t>
            </a:r>
          </a:p>
          <a:p>
            <a:r>
              <a:rPr lang="en-US" dirty="0"/>
              <a:t>with either </a:t>
            </a:r>
          </a:p>
          <a:p>
            <a:pPr marL="0" indent="0">
              <a:buNone/>
            </a:pPr>
            <a:r>
              <a:rPr lang="en-US" dirty="0"/>
              <a:t>A) likely high-risk features no prior biopsy but large </a:t>
            </a:r>
            <a:r>
              <a:rPr lang="en-US" dirty="0" err="1"/>
              <a:t>tumour</a:t>
            </a:r>
            <a:r>
              <a:rPr lang="en-US" dirty="0"/>
              <a:t> with </a:t>
            </a:r>
            <a:r>
              <a:rPr lang="en-US" dirty="0" err="1"/>
              <a:t>cSCC</a:t>
            </a:r>
            <a:r>
              <a:rPr lang="en-US" dirty="0"/>
              <a:t> suspected clinically or</a:t>
            </a:r>
          </a:p>
          <a:p>
            <a:pPr marL="0" indent="0">
              <a:buNone/>
            </a:pPr>
            <a:r>
              <a:rPr lang="en-US" dirty="0"/>
              <a:t>B)  biopsy proven </a:t>
            </a:r>
            <a:r>
              <a:rPr lang="en-US" dirty="0" err="1"/>
              <a:t>cSCC</a:t>
            </a:r>
            <a:r>
              <a:rPr lang="en-US" dirty="0"/>
              <a:t> with high-risk features: pT3/4 (AJCC8) or pT2b/3 (BWH).</a:t>
            </a:r>
          </a:p>
          <a:p>
            <a:endParaRPr lang="en-US" dirty="0"/>
          </a:p>
          <a:p>
            <a:r>
              <a:rPr lang="en-US" dirty="0"/>
              <a:t>Responsibility of clinical, surgical and pathology staff to identify patients who may have suitable cutaneous SCC (</a:t>
            </a:r>
            <a:r>
              <a:rPr lang="en-US" dirty="0" err="1"/>
              <a:t>cSCC</a:t>
            </a:r>
            <a:r>
              <a:rPr lang="en-US" dirty="0"/>
              <a:t>) </a:t>
            </a:r>
            <a:r>
              <a:rPr lang="en-US" dirty="0" err="1"/>
              <a:t>tumours</a:t>
            </a:r>
            <a:r>
              <a:rPr lang="en-US" dirty="0"/>
              <a:t> for inclusion.</a:t>
            </a:r>
          </a:p>
          <a:p>
            <a:endParaRPr lang="en-US" dirty="0"/>
          </a:p>
          <a:p>
            <a:r>
              <a:rPr lang="en-US" dirty="0"/>
              <a:t>Skin as well as Head &amp; Neck MDMs may provide an ideal opportunity to identify cases.</a:t>
            </a:r>
          </a:p>
          <a:p>
            <a:endParaRPr lang="en-US" dirty="0"/>
          </a:p>
        </p:txBody>
      </p:sp>
    </p:spTree>
    <p:extLst>
      <p:ext uri="{BB962C8B-B14F-4D97-AF65-F5344CB8AC3E}">
        <p14:creationId xmlns:p14="http://schemas.microsoft.com/office/powerpoint/2010/main" val="209689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B4AD-5D33-AEB0-12DB-0348C61F90B3}"/>
              </a:ext>
            </a:extLst>
          </p:cNvPr>
          <p:cNvSpPr>
            <a:spLocks noGrp="1"/>
          </p:cNvSpPr>
          <p:nvPr>
            <p:ph type="title"/>
          </p:nvPr>
        </p:nvSpPr>
        <p:spPr/>
        <p:txBody>
          <a:bodyPr/>
          <a:lstStyle/>
          <a:p>
            <a:r>
              <a:rPr lang="en-US" dirty="0"/>
              <a:t>Next steps UKKCC &amp; SWAG</a:t>
            </a:r>
          </a:p>
        </p:txBody>
      </p:sp>
      <p:sp>
        <p:nvSpPr>
          <p:cNvPr id="3" name="Content Placeholder 2">
            <a:extLst>
              <a:ext uri="{FF2B5EF4-FFF2-40B4-BE49-F238E27FC236}">
                <a16:creationId xmlns:a16="http://schemas.microsoft.com/office/drawing/2014/main" id="{386EBD82-BF73-1478-ED2D-46D51B0AF263}"/>
              </a:ext>
            </a:extLst>
          </p:cNvPr>
          <p:cNvSpPr>
            <a:spLocks noGrp="1"/>
          </p:cNvSpPr>
          <p:nvPr>
            <p:ph idx="1"/>
          </p:nvPr>
        </p:nvSpPr>
        <p:spPr>
          <a:xfrm>
            <a:off x="838199" y="1825625"/>
            <a:ext cx="10981267" cy="4507442"/>
          </a:xfrm>
        </p:spPr>
        <p:txBody>
          <a:bodyPr/>
          <a:lstStyle/>
          <a:p>
            <a:r>
              <a:rPr lang="en-US" dirty="0"/>
              <a:t>IRAS approved study – easy to include sites but </a:t>
            </a:r>
            <a:r>
              <a:rPr lang="en-US" dirty="0" err="1"/>
              <a:t>neds</a:t>
            </a:r>
            <a:r>
              <a:rPr lang="en-US" dirty="0"/>
              <a:t> to go through local R&amp;D</a:t>
            </a:r>
          </a:p>
          <a:p>
            <a:r>
              <a:rPr lang="en-US" dirty="0"/>
              <a:t>Prof Charlotte </a:t>
            </a:r>
            <a:r>
              <a:rPr lang="en-US" dirty="0" err="1"/>
              <a:t>Proby</a:t>
            </a:r>
            <a:r>
              <a:rPr lang="en-US" dirty="0"/>
              <a:t> (dermatology Dundee) leading </a:t>
            </a:r>
          </a:p>
          <a:p>
            <a:endParaRPr lang="en-US" dirty="0"/>
          </a:p>
          <a:p>
            <a:r>
              <a:rPr lang="en-US" dirty="0"/>
              <a:t>Meetings with clinical teams Bristol &amp; </a:t>
            </a:r>
            <a:r>
              <a:rPr lang="en-US" dirty="0" err="1"/>
              <a:t>Glos</a:t>
            </a:r>
            <a:endParaRPr lang="en-US" dirty="0"/>
          </a:p>
          <a:p>
            <a:r>
              <a:rPr lang="en-US" dirty="0"/>
              <a:t>Bath and Somerset to follow </a:t>
            </a:r>
          </a:p>
        </p:txBody>
      </p:sp>
    </p:spTree>
    <p:extLst>
      <p:ext uri="{BB962C8B-B14F-4D97-AF65-F5344CB8AC3E}">
        <p14:creationId xmlns:p14="http://schemas.microsoft.com/office/powerpoint/2010/main" val="280824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4AC-8ED3-8AD7-81EA-2F4D08C18715}"/>
              </a:ext>
            </a:extLst>
          </p:cNvPr>
          <p:cNvSpPr>
            <a:spLocks noGrp="1"/>
          </p:cNvSpPr>
          <p:nvPr>
            <p:ph type="title"/>
          </p:nvPr>
        </p:nvSpPr>
        <p:spPr/>
        <p:txBody>
          <a:bodyPr/>
          <a:lstStyle/>
          <a:p>
            <a:r>
              <a:rPr lang="en-US" dirty="0"/>
              <a:t>Example of research possible from the UKKCC - </a:t>
            </a:r>
            <a:r>
              <a:rPr lang="en-US" dirty="0" err="1"/>
              <a:t>aSanofi</a:t>
            </a:r>
            <a:r>
              <a:rPr lang="en-US" dirty="0"/>
              <a:t> funded study using same format</a:t>
            </a:r>
          </a:p>
        </p:txBody>
      </p:sp>
      <p:sp>
        <p:nvSpPr>
          <p:cNvPr id="3" name="Content Placeholder 2">
            <a:extLst>
              <a:ext uri="{FF2B5EF4-FFF2-40B4-BE49-F238E27FC236}">
                <a16:creationId xmlns:a16="http://schemas.microsoft.com/office/drawing/2014/main" id="{C1D3957C-6C2F-0F3E-AABC-C4DD057A1EA6}"/>
              </a:ext>
            </a:extLst>
          </p:cNvPr>
          <p:cNvSpPr>
            <a:spLocks noGrp="1"/>
          </p:cNvSpPr>
          <p:nvPr>
            <p:ph idx="1"/>
          </p:nvPr>
        </p:nvSpPr>
        <p:spPr/>
        <p: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Since only 1.5% of </a:t>
            </a:r>
            <a:r>
              <a:rPr lang="en-GB" dirty="0" err="1">
                <a:latin typeface="Calibri" panose="020F0502020204030204" pitchFamily="34" charset="0"/>
                <a:ea typeface="Calibri" panose="020F0502020204030204" pitchFamily="34" charset="0"/>
                <a:cs typeface="Calibri" panose="020F0502020204030204" pitchFamily="34" charset="0"/>
              </a:rPr>
              <a:t>cSCC</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metastatise</a:t>
            </a:r>
            <a:r>
              <a:rPr lang="en-GB" dirty="0">
                <a:latin typeface="Calibri" panose="020F0502020204030204" pitchFamily="34" charset="0"/>
                <a:ea typeface="Calibri" panose="020F0502020204030204" pitchFamily="34" charset="0"/>
                <a:cs typeface="Calibri" panose="020F0502020204030204" pitchFamily="34" charset="0"/>
              </a:rPr>
              <a:t> we need better predictors of those cases for management</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To develop a robust and validated gene expression profile (GEP) signature for predicting primary </a:t>
            </a:r>
            <a:r>
              <a:rPr lang="en-GB" dirty="0" err="1">
                <a:effectLst/>
                <a:latin typeface="Calibri" panose="020F0502020204030204" pitchFamily="34" charset="0"/>
                <a:ea typeface="Calibri" panose="020F0502020204030204" pitchFamily="34" charset="0"/>
                <a:cs typeface="Calibri" panose="020F0502020204030204" pitchFamily="34" charset="0"/>
              </a:rPr>
              <a:t>cSCC</a:t>
            </a:r>
            <a:r>
              <a:rPr lang="en-GB" dirty="0">
                <a:effectLst/>
                <a:latin typeface="Calibri" panose="020F0502020204030204" pitchFamily="34" charset="0"/>
                <a:ea typeface="Calibri" panose="020F0502020204030204" pitchFamily="34" charset="0"/>
                <a:cs typeface="Calibri" panose="020F0502020204030204" pitchFamily="34" charset="0"/>
              </a:rPr>
              <a:t> metastatic risk </a:t>
            </a:r>
          </a:p>
          <a:p>
            <a:endParaRPr lang="en-GB" dirty="0">
              <a:effectLst/>
              <a:latin typeface="Calibri" panose="020F0502020204030204" pitchFamily="34" charset="0"/>
              <a:ea typeface="Calibri" panose="020F0502020204030204" pitchFamily="34" charset="0"/>
              <a:cs typeface="Calibri" panose="020F0502020204030204" pitchFamily="34"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using an unbiased </a:t>
            </a:r>
            <a:r>
              <a:rPr lang="en-GB" dirty="0">
                <a:effectLst/>
                <a:latin typeface="Calibri" panose="020F0502020204030204" pitchFamily="34" charset="0"/>
                <a:ea typeface="Calibri" panose="020F0502020204030204" pitchFamily="34" charset="0"/>
                <a:cs typeface="Calibri" panose="020F0502020204030204" pitchFamily="34" charset="0"/>
              </a:rPr>
              <a:t>whole transcriptome </a:t>
            </a:r>
            <a:r>
              <a:rPr lang="en-GB" dirty="0">
                <a:effectLst/>
                <a:latin typeface="Calibri" panose="020F0502020204030204" pitchFamily="34" charset="0"/>
                <a:ea typeface="Calibri" panose="020F0502020204030204" pitchFamily="34" charset="0"/>
                <a:cs typeface="Times New Roman" panose="02020603050405020304" pitchFamily="18" charset="0"/>
              </a:rPr>
              <a:t>discovery-driven approach</a:t>
            </a:r>
            <a:r>
              <a:rPr lang="en-GB" dirty="0">
                <a:effectLst/>
                <a:latin typeface="Calibri" panose="020F0502020204030204" pitchFamily="34" charset="0"/>
                <a:ea typeface="Calibri" panose="020F0502020204030204" pitchFamily="34" charset="0"/>
                <a:cs typeface="Calibri" panose="020F0502020204030204" pitchFamily="34"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6663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3682C4-938E-74E8-C420-2CD2A8AB33EF}"/>
              </a:ext>
            </a:extLst>
          </p:cNvPr>
          <p:cNvPicPr>
            <a:picLocks noGrp="1" noChangeAspect="1"/>
          </p:cNvPicPr>
          <p:nvPr>
            <p:ph idx="1"/>
          </p:nvPr>
        </p:nvPicPr>
        <p:blipFill rotWithShape="1">
          <a:blip r:embed="rId2"/>
          <a:srcRect l="8664" t="20699" r="11322" b="8087"/>
          <a:stretch/>
        </p:blipFill>
        <p:spPr>
          <a:xfrm>
            <a:off x="959735" y="0"/>
            <a:ext cx="9454263" cy="6384241"/>
          </a:xfrm>
        </p:spPr>
      </p:pic>
    </p:spTree>
    <p:extLst>
      <p:ext uri="{BB962C8B-B14F-4D97-AF65-F5344CB8AC3E}">
        <p14:creationId xmlns:p14="http://schemas.microsoft.com/office/powerpoint/2010/main" val="950769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1362</Words>
  <Application>Microsoft Office PowerPoint</Application>
  <PresentationFormat>Widescreen</PresentationFormat>
  <Paragraphs>152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Helvetica</vt:lpstr>
      <vt:lpstr>Office Theme</vt:lpstr>
      <vt:lpstr>Update on UKKCC Research &amp; Skin Pathology  SWAG Skin Cancer Meeting 6 Nov 2023</vt:lpstr>
      <vt:lpstr>Conflicts of Interest</vt:lpstr>
      <vt:lpstr>UK Keratinocyte Cancer Collaborative (UKKCC) part of British Association of Dermatologists</vt:lpstr>
      <vt:lpstr>UKKCC funding from the British Skin Foundation to build: </vt:lpstr>
      <vt:lpstr>UKKCC funding from the British Skin Foundation to build: </vt:lpstr>
      <vt:lpstr>Identification of potential tumours (SCCs) for UKKCC project </vt:lpstr>
      <vt:lpstr>Next steps UKKCC &amp; SWAG</vt:lpstr>
      <vt:lpstr>Example of research possible from the UKKCC - aSanofi funded study using same format</vt:lpstr>
      <vt:lpstr>PowerPoint Presentation</vt:lpstr>
      <vt:lpstr>Red = genes upregulated in metastatic cSCC Blue = genes downregulated in metastatic cSCC</vt:lpstr>
      <vt:lpstr>Results &amp; Conclusion </vt:lpstr>
      <vt:lpstr>To be briefly discussed (if time)</vt:lpstr>
      <vt:lpstr>PowerPoint Presentation</vt:lpstr>
      <vt:lpstr>  Melanocytomas – intermediate lesions </vt:lpstr>
      <vt:lpstr>  Melanocytomas – intermediate lesions </vt:lpstr>
      <vt:lpstr>Spitzoid tumours </vt:lpstr>
      <vt:lpstr>PowerPoint Presentation</vt:lpstr>
      <vt:lpstr>   Digital Pathology </vt:lpstr>
      <vt:lpstr>Current use of Digital Pathology in Dermatopathology </vt:lpstr>
      <vt:lpstr>PowerPoint Presentation</vt:lpstr>
      <vt:lpstr>Websites for digital dermatopathology</vt:lpstr>
      <vt:lpstr>Routine reporting dermatopathology in UK</vt:lpstr>
      <vt:lpstr>  AI projects in Dermatopathology </vt:lpstr>
      <vt:lpstr>PowerPoint Presentation</vt:lpstr>
      <vt:lpstr>PowerPoint Presentation</vt:lpstr>
      <vt:lpstr>PowerPoint Presentation</vt:lpstr>
      <vt:lpstr>PowerPoint Presentation</vt:lpstr>
      <vt:lpstr>    Example of AI in Dermatopathology: one vendor kite marked AI algorithm    </vt:lpstr>
      <vt:lpstr>AI position statement in Dermatopathology:   Collaboration between British Asssocation of Dermatologists &amp; Royal College of Pathologists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Skin Pathology: New WHO Skin Tumour Classification &amp; Digital Pathology  Gloucestershire Specialist Skin MDT Annual Study Day 5 Oct 2023</dc:title>
  <dc:creator>paul craig</dc:creator>
  <cp:lastModifiedBy>Helen Dunderdale</cp:lastModifiedBy>
  <cp:revision>10</cp:revision>
  <dcterms:created xsi:type="dcterms:W3CDTF">2023-10-04T21:27:37Z</dcterms:created>
  <dcterms:modified xsi:type="dcterms:W3CDTF">2023-12-06T14:29:35Z</dcterms:modified>
</cp:coreProperties>
</file>