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3" r:id="rId4"/>
    <p:sldMasterId id="2147483941" r:id="rId5"/>
  </p:sldMasterIdLst>
  <p:notesMasterIdLst>
    <p:notesMasterId r:id="rId19"/>
  </p:notesMasterIdLst>
  <p:handoutMasterIdLst>
    <p:handoutMasterId r:id="rId20"/>
  </p:handoutMasterIdLst>
  <p:sldIdLst>
    <p:sldId id="1923" r:id="rId6"/>
    <p:sldId id="2147374901" r:id="rId7"/>
    <p:sldId id="267" r:id="rId8"/>
    <p:sldId id="2147374894" r:id="rId9"/>
    <p:sldId id="2147374908" r:id="rId10"/>
    <p:sldId id="2147374898" r:id="rId11"/>
    <p:sldId id="2147374892" r:id="rId12"/>
    <p:sldId id="2147374909" r:id="rId13"/>
    <p:sldId id="2147374904" r:id="rId14"/>
    <p:sldId id="2147374882" r:id="rId15"/>
    <p:sldId id="2147374903" r:id="rId16"/>
    <p:sldId id="2147374902" r:id="rId17"/>
    <p:sldId id="2145707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Wilkinson" initials="SW" lastIdx="1" clrIdx="0">
    <p:extLst>
      <p:ext uri="{19B8F6BF-5375-455C-9EA6-DF929625EA0E}">
        <p15:presenceInfo xmlns:p15="http://schemas.microsoft.com/office/powerpoint/2012/main" userId="1186059c3be801a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5563"/>
    <a:srgbClr val="F6F8F8"/>
    <a:srgbClr val="80D2CC"/>
    <a:srgbClr val="99DBD6"/>
    <a:srgbClr val="99DDEB"/>
    <a:srgbClr val="80D4E7"/>
    <a:srgbClr val="005EB8"/>
    <a:srgbClr val="E8EDEE"/>
    <a:srgbClr val="003087"/>
    <a:srgbClr val="82D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5DED40-69E5-474D-9635-C183EB55DD3D}" v="16" dt="2023-12-04T09:43:47.6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22" autoAdjust="0"/>
    <p:restoredTop sz="86353" autoAdjust="0"/>
  </p:normalViewPr>
  <p:slideViewPr>
    <p:cSldViewPr snapToGrid="0">
      <p:cViewPr varScale="1">
        <p:scale>
          <a:sx n="57" d="100"/>
          <a:sy n="57" d="100"/>
        </p:scale>
        <p:origin x="328" y="52"/>
      </p:cViewPr>
      <p:guideLst/>
    </p:cSldViewPr>
  </p:slideViewPr>
  <p:outlineViewPr>
    <p:cViewPr>
      <p:scale>
        <a:sx n="33" d="100"/>
        <a:sy n="33" d="100"/>
      </p:scale>
      <p:origin x="0" y="-697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3226" y="10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4218BE-AECF-442A-9219-67B12812B50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D40C72B-72C9-485A-ADA9-26D9865BBD1A}">
      <dgm:prSet phldrT="[Text]" custT="1"/>
      <dgm:spPr/>
      <dgm:t>
        <a:bodyPr/>
        <a:lstStyle/>
        <a:p>
          <a:r>
            <a:rPr lang="en-GB" sz="2000" dirty="0"/>
            <a:t>Secondary Care Triage</a:t>
          </a:r>
        </a:p>
      </dgm:t>
    </dgm:pt>
    <dgm:pt modelId="{215E6829-76EC-41BD-9BBE-872F7E26DC93}" type="parTrans" cxnId="{CB2D2D28-6415-4E03-8EFF-E54F3A16AF96}">
      <dgm:prSet/>
      <dgm:spPr/>
      <dgm:t>
        <a:bodyPr/>
        <a:lstStyle/>
        <a:p>
          <a:endParaRPr lang="en-GB"/>
        </a:p>
      </dgm:t>
    </dgm:pt>
    <dgm:pt modelId="{A752CB48-342F-4F7E-B5D8-DDE87BA08F8B}" type="sibTrans" cxnId="{CB2D2D28-6415-4E03-8EFF-E54F3A16AF96}">
      <dgm:prSet/>
      <dgm:spPr/>
      <dgm:t>
        <a:bodyPr/>
        <a:lstStyle/>
        <a:p>
          <a:endParaRPr lang="en-GB"/>
        </a:p>
      </dgm:t>
    </dgm:pt>
    <dgm:pt modelId="{F416A4DF-9713-48EC-BC53-FA2B03401F4A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Skin Analy</a:t>
          </a:r>
          <a:r>
            <a:rPr lang="en-GB" dirty="0">
              <a:latin typeface="Calibri" panose="020F0502020204030204" pitchFamily="34" charset="0"/>
              <a:ea typeface="Calibri" panose="020F0502020204030204" pitchFamily="34" charset="0"/>
            </a:rPr>
            <a:t>tics AI Post Referral Pilot across Dorset with imaging hubs (with trained HCAs) in acute and CDC setting: go-live January 2024</a:t>
          </a:r>
        </a:p>
        <a:p>
          <a:pPr lvl="0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dirty="0"/>
        </a:p>
      </dgm:t>
    </dgm:pt>
    <dgm:pt modelId="{C3C503EC-B46C-46E9-A7AC-C5EB90905A22}" type="parTrans" cxnId="{3BC3DDFA-4252-4485-88B6-019E686C7582}">
      <dgm:prSet/>
      <dgm:spPr/>
      <dgm:t>
        <a:bodyPr/>
        <a:lstStyle/>
        <a:p>
          <a:endParaRPr lang="en-GB"/>
        </a:p>
      </dgm:t>
    </dgm:pt>
    <dgm:pt modelId="{ACE58ACD-50F4-4B15-BDBB-9AB43511C3F9}" type="sibTrans" cxnId="{3BC3DDFA-4252-4485-88B6-019E686C7582}">
      <dgm:prSet/>
      <dgm:spPr/>
      <dgm:t>
        <a:bodyPr/>
        <a:lstStyle/>
        <a:p>
          <a:endParaRPr lang="en-GB"/>
        </a:p>
      </dgm:t>
    </dgm:pt>
    <dgm:pt modelId="{09A9105B-BF9C-443E-B62B-67708904837B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>
              <a:latin typeface="Calibri" panose="020F0502020204030204" pitchFamily="34" charset="0"/>
              <a:ea typeface="Calibri" panose="020F0502020204030204" pitchFamily="34" charset="0"/>
            </a:rPr>
            <a:t>Pre-Referral Pilots in targeted PCNs using imaging hubs (with trained HCAs) and </a:t>
          </a:r>
          <a:r>
            <a:rPr lang="en-GB" dirty="0" err="1">
              <a:latin typeface="Calibri" panose="020F0502020204030204" pitchFamily="34" charset="0"/>
              <a:ea typeface="Calibri" panose="020F0502020204030204" pitchFamily="34" charset="0"/>
            </a:rPr>
            <a:t>GPwER</a:t>
          </a:r>
          <a:endParaRPr lang="en-GB" dirty="0">
            <a:latin typeface="Calibri" panose="020F0502020204030204" pitchFamily="34" charset="0"/>
            <a:ea typeface="Calibri" panose="020F0502020204030204" pitchFamily="34" charset="0"/>
          </a:endParaRPr>
        </a:p>
        <a:p>
          <a:pPr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dirty="0"/>
        </a:p>
      </dgm:t>
    </dgm:pt>
    <dgm:pt modelId="{9BA6BF05-B589-43AC-B87C-E3A7775452DE}" type="parTrans" cxnId="{704D2557-2553-447B-8FB5-5B6FCA8931B1}">
      <dgm:prSet/>
      <dgm:spPr/>
      <dgm:t>
        <a:bodyPr/>
        <a:lstStyle/>
        <a:p>
          <a:endParaRPr lang="en-GB"/>
        </a:p>
      </dgm:t>
    </dgm:pt>
    <dgm:pt modelId="{04393165-B71F-4728-A36D-C5F4E2676D05}" type="sibTrans" cxnId="{704D2557-2553-447B-8FB5-5B6FCA8931B1}">
      <dgm:prSet/>
      <dgm:spPr/>
      <dgm:t>
        <a:bodyPr/>
        <a:lstStyle/>
        <a:p>
          <a:endParaRPr lang="en-GB"/>
        </a:p>
      </dgm:t>
    </dgm:pt>
    <dgm:pt modelId="{4AFAD147-890B-46C0-A4C3-E4967C0B6B6C}" type="pres">
      <dgm:prSet presAssocID="{DF4218BE-AECF-442A-9219-67B12812B50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4730888-3BA4-41A8-B145-D71E8C85EB72}" type="pres">
      <dgm:prSet presAssocID="{ED40C72B-72C9-485A-ADA9-26D9865BBD1A}" presName="centerShape" presStyleLbl="node0" presStyleIdx="0" presStyleCnt="1"/>
      <dgm:spPr/>
    </dgm:pt>
    <dgm:pt modelId="{442A2BFD-E1F8-432D-B6C6-3B7E9996D4E4}" type="pres">
      <dgm:prSet presAssocID="{C3C503EC-B46C-46E9-A7AC-C5EB90905A22}" presName="parTrans" presStyleLbl="bgSibTrans2D1" presStyleIdx="0" presStyleCnt="2"/>
      <dgm:spPr/>
    </dgm:pt>
    <dgm:pt modelId="{6FE8CCD0-453E-4DEA-A6F8-9F5DA1406783}" type="pres">
      <dgm:prSet presAssocID="{F416A4DF-9713-48EC-BC53-FA2B03401F4A}" presName="node" presStyleLbl="node1" presStyleIdx="0" presStyleCnt="2" custAng="0" custRadScaleRad="120575" custRadScaleInc="9655">
        <dgm:presLayoutVars>
          <dgm:bulletEnabled val="1"/>
        </dgm:presLayoutVars>
      </dgm:prSet>
      <dgm:spPr/>
    </dgm:pt>
    <dgm:pt modelId="{816743EA-46F9-42CB-A3E9-3DC6E754F878}" type="pres">
      <dgm:prSet presAssocID="{9BA6BF05-B589-43AC-B87C-E3A7775452DE}" presName="parTrans" presStyleLbl="bgSibTrans2D1" presStyleIdx="1" presStyleCnt="2"/>
      <dgm:spPr/>
    </dgm:pt>
    <dgm:pt modelId="{C3EB9EF0-87A2-415D-B8FF-8BAB82A30E4B}" type="pres">
      <dgm:prSet presAssocID="{09A9105B-BF9C-443E-B62B-67708904837B}" presName="node" presStyleLbl="node1" presStyleIdx="1" presStyleCnt="2" custRadScaleRad="102538" custRadScaleInc="-4344">
        <dgm:presLayoutVars>
          <dgm:bulletEnabled val="1"/>
        </dgm:presLayoutVars>
      </dgm:prSet>
      <dgm:spPr/>
    </dgm:pt>
  </dgm:ptLst>
  <dgm:cxnLst>
    <dgm:cxn modelId="{CE931B17-FAB7-4593-BDF0-7EF85D8371D2}" type="presOf" srcId="{09A9105B-BF9C-443E-B62B-67708904837B}" destId="{C3EB9EF0-87A2-415D-B8FF-8BAB82A30E4B}" srcOrd="0" destOrd="0" presId="urn:microsoft.com/office/officeart/2005/8/layout/radial4"/>
    <dgm:cxn modelId="{CB2D2D28-6415-4E03-8EFF-E54F3A16AF96}" srcId="{DF4218BE-AECF-442A-9219-67B12812B508}" destId="{ED40C72B-72C9-485A-ADA9-26D9865BBD1A}" srcOrd="0" destOrd="0" parTransId="{215E6829-76EC-41BD-9BBE-872F7E26DC93}" sibTransId="{A752CB48-342F-4F7E-B5D8-DDE87BA08F8B}"/>
    <dgm:cxn modelId="{4B036F55-18A9-446E-8368-BB00CDB40DE1}" type="presOf" srcId="{DF4218BE-AECF-442A-9219-67B12812B508}" destId="{4AFAD147-890B-46C0-A4C3-E4967C0B6B6C}" srcOrd="0" destOrd="0" presId="urn:microsoft.com/office/officeart/2005/8/layout/radial4"/>
    <dgm:cxn modelId="{704D2557-2553-447B-8FB5-5B6FCA8931B1}" srcId="{ED40C72B-72C9-485A-ADA9-26D9865BBD1A}" destId="{09A9105B-BF9C-443E-B62B-67708904837B}" srcOrd="1" destOrd="0" parTransId="{9BA6BF05-B589-43AC-B87C-E3A7775452DE}" sibTransId="{04393165-B71F-4728-A36D-C5F4E2676D05}"/>
    <dgm:cxn modelId="{85769F90-BFAA-4779-910F-5DBCD6BC1105}" type="presOf" srcId="{9BA6BF05-B589-43AC-B87C-E3A7775452DE}" destId="{816743EA-46F9-42CB-A3E9-3DC6E754F878}" srcOrd="0" destOrd="0" presId="urn:microsoft.com/office/officeart/2005/8/layout/radial4"/>
    <dgm:cxn modelId="{D204E2EE-E5CB-470A-9E7D-CBCA4CB8942A}" type="presOf" srcId="{F416A4DF-9713-48EC-BC53-FA2B03401F4A}" destId="{6FE8CCD0-453E-4DEA-A6F8-9F5DA1406783}" srcOrd="0" destOrd="0" presId="urn:microsoft.com/office/officeart/2005/8/layout/radial4"/>
    <dgm:cxn modelId="{85080EF5-AE4D-48F7-9FB7-C8AD83D126EB}" type="presOf" srcId="{ED40C72B-72C9-485A-ADA9-26D9865BBD1A}" destId="{04730888-3BA4-41A8-B145-D71E8C85EB72}" srcOrd="0" destOrd="0" presId="urn:microsoft.com/office/officeart/2005/8/layout/radial4"/>
    <dgm:cxn modelId="{4257F6F5-81DB-45AE-8C7D-608C4969C782}" type="presOf" srcId="{C3C503EC-B46C-46E9-A7AC-C5EB90905A22}" destId="{442A2BFD-E1F8-432D-B6C6-3B7E9996D4E4}" srcOrd="0" destOrd="0" presId="urn:microsoft.com/office/officeart/2005/8/layout/radial4"/>
    <dgm:cxn modelId="{3BC3DDFA-4252-4485-88B6-019E686C7582}" srcId="{ED40C72B-72C9-485A-ADA9-26D9865BBD1A}" destId="{F416A4DF-9713-48EC-BC53-FA2B03401F4A}" srcOrd="0" destOrd="0" parTransId="{C3C503EC-B46C-46E9-A7AC-C5EB90905A22}" sibTransId="{ACE58ACD-50F4-4B15-BDBB-9AB43511C3F9}"/>
    <dgm:cxn modelId="{A4E559B4-D1F9-4BEF-9E62-684ECDCA0F2D}" type="presParOf" srcId="{4AFAD147-890B-46C0-A4C3-E4967C0B6B6C}" destId="{04730888-3BA4-41A8-B145-D71E8C85EB72}" srcOrd="0" destOrd="0" presId="urn:microsoft.com/office/officeart/2005/8/layout/radial4"/>
    <dgm:cxn modelId="{3C5ABEA6-9D07-4C15-B3B5-69BBCC450C66}" type="presParOf" srcId="{4AFAD147-890B-46C0-A4C3-E4967C0B6B6C}" destId="{442A2BFD-E1F8-432D-B6C6-3B7E9996D4E4}" srcOrd="1" destOrd="0" presId="urn:microsoft.com/office/officeart/2005/8/layout/radial4"/>
    <dgm:cxn modelId="{846A25DD-BC0E-4319-AD58-20ECB1B0F12F}" type="presParOf" srcId="{4AFAD147-890B-46C0-A4C3-E4967C0B6B6C}" destId="{6FE8CCD0-453E-4DEA-A6F8-9F5DA1406783}" srcOrd="2" destOrd="0" presId="urn:microsoft.com/office/officeart/2005/8/layout/radial4"/>
    <dgm:cxn modelId="{F6CE1EE7-6FA3-49C2-8081-831069AC2EBB}" type="presParOf" srcId="{4AFAD147-890B-46C0-A4C3-E4967C0B6B6C}" destId="{816743EA-46F9-42CB-A3E9-3DC6E754F878}" srcOrd="3" destOrd="0" presId="urn:microsoft.com/office/officeart/2005/8/layout/radial4"/>
    <dgm:cxn modelId="{DB2CE90A-4EAC-45D5-ABBA-7E4D8693929E}" type="presParOf" srcId="{4AFAD147-890B-46C0-A4C3-E4967C0B6B6C}" destId="{C3EB9EF0-87A2-415D-B8FF-8BAB82A30E4B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16E156-0E7C-4688-BE6D-B9B8D0472F9F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</dgm:pt>
    <dgm:pt modelId="{0F08C37C-06A4-48C6-A8D0-AD04A23C6B3C}">
      <dgm:prSet phldrT="[Text]" custT="1"/>
      <dgm:spPr/>
      <dgm:t>
        <a:bodyPr/>
        <a:lstStyle/>
        <a:p>
          <a:pPr algn="ctr"/>
          <a:r>
            <a:rPr lang="en-GB" sz="1300" dirty="0" err="1"/>
            <a:t>Telederm</a:t>
          </a:r>
          <a:endParaRPr lang="en-GB" sz="1300" dirty="0"/>
        </a:p>
      </dgm:t>
    </dgm:pt>
    <dgm:pt modelId="{888935E8-8871-4466-9B18-C9E3D896C4F6}" type="parTrans" cxnId="{A8F423A7-9C85-41C9-85DB-9372C87C0718}">
      <dgm:prSet/>
      <dgm:spPr/>
      <dgm:t>
        <a:bodyPr/>
        <a:lstStyle/>
        <a:p>
          <a:pPr algn="ctr"/>
          <a:endParaRPr lang="en-GB"/>
        </a:p>
      </dgm:t>
    </dgm:pt>
    <dgm:pt modelId="{A5E12715-DFDF-44C1-A197-067741C78957}" type="sibTrans" cxnId="{A8F423A7-9C85-41C9-85DB-9372C87C0718}">
      <dgm:prSet/>
      <dgm:spPr/>
      <dgm:t>
        <a:bodyPr/>
        <a:lstStyle/>
        <a:p>
          <a:pPr algn="ctr"/>
          <a:endParaRPr lang="en-GB"/>
        </a:p>
      </dgm:t>
    </dgm:pt>
    <dgm:pt modelId="{775520BE-BBB8-4B70-933D-4595F0029284}">
      <dgm:prSet phldrT="[Text]" custT="1"/>
      <dgm:spPr/>
      <dgm:t>
        <a:bodyPr/>
        <a:lstStyle/>
        <a:p>
          <a:pPr algn="ctr"/>
          <a:r>
            <a:rPr lang="en-GB" sz="1400" dirty="0"/>
            <a:t>AI</a:t>
          </a:r>
        </a:p>
      </dgm:t>
    </dgm:pt>
    <dgm:pt modelId="{5D90029C-80BA-4CB5-A1C5-09F91CAD9CBF}" type="parTrans" cxnId="{575E738A-DAEC-44D1-A79F-CB6516B33538}">
      <dgm:prSet/>
      <dgm:spPr/>
      <dgm:t>
        <a:bodyPr/>
        <a:lstStyle/>
        <a:p>
          <a:pPr algn="ctr"/>
          <a:endParaRPr lang="en-GB"/>
        </a:p>
      </dgm:t>
    </dgm:pt>
    <dgm:pt modelId="{83C0314A-C2FD-48AE-A6A0-2C3257CBB513}" type="sibTrans" cxnId="{575E738A-DAEC-44D1-A79F-CB6516B33538}">
      <dgm:prSet/>
      <dgm:spPr/>
      <dgm:t>
        <a:bodyPr/>
        <a:lstStyle/>
        <a:p>
          <a:pPr algn="ctr"/>
          <a:endParaRPr lang="en-GB"/>
        </a:p>
      </dgm:t>
    </dgm:pt>
    <dgm:pt modelId="{D216F3DB-4B2D-43D0-8AD9-2BE0515184FE}">
      <dgm:prSet custT="1"/>
      <dgm:spPr/>
      <dgm:t>
        <a:bodyPr/>
        <a:lstStyle/>
        <a:p>
          <a:pPr algn="ctr"/>
          <a:r>
            <a:rPr lang="en-GB" sz="1400" dirty="0"/>
            <a:t>CDC Image Hub</a:t>
          </a:r>
        </a:p>
      </dgm:t>
    </dgm:pt>
    <dgm:pt modelId="{81118BE9-A1A0-4216-960A-87AF1AA1A626}" type="parTrans" cxnId="{76060ABE-57E8-4612-BDE8-AAB6CBB0167B}">
      <dgm:prSet/>
      <dgm:spPr/>
      <dgm:t>
        <a:bodyPr/>
        <a:lstStyle/>
        <a:p>
          <a:pPr algn="ctr"/>
          <a:endParaRPr lang="en-GB"/>
        </a:p>
      </dgm:t>
    </dgm:pt>
    <dgm:pt modelId="{E74170EA-5586-4A9F-ACAA-D16C56B5C3E2}" type="sibTrans" cxnId="{76060ABE-57E8-4612-BDE8-AAB6CBB0167B}">
      <dgm:prSet/>
      <dgm:spPr/>
      <dgm:t>
        <a:bodyPr/>
        <a:lstStyle/>
        <a:p>
          <a:pPr algn="ctr"/>
          <a:endParaRPr lang="en-GB"/>
        </a:p>
      </dgm:t>
    </dgm:pt>
    <dgm:pt modelId="{2C911614-0D3A-40B9-8E04-26ACA08B6670}" type="pres">
      <dgm:prSet presAssocID="{0916E156-0E7C-4688-BE6D-B9B8D0472F9F}" presName="Name0" presStyleCnt="0">
        <dgm:presLayoutVars>
          <dgm:dir/>
          <dgm:resizeHandles val="exact"/>
        </dgm:presLayoutVars>
      </dgm:prSet>
      <dgm:spPr/>
    </dgm:pt>
    <dgm:pt modelId="{FDD1D884-2950-4838-9D5A-28B7060283F7}" type="pres">
      <dgm:prSet presAssocID="{0F08C37C-06A4-48C6-A8D0-AD04A23C6B3C}" presName="Name5" presStyleLbl="vennNode1" presStyleIdx="0" presStyleCnt="3" custLinFactX="7135" custLinFactNeighborX="100000" custLinFactNeighborY="-16260">
        <dgm:presLayoutVars>
          <dgm:bulletEnabled val="1"/>
        </dgm:presLayoutVars>
      </dgm:prSet>
      <dgm:spPr/>
    </dgm:pt>
    <dgm:pt modelId="{AC02F152-4A00-4556-BB6B-506A755CB12C}" type="pres">
      <dgm:prSet presAssocID="{A5E12715-DFDF-44C1-A197-067741C78957}" presName="space" presStyleCnt="0"/>
      <dgm:spPr/>
    </dgm:pt>
    <dgm:pt modelId="{D7178A81-2E3A-4310-B7F3-46C9482BDB58}" type="pres">
      <dgm:prSet presAssocID="{D216F3DB-4B2D-43D0-8AD9-2BE0515184FE}" presName="Name5" presStyleLbl="vennNode1" presStyleIdx="1" presStyleCnt="3" custLinFactX="34163" custLinFactNeighborX="100000" custLinFactNeighborY="-13919">
        <dgm:presLayoutVars>
          <dgm:bulletEnabled val="1"/>
        </dgm:presLayoutVars>
      </dgm:prSet>
      <dgm:spPr/>
    </dgm:pt>
    <dgm:pt modelId="{7DEAB6E6-FD92-40A1-ACEE-A2A5470C3C09}" type="pres">
      <dgm:prSet presAssocID="{E74170EA-5586-4A9F-ACAA-D16C56B5C3E2}" presName="space" presStyleCnt="0"/>
      <dgm:spPr/>
    </dgm:pt>
    <dgm:pt modelId="{806B3791-20DB-42D6-8892-F6F17F80D5C5}" type="pres">
      <dgm:prSet presAssocID="{775520BE-BBB8-4B70-933D-4595F0029284}" presName="Name5" presStyleLbl="vennNode1" presStyleIdx="2" presStyleCnt="3" custLinFactX="-62865" custLinFactNeighborX="-100000" custLinFactNeighborY="53566">
        <dgm:presLayoutVars>
          <dgm:bulletEnabled val="1"/>
        </dgm:presLayoutVars>
      </dgm:prSet>
      <dgm:spPr/>
    </dgm:pt>
  </dgm:ptLst>
  <dgm:cxnLst>
    <dgm:cxn modelId="{12D2F00D-3EDE-4158-898F-69CFD6267D54}" type="presOf" srcId="{0916E156-0E7C-4688-BE6D-B9B8D0472F9F}" destId="{2C911614-0D3A-40B9-8E04-26ACA08B6670}" srcOrd="0" destOrd="0" presId="urn:microsoft.com/office/officeart/2005/8/layout/venn3"/>
    <dgm:cxn modelId="{291DE45D-8984-44C0-B152-5643141921BC}" type="presOf" srcId="{0F08C37C-06A4-48C6-A8D0-AD04A23C6B3C}" destId="{FDD1D884-2950-4838-9D5A-28B7060283F7}" srcOrd="0" destOrd="0" presId="urn:microsoft.com/office/officeart/2005/8/layout/venn3"/>
    <dgm:cxn modelId="{F0DE5A7E-268C-49C4-A358-2935F0942A90}" type="presOf" srcId="{D216F3DB-4B2D-43D0-8AD9-2BE0515184FE}" destId="{D7178A81-2E3A-4310-B7F3-46C9482BDB58}" srcOrd="0" destOrd="0" presId="urn:microsoft.com/office/officeart/2005/8/layout/venn3"/>
    <dgm:cxn modelId="{575E738A-DAEC-44D1-A79F-CB6516B33538}" srcId="{0916E156-0E7C-4688-BE6D-B9B8D0472F9F}" destId="{775520BE-BBB8-4B70-933D-4595F0029284}" srcOrd="2" destOrd="0" parTransId="{5D90029C-80BA-4CB5-A1C5-09F91CAD9CBF}" sibTransId="{83C0314A-C2FD-48AE-A6A0-2C3257CBB513}"/>
    <dgm:cxn modelId="{A8F423A7-9C85-41C9-85DB-9372C87C0718}" srcId="{0916E156-0E7C-4688-BE6D-B9B8D0472F9F}" destId="{0F08C37C-06A4-48C6-A8D0-AD04A23C6B3C}" srcOrd="0" destOrd="0" parTransId="{888935E8-8871-4466-9B18-C9E3D896C4F6}" sibTransId="{A5E12715-DFDF-44C1-A197-067741C78957}"/>
    <dgm:cxn modelId="{76060ABE-57E8-4612-BDE8-AAB6CBB0167B}" srcId="{0916E156-0E7C-4688-BE6D-B9B8D0472F9F}" destId="{D216F3DB-4B2D-43D0-8AD9-2BE0515184FE}" srcOrd="1" destOrd="0" parTransId="{81118BE9-A1A0-4216-960A-87AF1AA1A626}" sibTransId="{E74170EA-5586-4A9F-ACAA-D16C56B5C3E2}"/>
    <dgm:cxn modelId="{48AA27CC-3D4F-4DB6-BED9-05A0972D905A}" type="presOf" srcId="{775520BE-BBB8-4B70-933D-4595F0029284}" destId="{806B3791-20DB-42D6-8892-F6F17F80D5C5}" srcOrd="0" destOrd="0" presId="urn:microsoft.com/office/officeart/2005/8/layout/venn3"/>
    <dgm:cxn modelId="{58285FE3-D53C-4CFF-9DB5-EB1BCEE62586}" type="presParOf" srcId="{2C911614-0D3A-40B9-8E04-26ACA08B6670}" destId="{FDD1D884-2950-4838-9D5A-28B7060283F7}" srcOrd="0" destOrd="0" presId="urn:microsoft.com/office/officeart/2005/8/layout/venn3"/>
    <dgm:cxn modelId="{6E85B09F-E134-4C31-A5C6-7F8576F7301F}" type="presParOf" srcId="{2C911614-0D3A-40B9-8E04-26ACA08B6670}" destId="{AC02F152-4A00-4556-BB6B-506A755CB12C}" srcOrd="1" destOrd="0" presId="urn:microsoft.com/office/officeart/2005/8/layout/venn3"/>
    <dgm:cxn modelId="{71601145-E799-4CBC-A3CD-3CC07BBA1A5D}" type="presParOf" srcId="{2C911614-0D3A-40B9-8E04-26ACA08B6670}" destId="{D7178A81-2E3A-4310-B7F3-46C9482BDB58}" srcOrd="2" destOrd="0" presId="urn:microsoft.com/office/officeart/2005/8/layout/venn3"/>
    <dgm:cxn modelId="{61AD6346-A4DD-4418-9173-FDCDD9AC81BB}" type="presParOf" srcId="{2C911614-0D3A-40B9-8E04-26ACA08B6670}" destId="{7DEAB6E6-FD92-40A1-ACEE-A2A5470C3C09}" srcOrd="3" destOrd="0" presId="urn:microsoft.com/office/officeart/2005/8/layout/venn3"/>
    <dgm:cxn modelId="{36CBE61C-0D9B-441E-A035-217C18ADCBDA}" type="presParOf" srcId="{2C911614-0D3A-40B9-8E04-26ACA08B6670}" destId="{806B3791-20DB-42D6-8892-F6F17F80D5C5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30888-3BA4-41A8-B145-D71E8C85EB72}">
      <dsp:nvSpPr>
        <dsp:cNvPr id="0" name=""/>
        <dsp:cNvSpPr/>
      </dsp:nvSpPr>
      <dsp:spPr>
        <a:xfrm>
          <a:off x="2572375" y="1530341"/>
          <a:ext cx="2130194" cy="21301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Secondary Care Triage</a:t>
          </a:r>
        </a:p>
      </dsp:txBody>
      <dsp:txXfrm>
        <a:off x="2884335" y="1842301"/>
        <a:ext cx="1506274" cy="1506274"/>
      </dsp:txXfrm>
    </dsp:sp>
    <dsp:sp modelId="{442A2BFD-E1F8-432D-B6C6-3B7E9996D4E4}">
      <dsp:nvSpPr>
        <dsp:cNvPr id="0" name=""/>
        <dsp:cNvSpPr/>
      </dsp:nvSpPr>
      <dsp:spPr>
        <a:xfrm rot="12853422">
          <a:off x="839183" y="1066744"/>
          <a:ext cx="1994301" cy="60710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E8CCD0-453E-4DEA-A6F8-9F5DA1406783}">
      <dsp:nvSpPr>
        <dsp:cNvPr id="0" name=""/>
        <dsp:cNvSpPr/>
      </dsp:nvSpPr>
      <dsp:spPr>
        <a:xfrm>
          <a:off x="0" y="0"/>
          <a:ext cx="2023685" cy="16189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300" kern="120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Skin Analy</a:t>
          </a:r>
          <a:r>
            <a:rPr lang="en-GB" sz="1300" kern="1200" dirty="0">
              <a:latin typeface="Calibri" panose="020F0502020204030204" pitchFamily="34" charset="0"/>
              <a:ea typeface="Calibri" panose="020F0502020204030204" pitchFamily="34" charset="0"/>
            </a:rPr>
            <a:t>tics AI Post Referral Pilot across Dorset with imaging hubs (with trained HCAs) in acute and CDC setting: go-live January 2024</a:t>
          </a: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 dirty="0"/>
        </a:p>
      </dsp:txBody>
      <dsp:txXfrm>
        <a:off x="47417" y="47417"/>
        <a:ext cx="1928851" cy="1524114"/>
      </dsp:txXfrm>
    </dsp:sp>
    <dsp:sp modelId="{816743EA-46F9-42CB-A3E9-3DC6E754F878}">
      <dsp:nvSpPr>
        <dsp:cNvPr id="0" name=""/>
        <dsp:cNvSpPr/>
      </dsp:nvSpPr>
      <dsp:spPr>
        <a:xfrm rot="19454584">
          <a:off x="4413327" y="1055711"/>
          <a:ext cx="1881722" cy="60710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EB9EF0-87A2-415D-B8FF-8BAB82A30E4B}">
      <dsp:nvSpPr>
        <dsp:cNvPr id="0" name=""/>
        <dsp:cNvSpPr/>
      </dsp:nvSpPr>
      <dsp:spPr>
        <a:xfrm>
          <a:off x="5105858" y="0"/>
          <a:ext cx="2023685" cy="16189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300" kern="1200" dirty="0">
              <a:latin typeface="Calibri" panose="020F0502020204030204" pitchFamily="34" charset="0"/>
              <a:ea typeface="Calibri" panose="020F0502020204030204" pitchFamily="34" charset="0"/>
            </a:rPr>
            <a:t>Pre-Referral Pilots in targeted PCNs using imaging hubs (with trained HCAs) and </a:t>
          </a:r>
          <a:r>
            <a:rPr lang="en-GB" sz="1300" kern="1200" dirty="0" err="1">
              <a:latin typeface="Calibri" panose="020F0502020204030204" pitchFamily="34" charset="0"/>
              <a:ea typeface="Calibri" panose="020F0502020204030204" pitchFamily="34" charset="0"/>
            </a:rPr>
            <a:t>GPwER</a:t>
          </a:r>
          <a:endParaRPr lang="en-GB" sz="1300" kern="1200" dirty="0">
            <a:latin typeface="Calibri" panose="020F0502020204030204" pitchFamily="34" charset="0"/>
            <a:ea typeface="Calibri" panose="020F0502020204030204" pitchFamily="34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 dirty="0"/>
        </a:p>
      </dsp:txBody>
      <dsp:txXfrm>
        <a:off x="5153275" y="47417"/>
        <a:ext cx="1928851" cy="15241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1D884-2950-4838-9D5A-28B7060283F7}">
      <dsp:nvSpPr>
        <dsp:cNvPr id="0" name=""/>
        <dsp:cNvSpPr/>
      </dsp:nvSpPr>
      <dsp:spPr>
        <a:xfrm>
          <a:off x="292184" y="297300"/>
          <a:ext cx="1072262" cy="107226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010" tIns="16510" rIns="590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 err="1"/>
            <a:t>Telederm</a:t>
          </a:r>
          <a:endParaRPr lang="en-GB" sz="1300" kern="1200" dirty="0"/>
        </a:p>
      </dsp:txBody>
      <dsp:txXfrm>
        <a:off x="449213" y="454329"/>
        <a:ext cx="758204" cy="758204"/>
      </dsp:txXfrm>
    </dsp:sp>
    <dsp:sp modelId="{D7178A81-2E3A-4310-B7F3-46C9482BDB58}">
      <dsp:nvSpPr>
        <dsp:cNvPr id="0" name=""/>
        <dsp:cNvSpPr/>
      </dsp:nvSpPr>
      <dsp:spPr>
        <a:xfrm>
          <a:off x="1439805" y="322401"/>
          <a:ext cx="1072262" cy="1072262"/>
        </a:xfrm>
        <a:prstGeom prst="ellipse">
          <a:avLst/>
        </a:prstGeom>
        <a:solidFill>
          <a:schemeClr val="accent5">
            <a:alpha val="50000"/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010" tIns="17780" rIns="5901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CDC Image Hub</a:t>
          </a:r>
        </a:p>
      </dsp:txBody>
      <dsp:txXfrm>
        <a:off x="1596834" y="479430"/>
        <a:ext cx="758204" cy="758204"/>
      </dsp:txXfrm>
    </dsp:sp>
    <dsp:sp modelId="{806B3791-20DB-42D6-8892-F6F17F80D5C5}">
      <dsp:nvSpPr>
        <dsp:cNvPr id="0" name=""/>
        <dsp:cNvSpPr/>
      </dsp:nvSpPr>
      <dsp:spPr>
        <a:xfrm>
          <a:off x="828315" y="943299"/>
          <a:ext cx="1072262" cy="1072262"/>
        </a:xfrm>
        <a:prstGeom prst="ellipse">
          <a:avLst/>
        </a:prstGeom>
        <a:solidFill>
          <a:schemeClr val="accent5">
            <a:alpha val="50000"/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010" tIns="17780" rIns="5901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AI</a:t>
          </a:r>
        </a:p>
      </dsp:txBody>
      <dsp:txXfrm>
        <a:off x="985344" y="1100328"/>
        <a:ext cx="758204" cy="758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2EEC95-64DF-BC69-FC71-A682B40486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611872-9401-5D00-CCCA-46DDE0B8B9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6D816-94D6-40FC-B977-F8A94C7E4824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056112-4593-5EC1-B7DA-2B07022F7A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9C22BD-2C7D-A062-42A2-EA161F716A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EB188-56CE-4FCB-8130-436851797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181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ED4C3-48B6-4E4A-9B0F-8051E56348DC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EC7EF-95E1-3D44-A982-BC7A3E9C6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633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Standard title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756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CEC5C8-6106-4AF5-8FAA-6B81337A3FC9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592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700" dirty="0"/>
          </a:p>
          <a:p>
            <a:endParaRPr lang="en-GB" sz="1700" dirty="0"/>
          </a:p>
          <a:p>
            <a:endParaRPr lang="en-GB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CEC5C8-6106-4AF5-8FAA-6B81337A3FC9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937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CEC5C8-6106-4AF5-8FAA-6B81337A3FC9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599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/>
              <a:t>Latest info from Q3 Quarterly Assurance</a:t>
            </a:r>
          </a:p>
          <a:p>
            <a:r>
              <a:rPr lang="en-GB" sz="1600" dirty="0"/>
              <a:t>Political interest in </a:t>
            </a:r>
            <a:r>
              <a:rPr lang="en-GB" sz="1600" dirty="0" err="1"/>
              <a:t>Telederm</a:t>
            </a:r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0AB7D-FC04-41BF-88F7-E47891A0628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230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CEC5C8-6106-4AF5-8FAA-6B81337A3FC9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098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CEC5C8-6106-4AF5-8FAA-6B81337A3FC9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888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CEC5C8-6106-4AF5-8FAA-6B81337A3FC9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14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338">
              <a:defRPr/>
            </a:pPr>
            <a:endParaRPr lang="en-GB" dirty="0"/>
          </a:p>
          <a:p>
            <a:pPr defTabSz="966338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CEC5C8-6106-4AF5-8FAA-6B81337A3FC9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074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CEC5C8-6106-4AF5-8FAA-6B81337A3FC9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511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CEC5C8-6106-4AF5-8FAA-6B81337A3FC9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490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title slide">
    <p:bg>
      <p:bgPr>
        <a:solidFill>
          <a:srgbClr val="F6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598E9D71-498A-0294-DB92-FA8A45963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0720" y="-508517"/>
            <a:ext cx="11319578" cy="80056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D054BE-B63C-B248-A010-D04767679C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1002268"/>
            <a:ext cx="4643853" cy="250769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5400" b="1" spc="-3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3AB80-4EA2-FC4A-9654-92EF4DFF4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3600000"/>
            <a:ext cx="7973051" cy="10249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0857E-40D1-074A-8CBC-E3E38E695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02280" cy="365125"/>
          </a:xfrm>
          <a:prstGeom prst="rect">
            <a:avLst/>
          </a:prstGeom>
        </p:spPr>
        <p:txBody>
          <a:bodyPr/>
          <a:lstStyle/>
          <a:p>
            <a:fld id="{B8B67EA4-DCE3-FB49-A794-A4595EF638B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1DEB39-6B31-D948-AF21-75D8DF423B1B}"/>
              </a:ext>
            </a:extLst>
          </p:cNvPr>
          <p:cNvSpPr txBox="1"/>
          <p:nvPr userDrawn="1"/>
        </p:nvSpPr>
        <p:spPr>
          <a:xfrm>
            <a:off x="3225114" y="601774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8E63D1E-5669-124C-90CA-03B13A7D7A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5760000"/>
            <a:ext cx="6259513" cy="4889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357188" indent="0">
              <a:buNone/>
              <a:defRPr>
                <a:solidFill>
                  <a:schemeClr val="accent2"/>
                </a:solidFill>
              </a:defRPr>
            </a:lvl2pPr>
            <a:lvl3pPr marL="714375" indent="0">
              <a:buNone/>
              <a:defRPr>
                <a:solidFill>
                  <a:schemeClr val="accent2"/>
                </a:solidFill>
              </a:defRPr>
            </a:lvl3pPr>
            <a:lvl4pPr marL="1081087" indent="0">
              <a:buNone/>
              <a:defRPr>
                <a:solidFill>
                  <a:schemeClr val="accent2"/>
                </a:solidFill>
              </a:defRPr>
            </a:lvl4pPr>
            <a:lvl5pPr marL="143827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F2A1D7-0D87-D844-942F-FEAD20579184}"/>
              </a:ext>
            </a:extLst>
          </p:cNvPr>
          <p:cNvSpPr txBox="1"/>
          <p:nvPr userDrawn="1"/>
        </p:nvSpPr>
        <p:spPr>
          <a:xfrm>
            <a:off x="9233452" y="548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8D04FEF-6120-D9DF-6018-2393FD137B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045" y="364425"/>
            <a:ext cx="1208955" cy="97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42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rid, Titles 4UP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205929B3-ED58-E54F-B724-E24FB5F16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2000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2088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92000" y="2089034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92000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017D8E3-CAD4-674B-ABC3-946291000D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0" y="4644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8FD6A08D-6DD3-C845-8B17-CC9297B60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2000" y="3744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7BD5561-5536-6F4A-AD32-EFB7423F22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92000" y="4644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B5A7277B-59DD-844A-A364-77AED24CB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92000" y="3744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F5640E1-FA0E-4F42-9387-CD7C434D28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555C5-A77A-2E44-BAF7-246298421E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1296000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4B913F3-B51C-1F4F-BA00-F024BBF468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00000" y="1302462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9A16CC21-F99A-6F47-A063-FA9FE06BAE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3852000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11DBD00-D83F-EF49-900D-B6C65CED27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00000" y="3852000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9357DCD-A469-B34A-A880-D744CA731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BA4CC6C-41AA-2D50-A8B9-63559566F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8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ue">
    <p:bg>
      <p:bgPr>
        <a:solidFill>
          <a:srgbClr val="F6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F1649F8-C95E-B04E-A0E7-F89193CC97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7224" y="1314156"/>
            <a:ext cx="7503849" cy="3466727"/>
          </a:xfrm>
          <a:prstGeom prst="rect">
            <a:avLst/>
          </a:prstGeom>
        </p:spPr>
        <p:txBody>
          <a:bodyPr>
            <a:noAutofit/>
          </a:bodyPr>
          <a:lstStyle>
            <a:lvl1pPr marL="288000" indent="-288000" algn="l">
              <a:buNone/>
              <a:defRPr sz="42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“Showcase quotation</a:t>
            </a:r>
            <a:br>
              <a:rPr lang="en-GB" dirty="0"/>
            </a:br>
            <a:r>
              <a:rPr lang="en-GB" dirty="0"/>
              <a:t>with left aligned text over multiple lines. Try to keep</a:t>
            </a:r>
            <a:br>
              <a:rPr lang="en-GB" dirty="0"/>
            </a:br>
            <a:r>
              <a:rPr lang="en-GB" dirty="0"/>
              <a:t>it to four lines if </a:t>
            </a:r>
            <a:r>
              <a:rPr lang="en-GB" dirty="0" err="1"/>
              <a:t>poss</a:t>
            </a:r>
            <a:r>
              <a:rPr lang="en-GB" dirty="0"/>
              <a:t> or five lines max.”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406466E-798B-BE4C-B09F-C1B1244AAB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4780883"/>
            <a:ext cx="7503849" cy="8969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Name Surname,</a:t>
            </a:r>
            <a:br>
              <a:rPr lang="en-GB" dirty="0"/>
            </a:br>
            <a:r>
              <a:rPr lang="en-GB" dirty="0"/>
              <a:t>Job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3FE3F0-85CD-934D-A3A3-CF2B78D73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A86FEEE-9136-D68E-6360-B4FDD6D91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7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E4EE10-8D4E-C85B-5620-784900182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43F37B1-1F8A-2CA4-9D19-C0E420FB42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7052" y="1673324"/>
            <a:ext cx="3461285" cy="658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Heading label</a:t>
            </a: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2C90ABAC-E435-5C65-A8FA-9E315CE9DE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F337CE4-9082-D695-8AD8-89148114EB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7052" y="2331691"/>
            <a:ext cx="3461285" cy="311053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03869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E4EE10-8D4E-C85B-5620-784900182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A16B251-D1BB-394C-319F-40E8F04D7F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7052" y="1673324"/>
            <a:ext cx="3461285" cy="658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Heading label</a:t>
            </a: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2C90ABAC-E435-5C65-A8FA-9E315CE9DE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42D69F-C459-8ECE-06A1-66E418FF3EC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7052" y="2331691"/>
            <a:ext cx="3461285" cy="311053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05208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and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2196E5-15CA-15E3-1E10-32B3D19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652C93B3-5A12-5AAD-2ACF-93939EE7FB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558B23E-2241-0C04-DC3A-1FCFC1EF8A2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7052" y="2331691"/>
            <a:ext cx="3461285" cy="311053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“Add quote text here”</a:t>
            </a:r>
          </a:p>
        </p:txBody>
      </p:sp>
    </p:spTree>
    <p:extLst>
      <p:ext uri="{BB962C8B-B14F-4D97-AF65-F5344CB8AC3E}">
        <p14:creationId xmlns:p14="http://schemas.microsoft.com/office/powerpoint/2010/main" val="284182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B4F947-0C85-DAF2-683C-40847EF7F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EA7B0BA1-E61A-5019-0AA4-5328CA2AB0E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A22BD2E-E9C2-A15B-06FB-553974CDE6C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7052" y="2331691"/>
            <a:ext cx="3461285" cy="311053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“Add quote text here”</a:t>
            </a:r>
          </a:p>
        </p:txBody>
      </p:sp>
    </p:spTree>
    <p:extLst>
      <p:ext uri="{BB962C8B-B14F-4D97-AF65-F5344CB8AC3E}">
        <p14:creationId xmlns:p14="http://schemas.microsoft.com/office/powerpoint/2010/main" val="12316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eaker Heading1-Blue-DarkBlu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0C3909-1482-1013-E118-A2CE0A1DD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3119AD-4AAB-8B34-F6C1-8D76F0D45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042" y="2242938"/>
            <a:ext cx="10515600" cy="1325563"/>
          </a:xfrm>
        </p:spPr>
        <p:txBody>
          <a:bodyPr>
            <a:noAutofit/>
          </a:bodyPr>
          <a:lstStyle>
            <a:lvl1pPr>
              <a:defRPr sz="6000" b="1"/>
            </a:lvl1pPr>
          </a:lstStyle>
          <a:p>
            <a:r>
              <a:rPr lang="en-US" dirty="0"/>
              <a:t>Breaker slide 1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932" y="3564000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19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reaker Heading1-Blue-DarkBlueA">
    <p:bg>
      <p:bgPr>
        <a:solidFill>
          <a:srgbClr val="F6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F6C2AD-0E53-2A94-6EDF-C2BC1C35E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1914" y="-121920"/>
            <a:ext cx="12408747" cy="697992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D1B5349-CF21-E9D2-92A0-6C58C15A04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88" y="2165645"/>
            <a:ext cx="10515600" cy="1325563"/>
          </a:xfrm>
        </p:spPr>
        <p:txBody>
          <a:bodyPr>
            <a:noAutofit/>
          </a:bodyPr>
          <a:lstStyle>
            <a:lvl1pPr>
              <a:defRPr sz="6000" b="1"/>
            </a:lvl1pPr>
          </a:lstStyle>
          <a:p>
            <a:r>
              <a:rPr lang="en-US" dirty="0"/>
              <a:t>Breaker </a:t>
            </a:r>
            <a:br>
              <a:rPr lang="en-US" dirty="0"/>
            </a:br>
            <a:r>
              <a:rPr lang="en-US" dirty="0"/>
              <a:t>slide 2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000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89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reaker Heading1-Blue-DarkBlueA">
    <p:bg>
      <p:bgPr>
        <a:solidFill>
          <a:srgbClr val="F6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D07C2D6-AB1B-B84B-BC13-7D79E8BCF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16318" y="-148043"/>
            <a:ext cx="12499929" cy="70312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06D8CC-65FF-0E59-2392-2C0EBC0605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468" y="2165645"/>
            <a:ext cx="10515600" cy="1325563"/>
          </a:xfrm>
        </p:spPr>
        <p:txBody>
          <a:bodyPr>
            <a:noAutofit/>
          </a:bodyPr>
          <a:lstStyle>
            <a:lvl1pPr>
              <a:defRPr sz="6000" b="1"/>
            </a:lvl1pPr>
          </a:lstStyle>
          <a:p>
            <a:r>
              <a:rPr lang="en-US" dirty="0"/>
              <a:t>Breaker </a:t>
            </a:r>
            <a:br>
              <a:rPr lang="en-US" dirty="0"/>
            </a:br>
            <a:r>
              <a:rPr lang="en-US" dirty="0"/>
              <a:t>slide 3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1916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eaker Heading1-Blue-DarkBlueA">
    <p:bg>
      <p:bgPr>
        <a:solidFill>
          <a:srgbClr val="F6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76489-9A30-702B-3E26-D81845892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468" y="2165645"/>
            <a:ext cx="10515600" cy="1325563"/>
          </a:xfrm>
        </p:spPr>
        <p:txBody>
          <a:bodyPr>
            <a:noAutofit/>
          </a:bodyPr>
          <a:lstStyle>
            <a:lvl1pPr>
              <a:defRPr sz="6000" b="1"/>
            </a:lvl1pPr>
          </a:lstStyle>
          <a:p>
            <a:r>
              <a:rPr lang="en-US" dirty="0"/>
              <a:t>Breaker </a:t>
            </a:r>
            <a:br>
              <a:rPr lang="en-US" dirty="0"/>
            </a:br>
            <a:r>
              <a:rPr lang="en-US" dirty="0"/>
              <a:t>slide 4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4598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5" name="Picture 4" descr="A blue rectangle with black background&#10;&#10;Description automatically generated">
            <a:extLst>
              <a:ext uri="{FF2B5EF4-FFF2-40B4-BE49-F238E27FC236}">
                <a16:creationId xmlns:a16="http://schemas.microsoft.com/office/drawing/2014/main" id="{D115B473-1B85-DD59-52BE-0E90A80C94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2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, basic text one col">
    <p:bg>
      <p:bgPr>
        <a:solidFill>
          <a:srgbClr val="F6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138" y="414734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5138" y="1415778"/>
            <a:ext cx="7632000" cy="402644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200" b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91C7AB-7F8B-2041-80C3-EE781F24E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45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slide with image A">
    <p:bg>
      <p:bgPr>
        <a:solidFill>
          <a:srgbClr val="F6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EF456E7-F404-A541-B6E9-27C1B10EC6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pPr algn="r"/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50355A0D-4235-0CF1-A976-C33D8CCCBF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1916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E577A8-7F18-CBCC-319C-10DC2550A7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468" y="2165645"/>
            <a:ext cx="4716354" cy="1325563"/>
          </a:xfrm>
        </p:spPr>
        <p:txBody>
          <a:bodyPr>
            <a:noAutofit/>
          </a:bodyPr>
          <a:lstStyle>
            <a:lvl1pPr>
              <a:defRPr sz="6000" b="1"/>
            </a:lvl1pPr>
          </a:lstStyle>
          <a:p>
            <a:r>
              <a:rPr lang="en-US" dirty="0"/>
              <a:t>Breaker </a:t>
            </a:r>
            <a:br>
              <a:rPr lang="en-US" dirty="0"/>
            </a:br>
            <a:r>
              <a:rPr lang="en-US" dirty="0"/>
              <a:t>slide 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684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ACCESS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D92FD5-08EA-6BC8-29BC-BCF5EEFE1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2509143" y="-71523"/>
            <a:ext cx="10768951" cy="7616239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77C56A3-4FFE-73CF-6F7F-1F451E5B3F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045" y="364425"/>
            <a:ext cx="1208955" cy="97978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D383FB-0467-4241-BEF0-D636E8867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715926" y="2605852"/>
            <a:ext cx="8651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390E57B-AF19-8642-9E47-AF887F52887B}"/>
              </a:ext>
            </a:extLst>
          </p:cNvPr>
          <p:cNvSpPr txBox="1"/>
          <p:nvPr userDrawn="1"/>
        </p:nvSpPr>
        <p:spPr>
          <a:xfrm>
            <a:off x="5610770" y="2808746"/>
            <a:ext cx="4343734" cy="260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Thank You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	@nhsengland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	company/</a:t>
            </a:r>
            <a:r>
              <a:rPr kumimoji="0" lang="en-GB" sz="2400" b="1" i="0" u="none" strike="noStrike" kern="1200" cap="none" spc="2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nhsengland</a:t>
            </a:r>
            <a:endParaRPr kumimoji="0" lang="en-GB" sz="2400" b="1" i="0" u="none" strike="noStrike" kern="1200" cap="none" spc="2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england.nhs.uk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Twitter symbol">
            <a:extLst>
              <a:ext uri="{FF2B5EF4-FFF2-40B4-BE49-F238E27FC236}">
                <a16:creationId xmlns:a16="http://schemas.microsoft.com/office/drawing/2014/main" id="{6C1B65D7-2EE6-F44F-85AA-7C93787926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872040" y="3665234"/>
            <a:ext cx="390144" cy="390144"/>
          </a:xfrm>
          <a:prstGeom prst="rect">
            <a:avLst/>
          </a:prstGeom>
        </p:spPr>
      </p:pic>
      <p:pic>
        <p:nvPicPr>
          <p:cNvPr id="8" name="Picture 7" descr="LinkedIn symbol">
            <a:extLst>
              <a:ext uri="{FF2B5EF4-FFF2-40B4-BE49-F238E27FC236}">
                <a16:creationId xmlns:a16="http://schemas.microsoft.com/office/drawing/2014/main" id="{F2843EE8-F6F8-9D40-92C1-94FB4DCF14B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885396" y="4266369"/>
            <a:ext cx="390144" cy="390144"/>
          </a:xfrm>
          <a:prstGeom prst="rect">
            <a:avLst/>
          </a:prstGeom>
        </p:spPr>
      </p:pic>
      <p:pic>
        <p:nvPicPr>
          <p:cNvPr id="72" name="Picture 96" descr="World-wide web symbol">
            <a:extLst>
              <a:ext uri="{FF2B5EF4-FFF2-40B4-BE49-F238E27FC236}">
                <a16:creationId xmlns:a16="http://schemas.microsoft.com/office/drawing/2014/main" id="{664BA24D-FA8C-EE4D-A2DC-491BF11D6FA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767074" y="4806522"/>
            <a:ext cx="600075" cy="6000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52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10075"/>
            <a:ext cx="11404154" cy="42672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8B4B32-B7B7-DB40-9D0C-2D4D8414C6EC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3715D-C90E-7C4B-B312-C707773A39DD}"/>
              </a:ext>
            </a:extLst>
          </p:cNvPr>
          <p:cNvSpPr txBox="1"/>
          <p:nvPr userDrawn="1"/>
        </p:nvSpPr>
        <p:spPr>
          <a:xfrm>
            <a:off x="2232561" y="317071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7E920E-FCD4-834F-9787-A19C03BDF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055424E-84DC-71BA-CBB2-BE0007D93C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B2922A9-9C8F-43B1-7D0A-0C7761EE45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767200"/>
            <a:ext cx="11012644" cy="5779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Subhead if needed</a:t>
            </a:r>
          </a:p>
        </p:txBody>
      </p:sp>
    </p:spTree>
    <p:extLst>
      <p:ext uri="{BB962C8B-B14F-4D97-AF65-F5344CB8AC3E}">
        <p14:creationId xmlns:p14="http://schemas.microsoft.com/office/powerpoint/2010/main" val="11083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2E6C5-8B12-4A6A-8569-8EC0D264B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866DA4-60AD-4CE7-8CDA-3E2FC40DC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704B4-337F-4D53-9854-1F878696A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A9BC-54F4-41F9-B101-BA37FD1CE49C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45F03-9CBA-4F37-BAA8-2545C8B85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D975D-A0E7-4A04-90A3-2D953FA8F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6D89-B7A0-421F-85CA-9B4079319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6663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BCAB1-7359-47B2-B25B-5F730C4FB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6E979-21DE-4B01-B6CF-AD53F3DAE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055CC-21B0-499D-AE2E-7FE70B88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A9BC-54F4-41F9-B101-BA37FD1CE49C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96323-6DCA-4A4E-A3BA-F6983F374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862EC-4731-4999-94AB-73EFBCB01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6D89-B7A0-421F-85CA-9B4079319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8953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381-420A-4BEF-8D20-589B9E1EC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7EFC4-0E4D-42DE-93CC-7ACC23276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AE65D-4B7E-4067-B748-FF76E9C73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A9BC-54F4-41F9-B101-BA37FD1CE49C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500BC-050B-4755-8734-9C136F415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9CE96-D224-48AE-9A46-FE7E29E1E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6D89-B7A0-421F-85CA-9B4079319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909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E5D87-2056-4505-90C4-0B18472EA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3F5C3-7C1C-4DD1-B367-FE7C05632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CDD2F2-4B70-4A5A-9C15-2B2D3558F8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BC530E-CE1C-477D-9E37-2E102C9F7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A9BC-54F4-41F9-B101-BA37FD1CE49C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075CD7-65CB-4C4A-B454-A375F7ADA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E889C1-565D-4013-9B66-06D22D43B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6D89-B7A0-421F-85CA-9B4079319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8577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F828F-4DCB-4250-84EA-E42BF635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13D5D-5471-4286-9AE5-FE8769496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319C5-CC8A-4128-A4B5-910A4D610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88BBDB-C725-47AF-8BE1-472DE9878B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26E108-908F-48B6-9423-A1FAB2C01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20025E-AFDB-45B8-B6F2-7247C6BC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A9BC-54F4-41F9-B101-BA37FD1CE49C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544693-9C59-49DB-8FFB-15B859EE2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3948BF-F40E-42F8-B4D3-831BD7F4D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6D89-B7A0-421F-85CA-9B4079319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444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E94B3-3EFD-4FB1-AA69-A8C386BD9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457C12-F588-47B9-AB69-53950C88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A9BC-54F4-41F9-B101-BA37FD1CE49C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4FF201-45D4-4DA2-AF37-59C0B1C68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5863C9-7349-4E6E-B6A9-D8155099B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6D89-B7A0-421F-85CA-9B4079319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5956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527E24-D6F7-48CA-8C26-604320EE6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A9BC-54F4-41F9-B101-BA37FD1CE49C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9223F9-4771-4A23-9D94-BF5836F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75384-A425-4C2B-BDFD-89DDDF91C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6D89-B7A0-421F-85CA-9B4079319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15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ple-Icons-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91C7AB-7F8B-2041-80C3-EE781F24E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741F68A-44AA-5742-B124-91614CFD1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3058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68E66E-4300-C34D-B490-E2E6A73E5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3058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37980B-A75B-014B-A7A8-965882204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34525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B5FF7D-C2EF-9E4C-A4CF-A835052E5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85992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7481C1-F4F0-BE4E-B991-152BB9620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37459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BC860F-BE8A-634D-9A96-33CE6D96B9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88926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A913FF-786C-1944-BF18-E9AB064B3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40393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22D839-E390-8340-B649-B4FC5A6CF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91860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40EE3D-EEFC-874A-A65B-DDDE03FC3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43327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667BF2-B8EF-D949-9F15-FC3B3099A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94794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7201170-3375-514F-99C2-E37C69039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46258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18572B-1544-A043-9B02-7AB01C90C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34525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D2BEC2-9D68-CC4D-A04A-BB949A02D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85992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415083-D44F-FE40-A8D1-7BFAC700D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37459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E67BC68-4FB2-EE4A-A33E-6A7AF0CF4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88926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277C142-7A53-7A4A-A8FB-FBF33048E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40393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ADC5831-BE66-5045-87AF-18EBDF027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91860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CB65DE4-B016-474E-A1C1-495957C7C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43327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8B3AA15-3E6B-C347-B0BE-F416C5684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94794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AC0924D-A95B-1E43-84A3-825886C48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46258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6737CC-78B4-0C46-99B9-341CFA60E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3058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2455CAA-C332-E746-A62B-4F86F892F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34525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BF322EA-8B44-2C46-9412-34692FAFE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85992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B462B7-0B7F-EA46-9EFF-D26991D23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37459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F522785-C8F3-734E-AF20-487FED2CE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88926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98AD1D6-A541-1941-8B56-2FF093676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40393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44F750-124C-F246-BCDD-67595B93D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91860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5499656-96AE-C649-B3C1-81D5C6F60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43327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3150134-3C23-2A41-8EC0-2D0F308CD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94794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A542EAC-EEE9-2748-9DAC-6986FFF63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46258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1CDB1A-8B42-520A-323D-5D120AA42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9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0D15B-36BB-4028-8E89-916868432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6374A-DB36-499D-BE05-84065FCFB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7EC157-F074-4F85-A3E3-DBE85936D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191D6-E45E-4789-9230-382DDD537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A9BC-54F4-41F9-B101-BA37FD1CE49C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923E06-07B9-4572-9D56-2A51CBC07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19274D-4583-41BF-903A-6270B0DB0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6D89-B7A0-421F-85CA-9B4079319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890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CECBA-FCFE-4B06-9482-8EE1A3793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F469BA-9BFD-4D83-B66E-D3BF6F59EA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641879-0FE8-4D44-8ED9-C207014D5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AB0482-54A7-473F-84F0-204BBC055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A9BC-54F4-41F9-B101-BA37FD1CE49C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F56FD0-F516-4539-B6CA-3A2B69014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65428A-9425-4DEF-8843-DF36E9D0A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6D89-B7A0-421F-85CA-9B4079319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9364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E9696-85F6-4D7F-B8AF-92314F63C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260DF0-0F69-4503-B265-7A9E3A7267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47D24-CCCE-4EAC-8914-DE3BA47D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A9BC-54F4-41F9-B101-BA37FD1CE49C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6310E-9BD8-458C-B2D2-4A5B9C709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2D536-DD8C-4E73-A0AF-E6508637E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6D89-B7A0-421F-85CA-9B4079319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4422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D757EF-5F23-4AAB-812D-2B2F59325A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994470-CBD0-497C-8DCA-24555316E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FF47C-6C58-41DA-B5EB-24A234E3E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A9BC-54F4-41F9-B101-BA37FD1CE49C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BACC7-BB77-4776-99B9-C7A3F8319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698B8-F7EA-4D16-B635-F4846265D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6D89-B7A0-421F-85CA-9B4079319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7045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614920" y="1343811"/>
            <a:ext cx="10316899" cy="2244128"/>
          </a:xfrm>
          <a:prstGeom prst="rect">
            <a:avLst/>
          </a:prstGeom>
        </p:spPr>
        <p:txBody>
          <a:bodyPr/>
          <a:lstStyle>
            <a:lvl1pPr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28" y="548641"/>
            <a:ext cx="8756073" cy="611651"/>
          </a:xfrm>
          <a:prstGeom prst="rect">
            <a:avLst/>
          </a:prstGeom>
        </p:spPr>
        <p:txBody>
          <a:bodyPr/>
          <a:lstStyle>
            <a:lvl1pPr>
              <a:defRPr sz="48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sz="3733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8419" y="6372550"/>
            <a:ext cx="863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4F92BC6-D7C3-584B-87F2-0B845776A5AD}" type="slidenum">
              <a:rPr lang="en-US" sz="1600">
                <a:solidFill>
                  <a:srgbClr val="768692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r>
              <a:rPr lang="en-US" sz="1600">
                <a:solidFill>
                  <a:srgbClr val="768692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>
                <a:solidFill>
                  <a:srgbClr val="76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600">
              <a:solidFill>
                <a:srgbClr val="7686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20902" y="6333448"/>
            <a:ext cx="7630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>
                <a:solidFill>
                  <a:srgbClr val="768692">
                    <a:lumMod val="60000"/>
                    <a:lumOff val="40000"/>
                  </a:srgbClr>
                </a:solidFill>
              </a:rPr>
              <a:t>Draft</a:t>
            </a:r>
          </a:p>
        </p:txBody>
      </p:sp>
      <p:pic>
        <p:nvPicPr>
          <p:cNvPr id="7" name="Picture 6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BDDAA682-0399-4FC7-A378-FFD02DA374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5667" y="293025"/>
            <a:ext cx="1076773" cy="43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1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620240" y="1649628"/>
            <a:ext cx="10316899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4921" y="854465"/>
            <a:ext cx="8756073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sz="280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8419" y="6372537"/>
            <a:ext cx="863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20902" y="6333440"/>
            <a:ext cx="7630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12" name="Picture 1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7ADC841C-5A22-4563-A975-9750BB6F94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1546" y="293024"/>
            <a:ext cx="1440873" cy="4364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362809-3DAB-4C1A-81F6-A6F6FE1D214F}"/>
              </a:ext>
            </a:extLst>
          </p:cNvPr>
          <p:cNvSpPr txBox="1"/>
          <p:nvPr userDrawn="1"/>
        </p:nvSpPr>
        <p:spPr>
          <a:xfrm>
            <a:off x="121920" y="137161"/>
            <a:ext cx="2072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Cancer Programme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488F5E-220E-4D41-99FE-917FB77588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30309" y="6004365"/>
            <a:ext cx="922096" cy="69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8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ample-Icons-Layout">
    <p:bg>
      <p:bgPr>
        <a:solidFill>
          <a:srgbClr val="F6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91C7AB-7F8B-2041-80C3-EE781F24E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741F68A-44AA-5742-B124-91614CFD1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3058" y="317516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18572B-1544-A043-9B02-7AB01C90C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34525" y="317516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D2BEC2-9D68-CC4D-A04A-BB949A02D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85992" y="317516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415083-D44F-FE40-A8D1-7BFAC700D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37459" y="317516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6737CC-78B4-0C46-99B9-341CFA60E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3058" y="4544899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2455CAA-C332-E746-A62B-4F86F892F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34525" y="4544899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BF322EA-8B44-2C46-9412-34692FAFE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85992" y="4544899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B462B7-0B7F-EA46-9EFF-D26991D23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37459" y="4544899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10BDAA4-2C6C-4E47-9616-5977DD23D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22911" y="3175160"/>
            <a:ext cx="1991467" cy="1948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691AF0D-B60D-2949-AB30-089AD6A4A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74153" y="3175160"/>
            <a:ext cx="1991467" cy="1948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76B0456-3FC3-5D44-A9F1-56A57FD0B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25395" y="3175160"/>
            <a:ext cx="1991467" cy="1948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69F651-3737-5832-DC5A-9DB8A57B6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1CA835D-248C-29AB-B7DE-5AD7C7D2A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421844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, subhead, two columns">
    <p:bg>
      <p:bgPr>
        <a:solidFill>
          <a:srgbClr val="F6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BB79D01-2A70-DAF1-6A65-BC0424C2F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7E4AB90-2CB6-0646-B56C-4B58E33EC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</p:spPr>
        <p:txBody>
          <a:bodyPr lIns="0" tIns="0" rIns="0" bIns="0" numCol="2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Subhead if needed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35992"/>
            <a:ext cx="11088000" cy="3456000"/>
          </a:xfrm>
          <a:prstGeom prst="rect">
            <a:avLst/>
          </a:prstGeom>
        </p:spPr>
        <p:txBody>
          <a:bodyPr lIns="0" tIns="0" rIns="0" bIns="0" numCol="2" spcCol="43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E2133D-2149-6B45-BEAB-A2D5E225B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08789" y="6336000"/>
            <a:ext cx="11399211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72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, subhead, Three columns">
    <p:bg>
      <p:bgPr>
        <a:solidFill>
          <a:srgbClr val="F6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36000"/>
            <a:ext cx="11088000" cy="3456000"/>
          </a:xfrm>
          <a:prstGeom prst="rect">
            <a:avLst/>
          </a:prstGeom>
        </p:spPr>
        <p:txBody>
          <a:bodyPr lIns="0" tIns="0" rIns="0" bIns="0" numCol="3" spcCol="43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</p:spPr>
        <p:txBody>
          <a:bodyPr lIns="0" tIns="0" rIns="0" bIns="0" numCol="2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Subhead if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E4AB90-2CB6-0646-B56C-4B58E33EC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9D545D-FD2F-4843-8588-07EBE7DDA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2000" y="63487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07F89CB-5AF7-9C7B-6503-F287E127E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1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slide with image A">
    <p:bg>
      <p:bgPr>
        <a:solidFill>
          <a:srgbClr val="F6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4093" y="1647568"/>
            <a:ext cx="4909569" cy="313006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ts val="42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Headline over a number of lines,</a:t>
            </a:r>
            <a:br>
              <a:rPr lang="en-GB" dirty="0"/>
            </a:br>
            <a:r>
              <a:rPr lang="en-GB" dirty="0"/>
              <a:t>keep to maximum of four lines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pPr algn="r"/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EF456E7-F404-A541-B6E9-27C1B10EC6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</p:spTree>
    <p:extLst>
      <p:ext uri="{BB962C8B-B14F-4D97-AF65-F5344CB8AC3E}">
        <p14:creationId xmlns:p14="http://schemas.microsoft.com/office/powerpoint/2010/main" val="304328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Grid Boxes 4UP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244FF8-F4E4-0514-77D0-8D8D69F93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1ACF78F6-439A-384B-9C21-D11B5B50E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B540671A-ED56-3548-A508-080ABBDB5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77721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7721" y="2088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31884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1884" y="2089034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8FD6A08D-6DD3-C845-8B17-CC9297B60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77721" y="3749267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017D8E3-CAD4-674B-ABC3-946291000D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77721" y="464926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B5A7277B-59DD-844A-A364-77AED24CB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39447" y="3752201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7BD5561-5536-6F4A-AD32-EFB7423F22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31884" y="465042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BEB741-20EA-C36A-7EF8-DE1CD1F1A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84862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18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Grid Boxes 2UP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" y="2699082"/>
            <a:ext cx="3564000" cy="3311999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2000" y="1691082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42484D6-4364-A442-9ABC-5042556E62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4378" y="2699082"/>
            <a:ext cx="3564000" cy="3311999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9E7ED11E-4751-6140-AC11-8C5B88B96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24378" y="1691082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5DD270E-858A-0745-A4F5-3FE5B49194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D787DC-00EF-B13A-FE97-CE51273E8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0783BA3-377B-7D8A-0B7B-91C314676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84862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61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CE947E-1F3C-4CE2-B205-42ACABCD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187EB-CD8C-4429-80A8-057E397FF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8BCC8-525B-41FD-8646-596B1960C6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574AD-8404-48D7-8DB8-BCC9125C3396}" type="datetimeFigureOut">
              <a:rPr lang="en-GB" smtClean="0"/>
              <a:t>04/12/2023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564A6-47BB-43DB-A152-9E1555760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3BD63-EE18-4132-8F91-68A0A2C0D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67EA4-DCE3-FB49-A794-A4595EF638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50448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817" r:id="rId2"/>
    <p:sldLayoutId id="2147483833" r:id="rId3"/>
    <p:sldLayoutId id="2147483834" r:id="rId4"/>
    <p:sldLayoutId id="2147483826" r:id="rId5"/>
    <p:sldLayoutId id="2147483827" r:id="rId6"/>
    <p:sldLayoutId id="2147483818" r:id="rId7"/>
    <p:sldLayoutId id="2147483813" r:id="rId8"/>
    <p:sldLayoutId id="2147483814" r:id="rId9"/>
    <p:sldLayoutId id="2147483815" r:id="rId10"/>
    <p:sldLayoutId id="2147483719" r:id="rId11"/>
    <p:sldLayoutId id="2147483938" r:id="rId12"/>
    <p:sldLayoutId id="2147483939" r:id="rId13"/>
    <p:sldLayoutId id="2147483933" r:id="rId14"/>
    <p:sldLayoutId id="2147483824" r:id="rId15"/>
    <p:sldLayoutId id="2147483926" r:id="rId16"/>
    <p:sldLayoutId id="2147483927" r:id="rId17"/>
    <p:sldLayoutId id="2147483929" r:id="rId18"/>
    <p:sldLayoutId id="2147483928" r:id="rId19"/>
    <p:sldLayoutId id="2147483930" r:id="rId20"/>
    <p:sldLayoutId id="2147483924" r:id="rId21"/>
    <p:sldLayoutId id="2147483940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029706-3F23-4620-8B35-1C0536396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A5C4C-3502-45F7-8B79-CFFFB0C5E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40F3C-4241-4EA8-BEB9-D2A12EC26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CA9BC-54F4-41F9-B101-BA37FD1CE49C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F67C6-8B66-4E76-A0BB-8B00802EE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CE113-BFEB-4658-AD94-A89B686616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56D89-B7A0-421F-85CA-9B4079319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8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499A9-ADAE-F54A-B49E-F294E7BCE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197428"/>
            <a:ext cx="4643853" cy="1901536"/>
          </a:xfrm>
        </p:spPr>
        <p:txBody>
          <a:bodyPr/>
          <a:lstStyle/>
          <a:p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Overview of Skin Cancer Service Developments</a:t>
            </a:r>
            <a:endParaRPr lang="en-GB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B96998-8BA0-CF4D-B57F-DEBCAD114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2389910"/>
            <a:ext cx="4430945" cy="103909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Lisa Brown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Regional Cancer Improvement Lead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 for SWAG Skin Cancer CAG 06/12/23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3023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6EC9080-7251-4324-B84B-917C1E32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80" y="176887"/>
            <a:ext cx="7222145" cy="419281"/>
          </a:xfrm>
        </p:spPr>
        <p:txBody>
          <a:bodyPr>
            <a:noAutofit/>
          </a:bodyPr>
          <a:lstStyle/>
          <a:p>
            <a:r>
              <a:rPr lang="en-GB" sz="2800" b="1" dirty="0">
                <a:latin typeface="Arial"/>
                <a:cs typeface="Arial"/>
              </a:rPr>
              <a:t>SWAG Skin Highlight Report</a:t>
            </a:r>
            <a:endParaRPr lang="en-GB" sz="2800" b="1" dirty="0">
              <a:solidFill>
                <a:srgbClr val="FF0000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4448DF0-8DF7-4815-84A3-470F1627DF5B}"/>
              </a:ext>
            </a:extLst>
          </p:cNvPr>
          <p:cNvGrpSpPr/>
          <p:nvPr/>
        </p:nvGrpSpPr>
        <p:grpSpPr>
          <a:xfrm>
            <a:off x="98008" y="1014952"/>
            <a:ext cx="11909988" cy="700726"/>
            <a:chOff x="55477" y="1066456"/>
            <a:chExt cx="9667032" cy="118105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03D0E18-C669-4348-8BA5-37F49752FFEF}"/>
                </a:ext>
              </a:extLst>
            </p:cNvPr>
            <p:cNvSpPr/>
            <p:nvPr/>
          </p:nvSpPr>
          <p:spPr>
            <a:xfrm>
              <a:off x="55477" y="1192982"/>
              <a:ext cx="9667032" cy="1054526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108000" rIns="91440" bIns="45720" numCol="1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/>
                </a:rPr>
                <a:t>PWC were commissioned January 2022 to conduct a full review of the service provision across SWAG, this highlighted high level actions for each system to consider and develop to improve service delivery and referral to treatment targets</a:t>
              </a:r>
              <a:r>
                <a:rPr kumimoji="0" lang="en-GB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/>
                </a:rPr>
                <a:t>. S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/>
                </a:rPr>
                <a:t>ystem updates are to be fed through via the quarterly assurance process with support provided for BNSSG and Somerset to ensure plans are progressed. 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FC9C3AF-CD1B-4F10-8812-F3B7D7915BAC}"/>
                </a:ext>
              </a:extLst>
            </p:cNvPr>
            <p:cNvSpPr/>
            <p:nvPr/>
          </p:nvSpPr>
          <p:spPr>
            <a:xfrm>
              <a:off x="77600" y="1066456"/>
              <a:ext cx="996294" cy="21671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Summary</a:t>
              </a:r>
            </a:p>
          </p:txBody>
        </p:sp>
      </p:grpSp>
      <p:graphicFrame>
        <p:nvGraphicFramePr>
          <p:cNvPr id="40" name="Table 34">
            <a:extLst>
              <a:ext uri="{FF2B5EF4-FFF2-40B4-BE49-F238E27FC236}">
                <a16:creationId xmlns:a16="http://schemas.microsoft.com/office/drawing/2014/main" id="{D91A7633-5F6F-4AFB-9E0E-E73F376A9FC8}"/>
              </a:ext>
            </a:extLst>
          </p:cNvPr>
          <p:cNvGraphicFramePr>
            <a:graphicFrameLocks noGrp="1"/>
          </p:cNvGraphicFramePr>
          <p:nvPr/>
        </p:nvGraphicFramePr>
        <p:xfrm>
          <a:off x="7192653" y="122417"/>
          <a:ext cx="3374093" cy="930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473">
                  <a:extLst>
                    <a:ext uri="{9D8B030D-6E8A-4147-A177-3AD203B41FA5}">
                      <a16:colId xmlns:a16="http://schemas.microsoft.com/office/drawing/2014/main" val="2386143727"/>
                    </a:ext>
                  </a:extLst>
                </a:gridCol>
                <a:gridCol w="2803620">
                  <a:extLst>
                    <a:ext uri="{9D8B030D-6E8A-4147-A177-3AD203B41FA5}">
                      <a16:colId xmlns:a16="http://schemas.microsoft.com/office/drawing/2014/main" val="2185668623"/>
                    </a:ext>
                  </a:extLst>
                </a:gridCol>
              </a:tblGrid>
              <a:tr h="170405">
                <a:tc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On track, no intervention required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851552"/>
                  </a:ext>
                </a:extLst>
              </a:tr>
              <a:tr h="353918">
                <a:tc>
                  <a:txBody>
                    <a:bodyPr/>
                    <a:lstStyle/>
                    <a:p>
                      <a:pPr algn="ctr"/>
                      <a:r>
                        <a:rPr lang="en-GB" sz="700"/>
                        <a:t>A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latin typeface="+mn-lt"/>
                          <a:cs typeface="Arial" panose="020B0604020202020204" pitchFamily="34" charset="0"/>
                        </a:rPr>
                        <a:t>Project remains on track. However, there are a number of risks/issues that should be noted and monitored carefully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748237"/>
                  </a:ext>
                </a:extLst>
              </a:tr>
              <a:tr h="378031">
                <a:tc>
                  <a:txBody>
                    <a:bodyPr/>
                    <a:lstStyle/>
                    <a:p>
                      <a:pPr algn="ctr"/>
                      <a:r>
                        <a:rPr lang="en-GB" sz="700"/>
                        <a:t>R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0" dirty="0">
                          <a:solidFill>
                            <a:sysClr val="windowText" lastClr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Off track, Diagnostic Implementation Working Group and/or Diagnostic Programme Board intervention required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90472"/>
                  </a:ext>
                </a:extLst>
              </a:tr>
            </a:tbl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D1BDF3CB-6C04-481D-9902-E36DE2609D47}"/>
              </a:ext>
            </a:extLst>
          </p:cNvPr>
          <p:cNvGrpSpPr/>
          <p:nvPr/>
        </p:nvGrpSpPr>
        <p:grpSpPr>
          <a:xfrm>
            <a:off x="82779" y="3866577"/>
            <a:ext cx="5810267" cy="2571931"/>
            <a:chOff x="-24800" y="3288603"/>
            <a:chExt cx="3501421" cy="225119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F899725-1A23-4714-8BE4-5D52B5D9F1D5}"/>
                </a:ext>
              </a:extLst>
            </p:cNvPr>
            <p:cNvSpPr/>
            <p:nvPr/>
          </p:nvSpPr>
          <p:spPr>
            <a:xfrm>
              <a:off x="-24800" y="3483136"/>
              <a:ext cx="3501421" cy="205666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108000" rIns="91440" bIns="45720" numCol="1" rtlCol="0" anchor="t"/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Increased focus on skin services and collaboration with Regional Outpatient Dermatology Transformation Programme to support system wide outputs.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Funded and arranged university places for 7 CNSs </a:t>
              </a:r>
              <a:r>
                <a:rPr kumimoji="0" lang="en-GB" sz="10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(+ 1 CNS funded elsewhere)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.  Outline plans with systems on how they will utilise and measure training to support FDS pathway.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Supported collaboration in BNSSG to outline and define scope of practice and training competencies.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Glos – hybrid, medical photography led </a:t>
              </a:r>
              <a:r>
                <a:rPr kumimoji="0" lang="en-GB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telederm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 hub ensuring all referrals are accompanied by a good quality image for triage. 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Benign skin lesion surgery activity resumption in primary care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Somerset- building up new skin service, including workforce, procured </a:t>
              </a:r>
              <a:r>
                <a:rPr kumimoji="0" lang="en-GB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telederm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, establishing premises, running spot clinics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NBT established Poly Clinics, piloting in new location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UHBW – expanding medical photography services </a:t>
              </a: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BSW – A&amp;G </a:t>
              </a:r>
              <a:r>
                <a:rPr kumimoji="0" lang="en-GB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telederm</a:t>
              </a: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 service review and expansion of community-based secondary care skin surgery services. ​Benign skin lesions revision and BCC demand management policy development. </a:t>
              </a:r>
            </a:p>
            <a:p>
              <a:pPr marL="128270" marR="0" lvl="0" indent="-128270" algn="l" defTabSz="6858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67544A5D-8E18-4DE4-A149-3E47C5C2E3AF}"/>
                </a:ext>
              </a:extLst>
            </p:cNvPr>
            <p:cNvSpPr/>
            <p:nvPr/>
          </p:nvSpPr>
          <p:spPr>
            <a:xfrm>
              <a:off x="721643" y="3288603"/>
              <a:ext cx="1703614" cy="21671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 achievements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D00FAC8-FF1F-4D9D-92CE-C62FFE4EDE33}"/>
              </a:ext>
            </a:extLst>
          </p:cNvPr>
          <p:cNvGrpSpPr/>
          <p:nvPr/>
        </p:nvGrpSpPr>
        <p:grpSpPr>
          <a:xfrm>
            <a:off x="5893046" y="3870365"/>
            <a:ext cx="5899886" cy="2568142"/>
            <a:chOff x="3978013" y="2518761"/>
            <a:chExt cx="3523727" cy="2267133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3320C7E-95F7-4A13-80F2-E4E0E5611400}"/>
                </a:ext>
              </a:extLst>
            </p:cNvPr>
            <p:cNvSpPr/>
            <p:nvPr/>
          </p:nvSpPr>
          <p:spPr>
            <a:xfrm>
              <a:off x="3978013" y="2723494"/>
              <a:ext cx="3523727" cy="20624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numCol="1" rtlCol="0" anchor="t"/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Collation of measurement of CNS training output metrics from systems and Systems to present their achievements from upskilled CNS/AHP workforce at Skin CAG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Continue discussions around estate - provide support to remove blockers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Support Systems and remove blockers relating to key priorities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continue to develop and foster a culture of shared learning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BNSSG: business case to develop PCN hubs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Glos - 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Evaluate and where appropriate role out medical photography pilot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188BB047-57BD-4921-A3EC-98F29DF9E5A2}"/>
                </a:ext>
              </a:extLst>
            </p:cNvPr>
            <p:cNvSpPr/>
            <p:nvPr/>
          </p:nvSpPr>
          <p:spPr>
            <a:xfrm>
              <a:off x="4888070" y="2518761"/>
              <a:ext cx="1703614" cy="21671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Planned activities 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98518D3-87CA-4B1F-9267-655E08FB4B2C}"/>
              </a:ext>
            </a:extLst>
          </p:cNvPr>
          <p:cNvGrpSpPr/>
          <p:nvPr/>
        </p:nvGrpSpPr>
        <p:grpSpPr>
          <a:xfrm>
            <a:off x="120018" y="747452"/>
            <a:ext cx="11896341" cy="254027"/>
            <a:chOff x="120018" y="747452"/>
            <a:chExt cx="11896341" cy="25402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9D00033-F342-4C1D-9241-F1576477CAB2}"/>
                </a:ext>
              </a:extLst>
            </p:cNvPr>
            <p:cNvGrpSpPr/>
            <p:nvPr/>
          </p:nvGrpSpPr>
          <p:grpSpPr>
            <a:xfrm>
              <a:off x="120018" y="747452"/>
              <a:ext cx="11896341" cy="254027"/>
              <a:chOff x="157292" y="734648"/>
              <a:chExt cx="11896341" cy="254027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CAE16523-3FE3-4A80-8AE0-E82F93488086}"/>
                  </a:ext>
                </a:extLst>
              </p:cNvPr>
              <p:cNvSpPr/>
              <p:nvPr/>
            </p:nvSpPr>
            <p:spPr>
              <a:xfrm>
                <a:off x="157292" y="734648"/>
                <a:ext cx="1477740" cy="244257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Reporting Month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C4E2291-1C4F-4785-9D2E-80FF975E12B7}"/>
                  </a:ext>
                </a:extLst>
              </p:cNvPr>
              <p:cNvSpPr/>
              <p:nvPr/>
            </p:nvSpPr>
            <p:spPr>
              <a:xfrm>
                <a:off x="5060887" y="749129"/>
                <a:ext cx="1898060" cy="234837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Lisa Brown</a:t>
                </a:r>
              </a:p>
            </p:txBody>
          </p:sp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3EBB1C42-42F1-46AC-9919-17AA4CB04EC6}"/>
                  </a:ext>
                </a:extLst>
              </p:cNvPr>
              <p:cNvSpPr/>
              <p:nvPr/>
            </p:nvSpPr>
            <p:spPr>
              <a:xfrm>
                <a:off x="3391743" y="744418"/>
                <a:ext cx="1534231" cy="244257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Updated by: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7B21BBC-75F0-4FFD-B01A-2369DA168CB8}"/>
                  </a:ext>
                </a:extLst>
              </p:cNvPr>
              <p:cNvSpPr/>
              <p:nvPr/>
            </p:nvSpPr>
            <p:spPr>
              <a:xfrm>
                <a:off x="11543168" y="739709"/>
                <a:ext cx="510465" cy="234837"/>
              </a:xfrm>
              <a:prstGeom prst="rect">
                <a:avLst/>
              </a:prstGeom>
              <a:gradFill flip="none" rotWithShape="1">
                <a:gsLst>
                  <a:gs pos="0">
                    <a:srgbClr val="FFC000"/>
                  </a:gs>
                  <a:gs pos="100000">
                    <a:srgbClr val="92D050"/>
                  </a:gs>
                </a:gsLst>
                <a:lin ang="0" scaled="1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E7C999A2-8EE5-4E62-9DAE-2D5944B0E124}"/>
                  </a:ext>
                </a:extLst>
              </p:cNvPr>
              <p:cNvSpPr/>
              <p:nvPr/>
            </p:nvSpPr>
            <p:spPr>
              <a:xfrm>
                <a:off x="10706122" y="739709"/>
                <a:ext cx="734944" cy="244257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RAG</a:t>
                </a:r>
              </a:p>
            </p:txBody>
          </p:sp>
        </p:grp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7BEAC8E-ADE6-40C3-B919-703D2A1DCD7E}"/>
                </a:ext>
              </a:extLst>
            </p:cNvPr>
            <p:cNvSpPr/>
            <p:nvPr/>
          </p:nvSpPr>
          <p:spPr>
            <a:xfrm>
              <a:off x="1669809" y="761745"/>
              <a:ext cx="1576740" cy="234837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numCol="1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November 2023</a:t>
              </a:r>
            </a:p>
          </p:txBody>
        </p:sp>
      </p:grpSp>
      <p:pic>
        <p:nvPicPr>
          <p:cNvPr id="98" name="Picture 97">
            <a:extLst>
              <a:ext uri="{FF2B5EF4-FFF2-40B4-BE49-F238E27FC236}">
                <a16:creationId xmlns:a16="http://schemas.microsoft.com/office/drawing/2014/main" id="{FF96BE06-61A8-81E7-D131-68C82919C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92" y="1782080"/>
            <a:ext cx="11925216" cy="203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74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A767804-1382-BA97-C371-F450D5229330}"/>
              </a:ext>
            </a:extLst>
          </p:cNvPr>
          <p:cNvSpPr txBox="1">
            <a:spLocks/>
          </p:cNvSpPr>
          <p:nvPr/>
        </p:nvSpPr>
        <p:spPr>
          <a:xfrm>
            <a:off x="675966" y="314960"/>
            <a:ext cx="9696450" cy="449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rgbClr val="005E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Peninsula Alliance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Approach</a:t>
            </a:r>
          </a:p>
        </p:txBody>
      </p:sp>
      <p:pic>
        <p:nvPicPr>
          <p:cNvPr id="4" name="Graphic 5">
            <a:extLst>
              <a:ext uri="{FF2B5EF4-FFF2-40B4-BE49-F238E27FC236}">
                <a16:creationId xmlns:a16="http://schemas.microsoft.com/office/drawing/2014/main" id="{18B7C87A-963A-CAE2-B91C-025538321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224" y="1733725"/>
            <a:ext cx="7750170" cy="435968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E123F8F-01D6-686E-42C9-904CFBABFA26}"/>
              </a:ext>
            </a:extLst>
          </p:cNvPr>
          <p:cNvSpPr/>
          <p:nvPr/>
        </p:nvSpPr>
        <p:spPr>
          <a:xfrm>
            <a:off x="8391832" y="1946786"/>
            <a:ext cx="3495368" cy="370184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Pilots ran and evaluated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Summit in March 2023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prioritised action plan has been developed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 overview of a pathway design reflecting the direction of travel and aspirations of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skin cancer project lead has been assigned to support trusts with ongoing development of their pathways.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Investment in skin services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576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828F2-B4BE-1C34-9782-7BC7292E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801"/>
            <a:ext cx="10515600" cy="832774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012F3-2155-CA87-14B9-8A5A3F84851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7FEFCF7-1A85-7204-E7B7-0A932297D466}"/>
              </a:ext>
            </a:extLst>
          </p:cNvPr>
          <p:cNvGraphicFramePr/>
          <p:nvPr/>
        </p:nvGraphicFramePr>
        <p:xfrm>
          <a:off x="2423376" y="2354654"/>
          <a:ext cx="7274945" cy="3663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B1CEFA93-C5A9-9A40-D91F-A47979A75A42}"/>
              </a:ext>
            </a:extLst>
          </p:cNvPr>
          <p:cNvGrpSpPr/>
          <p:nvPr/>
        </p:nvGrpSpPr>
        <p:grpSpPr>
          <a:xfrm>
            <a:off x="7851356" y="5167312"/>
            <a:ext cx="1222976" cy="1243796"/>
            <a:chOff x="2651803" y="1803743"/>
            <a:chExt cx="2445955" cy="2445955"/>
          </a:xfrm>
          <a:solidFill>
            <a:srgbClr val="00B0F0"/>
          </a:solidFill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0D92FFE-4449-85BC-BA0E-FEC37E13253F}"/>
                </a:ext>
              </a:extLst>
            </p:cNvPr>
            <p:cNvSpPr/>
            <p:nvPr/>
          </p:nvSpPr>
          <p:spPr>
            <a:xfrm>
              <a:off x="2651803" y="1803743"/>
              <a:ext cx="2445955" cy="244595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0F1F61A9-2405-BB16-7EDD-0D1984E6F564}"/>
                </a:ext>
              </a:extLst>
            </p:cNvPr>
            <p:cNvSpPr txBox="1"/>
            <p:nvPr/>
          </p:nvSpPr>
          <p:spPr>
            <a:xfrm>
              <a:off x="3010005" y="2161945"/>
              <a:ext cx="1729551" cy="172955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IT Infrastructure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E537CD3-B01C-0DE6-41C1-8DC10B9ED529}"/>
              </a:ext>
            </a:extLst>
          </p:cNvPr>
          <p:cNvGrpSpPr/>
          <p:nvPr/>
        </p:nvGrpSpPr>
        <p:grpSpPr>
          <a:xfrm>
            <a:off x="2830390" y="5303428"/>
            <a:ext cx="1222976" cy="1243796"/>
            <a:chOff x="2651803" y="1803743"/>
            <a:chExt cx="2445955" cy="2445955"/>
          </a:xfrm>
          <a:solidFill>
            <a:srgbClr val="00B0F0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5535664-CC90-0EC7-F2A0-DF15C97B1F77}"/>
                </a:ext>
              </a:extLst>
            </p:cNvPr>
            <p:cNvSpPr/>
            <p:nvPr/>
          </p:nvSpPr>
          <p:spPr>
            <a:xfrm>
              <a:off x="2651803" y="1803743"/>
              <a:ext cx="2445955" cy="244595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" name="Oval 4">
              <a:extLst>
                <a:ext uri="{FF2B5EF4-FFF2-40B4-BE49-F238E27FC236}">
                  <a16:creationId xmlns:a16="http://schemas.microsoft.com/office/drawing/2014/main" id="{6CD16ABC-D67B-BF34-0C69-90B6D4EEF67B}"/>
                </a:ext>
              </a:extLst>
            </p:cNvPr>
            <p:cNvSpPr txBox="1"/>
            <p:nvPr/>
          </p:nvSpPr>
          <p:spPr>
            <a:xfrm>
              <a:off x="3010005" y="2161945"/>
              <a:ext cx="1729551" cy="172955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SOPs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9FADF8-2F20-40D5-81A5-E98E1A32D370}"/>
              </a:ext>
            </a:extLst>
          </p:cNvPr>
          <p:cNvGrpSpPr/>
          <p:nvPr/>
        </p:nvGrpSpPr>
        <p:grpSpPr>
          <a:xfrm>
            <a:off x="1270703" y="4356696"/>
            <a:ext cx="1222976" cy="1243796"/>
            <a:chOff x="2651803" y="1803743"/>
            <a:chExt cx="2445955" cy="2445955"/>
          </a:xfrm>
          <a:solidFill>
            <a:srgbClr val="00B0F0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943F592-6669-F7D0-5F40-742EEA04C15B}"/>
                </a:ext>
              </a:extLst>
            </p:cNvPr>
            <p:cNvSpPr/>
            <p:nvPr/>
          </p:nvSpPr>
          <p:spPr>
            <a:xfrm>
              <a:off x="2651803" y="1803743"/>
              <a:ext cx="2445955" cy="244595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Oval 4">
              <a:extLst>
                <a:ext uri="{FF2B5EF4-FFF2-40B4-BE49-F238E27FC236}">
                  <a16:creationId xmlns:a16="http://schemas.microsoft.com/office/drawing/2014/main" id="{2A3CF007-0715-0501-4A67-E4FC6E274549}"/>
                </a:ext>
              </a:extLst>
            </p:cNvPr>
            <p:cNvSpPr txBox="1"/>
            <p:nvPr/>
          </p:nvSpPr>
          <p:spPr>
            <a:xfrm>
              <a:off x="3010005" y="2161945"/>
              <a:ext cx="1729551" cy="172955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Training GP Admin Teams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F90049-FB23-89BF-2D6E-F91251181748}"/>
              </a:ext>
            </a:extLst>
          </p:cNvPr>
          <p:cNvGrpSpPr/>
          <p:nvPr/>
        </p:nvGrpSpPr>
        <p:grpSpPr>
          <a:xfrm>
            <a:off x="419741" y="2923871"/>
            <a:ext cx="1222976" cy="1243796"/>
            <a:chOff x="2651803" y="1803743"/>
            <a:chExt cx="2445955" cy="2445955"/>
          </a:xfrm>
          <a:solidFill>
            <a:srgbClr val="00B0F0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3F63C25-E7FD-BF93-35EA-4D9AC92BA3F1}"/>
                </a:ext>
              </a:extLst>
            </p:cNvPr>
            <p:cNvSpPr/>
            <p:nvPr/>
          </p:nvSpPr>
          <p:spPr>
            <a:xfrm>
              <a:off x="2651803" y="1803743"/>
              <a:ext cx="2445955" cy="244595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Oval 4">
              <a:extLst>
                <a:ext uri="{FF2B5EF4-FFF2-40B4-BE49-F238E27FC236}">
                  <a16:creationId xmlns:a16="http://schemas.microsoft.com/office/drawing/2014/main" id="{0A7B1EDD-9FDB-1B5E-CA2C-5A5FCC6BE8A5}"/>
                </a:ext>
              </a:extLst>
            </p:cNvPr>
            <p:cNvSpPr txBox="1"/>
            <p:nvPr/>
          </p:nvSpPr>
          <p:spPr>
            <a:xfrm>
              <a:off x="3010005" y="2161945"/>
              <a:ext cx="1729551" cy="172955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Finalise Patient Primary Care Questionnaire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ED88AE-32B6-8402-23BE-E0AB263F996F}"/>
              </a:ext>
            </a:extLst>
          </p:cNvPr>
          <p:cNvGrpSpPr/>
          <p:nvPr/>
        </p:nvGrpSpPr>
        <p:grpSpPr>
          <a:xfrm>
            <a:off x="10139855" y="3094547"/>
            <a:ext cx="1222976" cy="1243796"/>
            <a:chOff x="2651803" y="1803743"/>
            <a:chExt cx="2445955" cy="2445955"/>
          </a:xfrm>
          <a:solidFill>
            <a:srgbClr val="00B0F0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7AF1D6F-EC7E-E49B-FA0F-E3AF60DC1F60}"/>
                </a:ext>
              </a:extLst>
            </p:cNvPr>
            <p:cNvSpPr/>
            <p:nvPr/>
          </p:nvSpPr>
          <p:spPr>
            <a:xfrm>
              <a:off x="2651803" y="1803743"/>
              <a:ext cx="2445955" cy="244595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Oval 4">
              <a:extLst>
                <a:ext uri="{FF2B5EF4-FFF2-40B4-BE49-F238E27FC236}">
                  <a16:creationId xmlns:a16="http://schemas.microsoft.com/office/drawing/2014/main" id="{348E6EF6-E73A-8E78-A550-5903A3D93CCA}"/>
                </a:ext>
              </a:extLst>
            </p:cNvPr>
            <p:cNvSpPr txBox="1"/>
            <p:nvPr/>
          </p:nvSpPr>
          <p:spPr>
            <a:xfrm>
              <a:off x="3010005" y="2161945"/>
              <a:ext cx="1729551" cy="172955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Kit requirements</a:t>
              </a:r>
            </a:p>
          </p:txBody>
        </p:sp>
      </p:grp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150897C2-C8B1-9211-55C0-90CC9E29FF9E}"/>
              </a:ext>
            </a:extLst>
          </p:cNvPr>
          <p:cNvGraphicFramePr/>
          <p:nvPr/>
        </p:nvGraphicFramePr>
        <p:xfrm>
          <a:off x="4553146" y="263951"/>
          <a:ext cx="2790334" cy="201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961A14F7-CD1C-4C5A-AA21-F18FBFAF9A3C}"/>
              </a:ext>
            </a:extLst>
          </p:cNvPr>
          <p:cNvGrpSpPr/>
          <p:nvPr/>
        </p:nvGrpSpPr>
        <p:grpSpPr>
          <a:xfrm>
            <a:off x="9307600" y="4338343"/>
            <a:ext cx="1222976" cy="1243796"/>
            <a:chOff x="2651803" y="1803743"/>
            <a:chExt cx="2445955" cy="2445955"/>
          </a:xfrm>
          <a:solidFill>
            <a:srgbClr val="00B0F0"/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CD578D5-71FE-A9C7-46B2-8FC959A65D1A}"/>
                </a:ext>
              </a:extLst>
            </p:cNvPr>
            <p:cNvSpPr/>
            <p:nvPr/>
          </p:nvSpPr>
          <p:spPr>
            <a:xfrm>
              <a:off x="2651803" y="1803743"/>
              <a:ext cx="2445955" cy="244595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Oval 4">
              <a:extLst>
                <a:ext uri="{FF2B5EF4-FFF2-40B4-BE49-F238E27FC236}">
                  <a16:creationId xmlns:a16="http://schemas.microsoft.com/office/drawing/2014/main" id="{D6B90F5F-CA12-A813-BF93-53B95A60F3D8}"/>
                </a:ext>
              </a:extLst>
            </p:cNvPr>
            <p:cNvSpPr txBox="1"/>
            <p:nvPr/>
          </p:nvSpPr>
          <p:spPr>
            <a:xfrm>
              <a:off x="3010005" y="2161945"/>
              <a:ext cx="1729551" cy="172955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Agree PCNs for pre-referral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5476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B56E7-901A-E911-055C-25A84B999C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End slide</a:t>
            </a:r>
          </a:p>
        </p:txBody>
      </p:sp>
    </p:spTree>
    <p:extLst>
      <p:ext uri="{BB962C8B-B14F-4D97-AF65-F5344CB8AC3E}">
        <p14:creationId xmlns:p14="http://schemas.microsoft.com/office/powerpoint/2010/main" val="36468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566CC-EA28-D75E-80CE-A0E299214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33314" cy="1325563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Skin Cancer Service Developments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905D4-CECE-BD03-6C0A-2989306D8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 err="1"/>
              <a:t>Teledermatology</a:t>
            </a:r>
            <a:endParaRPr lang="en-GB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Performance overview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Cancer Alliance &amp; System Transformation Plans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4231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875E75A-51BF-F30D-1E6E-B6B3CD698479}"/>
              </a:ext>
            </a:extLst>
          </p:cNvPr>
          <p:cNvSpPr txBox="1"/>
          <p:nvPr/>
        </p:nvSpPr>
        <p:spPr>
          <a:xfrm>
            <a:off x="9741726" y="5973288"/>
            <a:ext cx="9262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C8095BB8-E748-A983-F8C1-265DC8719436}"/>
              </a:ext>
            </a:extLst>
          </p:cNvPr>
          <p:cNvGraphicFramePr>
            <a:graphicFrameLocks noGrp="1"/>
          </p:cNvGraphicFramePr>
          <p:nvPr/>
        </p:nvGraphicFramePr>
        <p:xfrm>
          <a:off x="3519061" y="2087907"/>
          <a:ext cx="106938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840">
                  <a:extLst>
                    <a:ext uri="{9D8B030D-6E8A-4147-A177-3AD203B41FA5}">
                      <a16:colId xmlns:a16="http://schemas.microsoft.com/office/drawing/2014/main" val="3748211545"/>
                    </a:ext>
                  </a:extLst>
                </a:gridCol>
                <a:gridCol w="814540">
                  <a:extLst>
                    <a:ext uri="{9D8B030D-6E8A-4147-A177-3AD203B41FA5}">
                      <a16:colId xmlns:a16="http://schemas.microsoft.com/office/drawing/2014/main" val="3157109279"/>
                    </a:ext>
                  </a:extLst>
                </a:gridCol>
              </a:tblGrid>
              <a:tr h="24460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solidFill>
                      <a:srgbClr val="021E5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>
                          <a:solidFill>
                            <a:schemeClr val="tx1"/>
                          </a:solidFill>
                        </a:rPr>
                        <a:t>76-100%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0947951"/>
                  </a:ext>
                </a:extLst>
              </a:tr>
              <a:tr h="24460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solidFill>
                      <a:srgbClr val="1162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>
                          <a:solidFill>
                            <a:schemeClr val="tx1"/>
                          </a:solidFill>
                        </a:rPr>
                        <a:t>51-75%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322629"/>
                  </a:ext>
                </a:extLst>
              </a:tr>
              <a:tr h="24460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solidFill>
                      <a:srgbClr val="0589FC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>
                          <a:solidFill>
                            <a:schemeClr val="tx1"/>
                          </a:solidFill>
                        </a:rPr>
                        <a:t>26-50%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5100975"/>
                  </a:ext>
                </a:extLst>
              </a:tr>
              <a:tr h="24460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solidFill>
                      <a:srgbClr val="1CB5ED">
                        <a:alpha val="6078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1-25%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207337"/>
                  </a:ext>
                </a:extLst>
              </a:tr>
              <a:tr h="262497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Quarterly data not available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703858"/>
                  </a:ext>
                </a:extLst>
              </a:tr>
            </a:tbl>
          </a:graphicData>
        </a:graphic>
      </p:graphicFrame>
      <p:sp>
        <p:nvSpPr>
          <p:cNvPr id="14" name="Title 2">
            <a:extLst>
              <a:ext uri="{FF2B5EF4-FFF2-40B4-BE49-F238E27FC236}">
                <a16:creationId xmlns:a16="http://schemas.microsoft.com/office/drawing/2014/main" id="{843AD69B-C289-191A-0BA7-A7F5ADB5E9BB}"/>
              </a:ext>
            </a:extLst>
          </p:cNvPr>
          <p:cNvSpPr txBox="1">
            <a:spLocks/>
          </p:cNvSpPr>
          <p:nvPr/>
        </p:nvSpPr>
        <p:spPr>
          <a:xfrm>
            <a:off x="149278" y="96200"/>
            <a:ext cx="9966274" cy="61164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latin typeface="Arial"/>
                <a:cs typeface="Arial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Teledermatology uptake increased by approximately 5% from Q1 to Q2 2023/24 (from 27-33%).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A0A6B4-7B6D-40AE-9C90-379326D30B7F}"/>
              </a:ext>
            </a:extLst>
          </p:cNvPr>
          <p:cNvSpPr txBox="1"/>
          <p:nvPr/>
        </p:nvSpPr>
        <p:spPr>
          <a:xfrm>
            <a:off x="336361" y="4581787"/>
            <a:ext cx="7410853" cy="1815882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105 of 115 providers submitted data in Q2 23/24. Awaiting updates from TV, HNY, north Bristol, UH Bristol and Western, North Cumbria, &amp; Queen Victoria 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 new providers started piloting Teledermatology in Q2 2023/24.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rgbClr val="231F20"/>
                </a:solidFill>
                <a:latin typeface="Arial"/>
                <a:cs typeface="Arial"/>
              </a:rPr>
              <a:t>79 providers now have </a:t>
            </a:r>
            <a:r>
              <a:rPr lang="en-GB" sz="1400" dirty="0" err="1">
                <a:solidFill>
                  <a:srgbClr val="231F20"/>
                </a:solidFill>
                <a:latin typeface="Arial"/>
                <a:cs typeface="Arial"/>
              </a:rPr>
              <a:t>telederm</a:t>
            </a:r>
            <a:r>
              <a:rPr lang="en-GB" sz="1400" dirty="0">
                <a:solidFill>
                  <a:srgbClr val="231F20"/>
                </a:solidFill>
                <a:latin typeface="Arial"/>
                <a:cs typeface="Arial"/>
              </a:rPr>
              <a:t> live. Uptake increased in 39 providers in Q2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Most CAs saw slight increases in Teledermatology uptake for USC referrals </a:t>
            </a:r>
          </a:p>
        </p:txBody>
      </p:sp>
      <p:pic>
        <p:nvPicPr>
          <p:cNvPr id="19" name="Picture 18" descr="A map of england with numbers&#10;&#10;Description automatically generated">
            <a:extLst>
              <a:ext uri="{FF2B5EF4-FFF2-40B4-BE49-F238E27FC236}">
                <a16:creationId xmlns:a16="http://schemas.microsoft.com/office/drawing/2014/main" id="{BEB6F376-C979-47A4-A578-A9A088C85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207" y="1135464"/>
            <a:ext cx="2798202" cy="330696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E510A90-95A6-3E4C-942D-6A382DE4D36C}"/>
              </a:ext>
            </a:extLst>
          </p:cNvPr>
          <p:cNvSpPr txBox="1"/>
          <p:nvPr/>
        </p:nvSpPr>
        <p:spPr>
          <a:xfrm>
            <a:off x="336361" y="1164831"/>
            <a:ext cx="303870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Q1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Calibri"/>
              </a:rPr>
              <a:t> 23/24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8FF0C0-09EE-4080-842E-8DE3787F66AF}"/>
              </a:ext>
            </a:extLst>
          </p:cNvPr>
          <p:cNvSpPr txBox="1"/>
          <p:nvPr/>
        </p:nvSpPr>
        <p:spPr>
          <a:xfrm>
            <a:off x="4131699" y="1142808"/>
            <a:ext cx="303870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Q</a:t>
            </a:r>
            <a:r>
              <a:rPr lang="en-US" sz="1600" b="1">
                <a:solidFill>
                  <a:srgbClr val="231F20"/>
                </a:solidFill>
                <a:latin typeface="Arial" panose="020B0604020202020204"/>
                <a:ea typeface="+mn-lt"/>
                <a:cs typeface="Arial" panose="020B0604020202020204"/>
              </a:rPr>
              <a:t>2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Calibri"/>
              </a:rPr>
              <a:t> 23/24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Calibri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AF03C5B-B441-1498-2B5D-3508ACC2B326}"/>
              </a:ext>
            </a:extLst>
          </p:cNvPr>
          <p:cNvGraphicFramePr>
            <a:graphicFrameLocks noGrp="1"/>
          </p:cNvGraphicFramePr>
          <p:nvPr/>
        </p:nvGraphicFramePr>
        <p:xfrm>
          <a:off x="7964127" y="841058"/>
          <a:ext cx="3773254" cy="4891790"/>
        </p:xfrm>
        <a:graphic>
          <a:graphicData uri="http://schemas.openxmlformats.org/drawingml/2006/table">
            <a:tbl>
              <a:tblPr/>
              <a:tblGrid>
                <a:gridCol w="1600406">
                  <a:extLst>
                    <a:ext uri="{9D8B030D-6E8A-4147-A177-3AD203B41FA5}">
                      <a16:colId xmlns:a16="http://schemas.microsoft.com/office/drawing/2014/main" val="3284431867"/>
                    </a:ext>
                  </a:extLst>
                </a:gridCol>
                <a:gridCol w="1129329">
                  <a:extLst>
                    <a:ext uri="{9D8B030D-6E8A-4147-A177-3AD203B41FA5}">
                      <a16:colId xmlns:a16="http://schemas.microsoft.com/office/drawing/2014/main" val="3622221181"/>
                    </a:ext>
                  </a:extLst>
                </a:gridCol>
                <a:gridCol w="1043519">
                  <a:extLst>
                    <a:ext uri="{9D8B030D-6E8A-4147-A177-3AD203B41FA5}">
                      <a16:colId xmlns:a16="http://schemas.microsoft.com/office/drawing/2014/main" val="3817409004"/>
                    </a:ext>
                  </a:extLst>
                </a:gridCol>
              </a:tblGrid>
              <a:tr h="158898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Cancer Alliance</a:t>
                      </a:r>
                    </a:p>
                  </a:txBody>
                  <a:tcPr marL="6664" marR="6664" marT="6664" marB="3198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Q1 % of USC referrals managed through </a:t>
                      </a:r>
                      <a:r>
                        <a:rPr lang="en-GB" sz="1000" b="1" i="0" u="none" strike="noStrike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telederm</a:t>
                      </a:r>
                      <a:endParaRPr lang="en-GB" sz="1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3198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Q2 % of USC referrals managed through </a:t>
                      </a:r>
                      <a:r>
                        <a:rPr lang="en-GB" sz="1000" b="1" i="0" u="none" strike="noStrike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telederm</a:t>
                      </a:r>
                      <a:endParaRPr lang="en-GB" sz="1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3198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925276"/>
                  </a:ext>
                </a:extLst>
              </a:tr>
              <a:tr h="2065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Cheshire &amp; Merseyside</a:t>
                      </a:r>
                    </a:p>
                  </a:txBody>
                  <a:tcPr marL="6664" marR="6664" marT="6664" marB="3198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6664" marR="6664" marT="6664" marB="31985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C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6664" marR="6664" marT="6664" marB="31985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84707"/>
                  </a:ext>
                </a:extLst>
              </a:tr>
              <a:tr h="319853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East Midlands</a:t>
                      </a:r>
                    </a:p>
                  </a:txBody>
                  <a:tcPr marL="6664" marR="6664" marT="6664" marB="31985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6664" marR="6664" marT="6664" marB="31985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96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6664" marR="6664" marT="6664" marB="31985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890889"/>
                  </a:ext>
                </a:extLst>
              </a:tr>
              <a:tr h="20657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 of England North</a:t>
                      </a:r>
                    </a:p>
                  </a:txBody>
                  <a:tcPr marL="6664" marR="6664" marT="6664" marB="31985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6664" marR="6664" marT="6664" marB="31985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C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6664" marR="6664" marT="6664" marB="31985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164313"/>
                  </a:ext>
                </a:extLst>
              </a:tr>
              <a:tr h="20657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East of England South</a:t>
                      </a:r>
                    </a:p>
                  </a:txBody>
                  <a:tcPr marL="6664" marR="6664" marT="6664" marB="31985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data</a:t>
                      </a:r>
                    </a:p>
                  </a:txBody>
                  <a:tcPr marL="6664" marR="6664" marT="6664" marB="31985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6664" marR="6664" marT="6664" marB="31985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262554"/>
                  </a:ext>
                </a:extLst>
              </a:tr>
              <a:tr h="11994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Greater Manchester</a:t>
                      </a:r>
                    </a:p>
                  </a:txBody>
                  <a:tcPr marL="6664" marR="6664" marT="6664" marB="31985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6664" marR="6664" marT="6664" marB="31985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C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6664" marR="6664" marT="6664" marB="31985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689389"/>
                  </a:ext>
                </a:extLst>
              </a:tr>
              <a:tr h="20657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Humber and North Yorkshire</a:t>
                      </a:r>
                    </a:p>
                  </a:txBody>
                  <a:tcPr marL="6664" marR="6664" marT="6664" marB="31985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6664" marR="6664" marT="6664" marB="31985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2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data</a:t>
                      </a:r>
                    </a:p>
                  </a:txBody>
                  <a:tcPr marL="6664" marR="6664" marT="6664" marB="31985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129090"/>
                  </a:ext>
                </a:extLst>
              </a:tr>
              <a:tr h="2065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Kent &amp; Medway </a:t>
                      </a:r>
                    </a:p>
                  </a:txBody>
                  <a:tcPr marL="6664" marR="6664" marT="6664" marB="3198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6664" marR="6664" marT="6664" marB="31985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2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6664" marR="6664" marT="6664" marB="31985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1E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753834"/>
                  </a:ext>
                </a:extLst>
              </a:tr>
              <a:tr h="2065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Lancashire &amp; South Cumbria</a:t>
                      </a:r>
                    </a:p>
                  </a:txBody>
                  <a:tcPr marL="6664" marR="6664" marT="6664" marB="3198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6664" marR="6664" marT="6664" marB="31985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96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6664" marR="6664" marT="6664" marB="31985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2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200185"/>
                  </a:ext>
                </a:extLst>
              </a:tr>
              <a:tr h="20657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Central London</a:t>
                      </a:r>
                    </a:p>
                  </a:txBody>
                  <a:tcPr marL="6664" marR="6664" marT="6664" marB="31985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664" marR="6664" marT="6664" marB="31985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pilots live, data Q3</a:t>
                      </a:r>
                    </a:p>
                  </a:txBody>
                  <a:tcPr marL="6664" marR="6664" marT="6664" marB="31985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969479"/>
                  </a:ext>
                </a:extLst>
              </a:tr>
              <a:tr h="2065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North East London</a:t>
                      </a:r>
                    </a:p>
                  </a:txBody>
                  <a:tcPr marL="6664" marR="6664" marT="6664" marB="3198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6664" marR="6664" marT="6664" marB="31985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96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6664" marR="6664" marT="6664" marB="31985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94073"/>
                  </a:ext>
                </a:extLst>
              </a:tr>
              <a:tr h="2065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Northern</a:t>
                      </a:r>
                    </a:p>
                  </a:txBody>
                  <a:tcPr marL="6664" marR="6664" marT="6664" marB="3198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6664" marR="6664" marT="6664" marB="31985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1E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6664" marR="6664" marT="6664" marB="31985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1E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803266"/>
                  </a:ext>
                </a:extLst>
              </a:tr>
              <a:tr h="1732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Peninsula</a:t>
                      </a:r>
                    </a:p>
                  </a:txBody>
                  <a:tcPr marL="6664" marR="6664" marT="6664" marB="3198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6664" marR="6664" marT="6664" marB="31985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C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6664" marR="6664" marT="6664" marB="31985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961167"/>
                  </a:ext>
                </a:extLst>
              </a:tr>
              <a:tr h="173254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 East London</a:t>
                      </a:r>
                    </a:p>
                  </a:txBody>
                  <a:tcPr marL="6664" marR="6664" marT="6664" marB="31985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6664" marR="6664" marT="6664" marB="31985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C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6664" marR="6664" marT="6664" marB="31985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224025"/>
                  </a:ext>
                </a:extLst>
              </a:tr>
              <a:tr h="2065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 Yorkshire &amp; Bassetlaw</a:t>
                      </a:r>
                    </a:p>
                  </a:txBody>
                  <a:tcPr marL="6664" marR="6664" marT="6664" marB="3198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6664" marR="6664" marT="6664" marB="31985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C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6664" marR="6664" marT="6664" marB="31985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491584"/>
                  </a:ext>
                </a:extLst>
              </a:tr>
              <a:tr h="119945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Surrey &amp; Sussex</a:t>
                      </a:r>
                    </a:p>
                  </a:txBody>
                  <a:tcPr marL="6664" marR="6664" marT="6664" marB="3198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6664" marR="6664" marT="6664" marB="31985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C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6664" marR="6664" marT="6664" marB="31985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578413"/>
                  </a:ext>
                </a:extLst>
              </a:tr>
              <a:tr h="126609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SWAG</a:t>
                      </a:r>
                    </a:p>
                  </a:txBody>
                  <a:tcPr marL="6664" marR="6664" marT="6664" marB="3198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6664" marR="6664" marT="6664" marB="31985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96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6664" marR="6664" marT="6664" marB="31985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2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869192"/>
                  </a:ext>
                </a:extLst>
              </a:tr>
              <a:tr h="173254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Thames Valley</a:t>
                      </a:r>
                    </a:p>
                  </a:txBody>
                  <a:tcPr marL="6664" marR="6664" marT="6664" marB="31985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Pilot live, data Q2</a:t>
                      </a:r>
                    </a:p>
                  </a:txBody>
                  <a:tcPr marL="6664" marR="6664" marT="6664" marB="31985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C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data</a:t>
                      </a:r>
                    </a:p>
                  </a:txBody>
                  <a:tcPr marL="6664" marR="6664" marT="6664" marB="31985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053650"/>
                  </a:ext>
                </a:extLst>
              </a:tr>
              <a:tr h="20657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Wessex</a:t>
                      </a:r>
                    </a:p>
                  </a:txBody>
                  <a:tcPr marL="6664" marR="6664" marT="6664" marB="31985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6664" marR="6664" marT="6664" marB="31985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96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6664" marR="6664" marT="6664" marB="31985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96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061838"/>
                  </a:ext>
                </a:extLst>
              </a:tr>
              <a:tr h="1732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West London (RMP)</a:t>
                      </a:r>
                    </a:p>
                  </a:txBody>
                  <a:tcPr marL="6664" marR="6664" marT="6664" marB="3198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6664" marR="6664" marT="6664" marB="31985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96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6664" marR="6664" marT="6664" marB="31985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96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329704"/>
                  </a:ext>
                </a:extLst>
              </a:tr>
              <a:tr h="259881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West Midlands</a:t>
                      </a:r>
                    </a:p>
                  </a:txBody>
                  <a:tcPr marL="6664" marR="6664" marT="6664" marB="31985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6664" marR="6664" marT="6664" marB="31985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96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6664" marR="6664" marT="6664" marB="31985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96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760128"/>
                  </a:ext>
                </a:extLst>
              </a:tr>
              <a:tr h="2065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West Yorkshire &amp; Harrogate</a:t>
                      </a:r>
                    </a:p>
                  </a:txBody>
                  <a:tcPr marL="6664" marR="6664" marT="6664" marB="3198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6664" marR="6664" marT="6664" marB="31985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96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6664" marR="6664" marT="6664" marB="31985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2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474881"/>
                  </a:ext>
                </a:extLst>
              </a:tr>
            </a:tbl>
          </a:graphicData>
        </a:graphic>
      </p:graphicFrame>
      <p:pic>
        <p:nvPicPr>
          <p:cNvPr id="4" name="Picture 3" descr="A map of england with blue and white numbers&#10;&#10;Description automatically generated">
            <a:extLst>
              <a:ext uri="{FF2B5EF4-FFF2-40B4-BE49-F238E27FC236}">
                <a16:creationId xmlns:a16="http://schemas.microsoft.com/office/drawing/2014/main" id="{4ABC2EC5-351B-0BA2-B1E9-9558D1D3D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61" y="1135465"/>
            <a:ext cx="2798202" cy="330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73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9AFEFEC-6941-28BD-0A15-CA761336DBE7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616744" y="1545432"/>
          <a:ext cx="10317162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8581">
                  <a:extLst>
                    <a:ext uri="{9D8B030D-6E8A-4147-A177-3AD203B41FA5}">
                      <a16:colId xmlns:a16="http://schemas.microsoft.com/office/drawing/2014/main" val="3188620791"/>
                    </a:ext>
                  </a:extLst>
                </a:gridCol>
                <a:gridCol w="5158581">
                  <a:extLst>
                    <a:ext uri="{9D8B030D-6E8A-4147-A177-3AD203B41FA5}">
                      <a16:colId xmlns:a16="http://schemas.microsoft.com/office/drawing/2014/main" val="41069645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Challenges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370493"/>
                  </a:ext>
                </a:extLst>
              </a:tr>
              <a:tr h="37211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/>
                        <a:t>Reduce the number of times patients have to travel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/>
                        <a:t>Manage demand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/>
                        <a:t>Manage capacity in secondary care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/>
                        <a:t>Cost effective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/>
                        <a:t>Improved feedback to primary care (education)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/>
                        <a:t>Approx &gt;33% of patients can be discharged and informed quickly of diagnosis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/>
                        <a:t>Approx &gt;33% can be booked direct for surgical excision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/>
                        <a:t>Can reduce waiting times for non-cancer dermatology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Primary care limited capacity to take images: particularly </a:t>
                      </a:r>
                      <a:r>
                        <a:rPr lang="en-GB" dirty="0" err="1"/>
                        <a:t>dermoscopic</a:t>
                      </a:r>
                      <a:r>
                        <a:rPr lang="en-GB" dirty="0"/>
                        <a:t> images for </a:t>
                      </a:r>
                      <a:r>
                        <a:rPr lang="en-GB" dirty="0" err="1"/>
                        <a:t>teledermatology</a:t>
                      </a:r>
                      <a:r>
                        <a:rPr lang="en-GB" dirty="0"/>
                        <a:t> skin lesion diagnosis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Agreement and buy-in for best models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IT infrastructure and capacity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Poor quality images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Project manager capacity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Face to face interaction needed as well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Must be job planned/funded appropriately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49618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D6D7267-B2F9-9829-86CD-5857D0327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04" y="284481"/>
            <a:ext cx="9591675" cy="487679"/>
          </a:xfrm>
        </p:spPr>
        <p:txBody>
          <a:bodyPr>
            <a:noAutofit/>
          </a:bodyPr>
          <a:lstStyle/>
          <a:p>
            <a:r>
              <a:rPr lang="en-GB" sz="2800" b="1" dirty="0"/>
              <a:t>Advantages and Challenges to </a:t>
            </a:r>
            <a:r>
              <a:rPr lang="en-GB" sz="2800" b="1" dirty="0" err="1"/>
              <a:t>Telederm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153492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DC67F5F-5165-BA86-ECD8-0BF86B328B2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3"/>
          <a:srcRect l="5973" t="13653" r="51568"/>
          <a:stretch/>
        </p:blipFill>
        <p:spPr>
          <a:xfrm>
            <a:off x="7357522" y="1676401"/>
            <a:ext cx="4607896" cy="263562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4CECB8B-C28B-AB0F-19AA-148DFB64A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/>
              <a:t>NHS England Resources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EB510B-E02D-7AC0-AEEE-232D35110C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82" t="19543" r="65147" b="3072"/>
          <a:stretch/>
        </p:blipFill>
        <p:spPr>
          <a:xfrm>
            <a:off x="609628" y="1254555"/>
            <a:ext cx="6747894" cy="466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83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E1257C-2C5C-DFA0-4534-F975A69C9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713" y="374470"/>
            <a:ext cx="8756073" cy="611651"/>
          </a:xfrm>
        </p:spPr>
        <p:txBody>
          <a:bodyPr>
            <a:noAutofit/>
          </a:bodyPr>
          <a:lstStyle/>
          <a:p>
            <a:r>
              <a:rPr lang="en-GB" sz="2800" b="1" dirty="0" err="1"/>
              <a:t>Telederm</a:t>
            </a:r>
            <a:r>
              <a:rPr lang="en-GB" sz="2800" b="1" dirty="0"/>
              <a:t> Clock Stops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D0941A-9DCD-4E24-E6DA-EDAE45DD72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40" b="-811"/>
          <a:stretch/>
        </p:blipFill>
        <p:spPr>
          <a:xfrm>
            <a:off x="914400" y="1127091"/>
            <a:ext cx="9637295" cy="546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69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507071-C3C0-727C-D03C-E415B5AF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28" y="265814"/>
            <a:ext cx="9825170" cy="471941"/>
          </a:xfrm>
        </p:spPr>
        <p:txBody>
          <a:bodyPr>
            <a:noAutofit/>
          </a:bodyPr>
          <a:lstStyle/>
          <a:p>
            <a:r>
              <a:rPr lang="en-GB" sz="2800" b="1" dirty="0"/>
              <a:t>South West Skin Faster Diagnosis Standard (FDS) Overview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62BEA2-5A70-6B46-58B1-0480B36EB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0504" y="4162251"/>
            <a:ext cx="2659380" cy="13944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7C9973-395D-3B46-CA8B-941CACDC5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68355"/>
            <a:ext cx="12192000" cy="30684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38AB91-6668-9CED-FA70-D1B5832C45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1" y="3966795"/>
            <a:ext cx="11142133" cy="280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86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B25EBB-8FDF-6F1D-FA4A-DDD3C975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03" y="729264"/>
            <a:ext cx="9905986" cy="611651"/>
          </a:xfrm>
        </p:spPr>
        <p:txBody>
          <a:bodyPr>
            <a:normAutofit fontScale="90000"/>
          </a:bodyPr>
          <a:lstStyle/>
          <a:p>
            <a:r>
              <a:rPr lang="en-GB" dirty="0"/>
              <a:t>SW Skin FDS Performance by Provider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E6CE1D-8C0E-4A66-82F2-8FE9C4E3B0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41853" r="63446" b="20345"/>
          <a:stretch/>
        </p:blipFill>
        <p:spPr>
          <a:xfrm>
            <a:off x="671703" y="2122270"/>
            <a:ext cx="10848594" cy="315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66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0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B479A0-C7DD-FC8C-549B-3983B0134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92" y="446313"/>
            <a:ext cx="9724766" cy="62998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b="1" dirty="0"/>
              <a:t>Skin Cancer Backlog Position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CCBC7E-0408-9BA1-3F32-E437A598C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60" y="2056167"/>
            <a:ext cx="6721813" cy="371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DA3736B-7509-586E-A9F3-3DDE8DD19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973" y="2563596"/>
            <a:ext cx="5077194" cy="28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271567"/>
      </p:ext>
    </p:extLst>
  </p:cSld>
  <p:clrMapOvr>
    <a:masterClrMapping/>
  </p:clrMapOvr>
</p:sld>
</file>

<file path=ppt/theme/theme1.xml><?xml version="1.0" encoding="utf-8"?>
<a:theme xmlns:a="http://schemas.openxmlformats.org/drawingml/2006/main" name="NHSD-Refresh-Theme-NOV1120B">
  <a:themeElements>
    <a:clrScheme name="Custom 2">
      <a:dk1>
        <a:srgbClr val="FFFFFF"/>
      </a:dk1>
      <a:lt1>
        <a:srgbClr val="231F20"/>
      </a:lt1>
      <a:dk2>
        <a:srgbClr val="005EB8"/>
      </a:dk2>
      <a:lt2>
        <a:srgbClr val="F4F6F8"/>
      </a:lt2>
      <a:accent1>
        <a:srgbClr val="003087"/>
      </a:accent1>
      <a:accent2>
        <a:srgbClr val="768692"/>
      </a:accent2>
      <a:accent3>
        <a:srgbClr val="C7CED3"/>
      </a:accent3>
      <a:accent4>
        <a:srgbClr val="99DDEB"/>
      </a:accent4>
      <a:accent5>
        <a:srgbClr val="80D2CC"/>
      </a:accent5>
      <a:accent6>
        <a:srgbClr val="425563"/>
      </a:accent6>
      <a:hlink>
        <a:srgbClr val="005EB8"/>
      </a:hlink>
      <a:folHlink>
        <a:srgbClr val="0030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HSD-PPT-Template-Refresh_NOV2020-B" id="{06B772CD-B1AE-2743-BE7F-0BA8B46714EA}" vid="{16F65E12-3586-BC44-90B1-43C17D3850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1578f25-4d6e-4d4b-93b5-68c0610bc2f6" xsi:nil="true"/>
    <lcf76f155ced4ddcb4097134ff3c332f xmlns="f51a84ac-5ef7-4b0b-bd71-e269097bd15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8DAB8732D9F3418856D0D9676F2821" ma:contentTypeVersion="14" ma:contentTypeDescription="Create a new document." ma:contentTypeScope="" ma:versionID="df67a3ef9401269458bb578c87a7438f">
  <xsd:schema xmlns:xsd="http://www.w3.org/2001/XMLSchema" xmlns:xs="http://www.w3.org/2001/XMLSchema" xmlns:p="http://schemas.microsoft.com/office/2006/metadata/properties" xmlns:ns2="f51a84ac-5ef7-4b0b-bd71-e269097bd152" xmlns:ns3="d1578f25-4d6e-4d4b-93b5-68c0610bc2f6" targetNamespace="http://schemas.microsoft.com/office/2006/metadata/properties" ma:root="true" ma:fieldsID="1f78e506478e432b77851df7de98006d" ns2:_="" ns3:_="">
    <xsd:import namespace="f51a84ac-5ef7-4b0b-bd71-e269097bd152"/>
    <xsd:import namespace="d1578f25-4d6e-4d4b-93b5-68c0610bc2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1a84ac-5ef7-4b0b-bd71-e269097bd1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43b0bdb-28a8-4814-9fb9-624c17c095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578f25-4d6e-4d4b-93b5-68c0610bc2f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c09e931-96c1-4ec4-9308-05dd5fca9439}" ma:internalName="TaxCatchAll" ma:showField="CatchAllData" ma:web="d1578f25-4d6e-4d4b-93b5-68c0610bc2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B6D4F5-ECA0-4A22-A4DD-3335756FD6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2B3C52-C4E5-4003-8240-632FDE102EAB}">
  <ds:schemaRefs>
    <ds:schemaRef ds:uri="http://schemas.microsoft.com/office/infopath/2007/PartnerControls"/>
    <ds:schemaRef ds:uri="3aa42f08-e708-46fa-8873-ef4bebe479f0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28964cdc-6461-4632-bf5a-ecc56702e60f"/>
    <ds:schemaRef ds:uri="http://schemas.microsoft.com/office/2006/metadata/properties"/>
    <ds:schemaRef ds:uri="2e9807c8-684d-4ce2-9798-0aa295dedadb"/>
    <ds:schemaRef ds:uri="5668c8bc-6c30-45e9-80ca-5109d4270dfd"/>
    <ds:schemaRef ds:uri="4e4326f6-5e34-4e05-b314-006661b9c42d"/>
    <ds:schemaRef ds:uri="d1578f25-4d6e-4d4b-93b5-68c0610bc2f6"/>
    <ds:schemaRef ds:uri="f51a84ac-5ef7-4b0b-bd71-e269097bd152"/>
  </ds:schemaRefs>
</ds:datastoreItem>
</file>

<file path=customXml/itemProps3.xml><?xml version="1.0" encoding="utf-8"?>
<ds:datastoreItem xmlns:ds="http://schemas.openxmlformats.org/officeDocument/2006/customXml" ds:itemID="{6EABDDFA-3E0A-4A4F-879C-C6D6D14542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1a84ac-5ef7-4b0b-bd71-e269097bd152"/>
    <ds:schemaRef ds:uri="d1578f25-4d6e-4d4b-93b5-68c0610bc2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3546</TotalTime>
  <Words>949</Words>
  <Application>Microsoft Office PowerPoint</Application>
  <PresentationFormat>Widescreen</PresentationFormat>
  <Paragraphs>183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Wingdings</vt:lpstr>
      <vt:lpstr>NHSD-Refresh-Theme-NOV1120B</vt:lpstr>
      <vt:lpstr>Office Theme</vt:lpstr>
      <vt:lpstr>Overview of Skin Cancer Service Developments</vt:lpstr>
      <vt:lpstr>Overview of Skin Cancer Service Developments</vt:lpstr>
      <vt:lpstr>PowerPoint Presentation</vt:lpstr>
      <vt:lpstr>Advantages and Challenges to Telederm</vt:lpstr>
      <vt:lpstr>NHS England Resources</vt:lpstr>
      <vt:lpstr>Telederm Clock Stops</vt:lpstr>
      <vt:lpstr>South West Skin Faster Diagnosis Standard (FDS) Overview</vt:lpstr>
      <vt:lpstr>SW Skin FDS Performance by Provider</vt:lpstr>
      <vt:lpstr>Skin Cancer Backlog Position</vt:lpstr>
      <vt:lpstr>SWAG Skin Highlight Report</vt:lpstr>
      <vt:lpstr>PowerPoint Presentation</vt:lpstr>
      <vt:lpstr>Dorset</vt:lpstr>
      <vt:lpstr>End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Gregory Wye</dc:creator>
  <cp:lastModifiedBy>Helen Dunderdale</cp:lastModifiedBy>
  <cp:revision>72</cp:revision>
  <dcterms:created xsi:type="dcterms:W3CDTF">2020-11-30T10:49:03Z</dcterms:created>
  <dcterms:modified xsi:type="dcterms:W3CDTF">2023-12-04T12:33:16Z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0x010100D58DAB8732D9F3418856D0D9676F2821</vt:lpwstr>
  </property>
  <property fmtid="{D5CDD505-2E9C-101B-9397-08002B2CF9AE}" pid="3" name="_dlc_DocIdItemGuid">
    <vt:lpwstr>56579ddb-1cdf-4035-9a3d-2da04fab6c26</vt:lpwstr>
  </property>
  <property fmtid="{D5CDD505-2E9C-101B-9397-08002B2CF9AE}" pid="4" name="MediaServiceImageTags">
    <vt:lpwstr/>
  </property>
</Properties>
</file>