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CC85CD-542E-4DBD-A4F6-33150143474F}">
  <a:tblStyle styleId="{39CC85CD-542E-4DBD-A4F6-3315014347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a037ef2cec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a037ef2cec_1_2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a037ef2cec_1_2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037ef2cec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037ef2cec_1_2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a037ef2cec_1_2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a037ef2cec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a037ef2cec_1_2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a037ef2cec_1_2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037ef2ce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a037ef2cec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a037ef2cec_1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a037ef2cec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a037ef2cec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a037ef2cec_1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a037ef2cec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a037ef2cec_1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a037ef2cec_1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037ef2cec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037ef2cec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2a037ef2cec_1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a037ef2cec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a037ef2cec_1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2a037ef2cec_1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0ab85f877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10ab85f877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24a9af74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1024a9af74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a037ef2ce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a037ef2cec_1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2a037ef2cec_1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e02880cc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Is this open at any other sites - Claire Barlow (abandoned at BHOC)</a:t>
            </a:r>
            <a:endParaRPr/>
          </a:p>
        </p:txBody>
      </p:sp>
      <p:sp>
        <p:nvSpPr>
          <p:cNvPr id="126" name="Google Shape;126;gde02880cc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2ef2471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2ef24716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a2ef24716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2ef24716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a2ef24716e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a2ef24716e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70adfaa5f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70adfaa5fb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70adfaa5fb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ncpes.co.uk/latest-local-results/?search_word=&amp;organisation_type=allianc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local.nihr.ac.uk/images/lcrn/west-of-england/PRES%202022-23%20report_final.pdf"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3986200"/>
            <a:ext cx="9785100" cy="1431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a:t>
            </a: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Claire Matthews</a:t>
            </a:r>
            <a:r>
              <a:rPr lang="en-GB" sz="2220">
                <a:latin typeface="Lato"/>
                <a:ea typeface="Lato"/>
                <a:cs typeface="Lato"/>
                <a:sym typeface="Lato"/>
              </a:rPr>
              <a:t> </a:t>
            </a:r>
            <a:endParaRPr>
              <a:latin typeface="Lato"/>
              <a:ea typeface="Lato"/>
              <a:cs typeface="Lato"/>
              <a:sym typeface="Lato"/>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latin typeface="Lato"/>
                <a:ea typeface="Lato"/>
                <a:cs typeface="Lato"/>
                <a:sym typeface="Lato"/>
              </a:rPr>
            </a:br>
            <a:r>
              <a:rPr lang="en-GB" sz="4500">
                <a:latin typeface="Lato"/>
                <a:ea typeface="Lato"/>
                <a:cs typeface="Lato"/>
                <a:sym typeface="Lato"/>
              </a:rPr>
              <a:t>SWAG Network Skin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02/11/2022</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pic>
        <p:nvPicPr>
          <p:cNvPr id="181" name="Google Shape;181;p20"/>
          <p:cNvPicPr preferRelativeResize="0"/>
          <p:nvPr/>
        </p:nvPicPr>
        <p:blipFill>
          <a:blip r:embed="rId3">
            <a:alphaModFix/>
          </a:blip>
          <a:stretch>
            <a:fillRect/>
          </a:stretch>
        </p:blipFill>
        <p:spPr>
          <a:xfrm>
            <a:off x="3446275" y="2793050"/>
            <a:ext cx="5801350" cy="1745325"/>
          </a:xfrm>
          <a:prstGeom prst="rect">
            <a:avLst/>
          </a:prstGeom>
          <a:noFill/>
          <a:ln>
            <a:noFill/>
          </a:ln>
        </p:spPr>
      </p:pic>
      <p:pic>
        <p:nvPicPr>
          <p:cNvPr id="182" name="Google Shape;182;p20"/>
          <p:cNvPicPr preferRelativeResize="0"/>
          <p:nvPr/>
        </p:nvPicPr>
        <p:blipFill>
          <a:blip r:embed="rId4">
            <a:alphaModFix/>
          </a:blip>
          <a:stretch>
            <a:fillRect/>
          </a:stretch>
        </p:blipFill>
        <p:spPr>
          <a:xfrm>
            <a:off x="3853700" y="1423677"/>
            <a:ext cx="3985125" cy="1218675"/>
          </a:xfrm>
          <a:prstGeom prst="rect">
            <a:avLst/>
          </a:prstGeom>
          <a:noFill/>
          <a:ln>
            <a:noFill/>
          </a:ln>
        </p:spPr>
      </p:pic>
      <p:sp>
        <p:nvSpPr>
          <p:cNvPr id="183" name="Google Shape;183;p20"/>
          <p:cNvSpPr txBox="1"/>
          <p:nvPr/>
        </p:nvSpPr>
        <p:spPr>
          <a:xfrm>
            <a:off x="636775" y="2392850"/>
            <a:ext cx="2699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latin typeface="Lato"/>
                <a:ea typeface="Lato"/>
                <a:cs typeface="Lato"/>
                <a:sym typeface="Lato"/>
              </a:rPr>
              <a:t>National Results</a:t>
            </a:r>
            <a:endParaRPr sz="24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p:nvPr/>
        </p:nvSpPr>
        <p:spPr>
          <a:xfrm>
            <a:off x="838200" y="1465800"/>
            <a:ext cx="4041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t>SWAG regional results</a:t>
            </a:r>
            <a:endParaRPr sz="2400"/>
          </a:p>
        </p:txBody>
      </p:sp>
      <p:pic>
        <p:nvPicPr>
          <p:cNvPr id="190" name="Google Shape;190;p21"/>
          <p:cNvPicPr preferRelativeResize="0"/>
          <p:nvPr/>
        </p:nvPicPr>
        <p:blipFill>
          <a:blip r:embed="rId3">
            <a:alphaModFix/>
          </a:blip>
          <a:stretch>
            <a:fillRect/>
          </a:stretch>
        </p:blipFill>
        <p:spPr>
          <a:xfrm>
            <a:off x="5138713" y="3873825"/>
            <a:ext cx="6829425" cy="2057400"/>
          </a:xfrm>
          <a:prstGeom prst="rect">
            <a:avLst/>
          </a:prstGeom>
          <a:noFill/>
          <a:ln>
            <a:noFill/>
          </a:ln>
        </p:spPr>
      </p:pic>
      <p:pic>
        <p:nvPicPr>
          <p:cNvPr id="191" name="Google Shape;191;p21"/>
          <p:cNvPicPr preferRelativeResize="0"/>
          <p:nvPr/>
        </p:nvPicPr>
        <p:blipFill rotWithShape="1">
          <a:blip r:embed="rId4">
            <a:alphaModFix/>
          </a:blip>
          <a:srcRect r="3772"/>
          <a:stretch/>
        </p:blipFill>
        <p:spPr>
          <a:xfrm>
            <a:off x="140325" y="3873825"/>
            <a:ext cx="4979350" cy="1593775"/>
          </a:xfrm>
          <a:prstGeom prst="rect">
            <a:avLst/>
          </a:prstGeom>
          <a:noFill/>
          <a:ln>
            <a:noFill/>
          </a:ln>
        </p:spPr>
      </p:pic>
      <p:pic>
        <p:nvPicPr>
          <p:cNvPr id="192" name="Google Shape;192;p21"/>
          <p:cNvPicPr preferRelativeResize="0"/>
          <p:nvPr/>
        </p:nvPicPr>
        <p:blipFill>
          <a:blip r:embed="rId5">
            <a:alphaModFix/>
          </a:blip>
          <a:stretch>
            <a:fillRect/>
          </a:stretch>
        </p:blipFill>
        <p:spPr>
          <a:xfrm>
            <a:off x="5119675" y="1362075"/>
            <a:ext cx="6867525" cy="2066925"/>
          </a:xfrm>
          <a:prstGeom prst="rect">
            <a:avLst/>
          </a:prstGeom>
          <a:noFill/>
          <a:ln>
            <a:noFill/>
          </a:ln>
        </p:spPr>
      </p:pic>
      <p:sp>
        <p:nvSpPr>
          <p:cNvPr id="193" name="Google Shape;193;p21"/>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21"/>
          <p:cNvSpPr/>
          <p:nvPr/>
        </p:nvSpPr>
        <p:spPr>
          <a:xfrm>
            <a:off x="5042625" y="5234275"/>
            <a:ext cx="2934900" cy="32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21"/>
          <p:cNvSpPr/>
          <p:nvPr/>
        </p:nvSpPr>
        <p:spPr>
          <a:xfrm>
            <a:off x="10461600" y="4127250"/>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6" name="Google Shape;196;p21"/>
          <p:cNvPicPr preferRelativeResize="0"/>
          <p:nvPr/>
        </p:nvPicPr>
        <p:blipFill>
          <a:blip r:embed="rId6">
            <a:alphaModFix/>
          </a:blip>
          <a:stretch>
            <a:fillRect/>
          </a:stretch>
        </p:blipFill>
        <p:spPr>
          <a:xfrm>
            <a:off x="694200" y="2101179"/>
            <a:ext cx="3858029" cy="800725"/>
          </a:xfrm>
          <a:prstGeom prst="rect">
            <a:avLst/>
          </a:prstGeom>
          <a:noFill/>
          <a:ln>
            <a:noFill/>
          </a:ln>
        </p:spPr>
      </p:pic>
      <p:sp>
        <p:nvSpPr>
          <p:cNvPr id="197" name="Google Shape;197;p21"/>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7"/>
              </a:rPr>
              <a:t>SWAG region results PDF</a:t>
            </a:r>
            <a:endParaRPr/>
          </a:p>
        </p:txBody>
      </p:sp>
      <p:sp>
        <p:nvSpPr>
          <p:cNvPr id="198" name="Google Shape;198;p21"/>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Talking about research</a:t>
            </a:r>
            <a:endParaRPr>
              <a:latin typeface="Lato"/>
              <a:ea typeface="Lato"/>
              <a:cs typeface="Lato"/>
              <a:sym typeface="Lato"/>
            </a:endParaRPr>
          </a:p>
        </p:txBody>
      </p:sp>
      <p:pic>
        <p:nvPicPr>
          <p:cNvPr id="205" name="Google Shape;205;p22"/>
          <p:cNvPicPr preferRelativeResize="0"/>
          <p:nvPr/>
        </p:nvPicPr>
        <p:blipFill>
          <a:blip r:embed="rId3">
            <a:alphaModFix/>
          </a:blip>
          <a:stretch>
            <a:fillRect/>
          </a:stretch>
        </p:blipFill>
        <p:spPr>
          <a:xfrm>
            <a:off x="0" y="2129205"/>
            <a:ext cx="12191999" cy="2599590"/>
          </a:xfrm>
          <a:prstGeom prst="rect">
            <a:avLst/>
          </a:prstGeom>
          <a:noFill/>
          <a:ln>
            <a:noFill/>
          </a:ln>
        </p:spPr>
      </p:pic>
      <p:pic>
        <p:nvPicPr>
          <p:cNvPr id="206" name="Google Shape;206;p22"/>
          <p:cNvPicPr preferRelativeResize="0"/>
          <p:nvPr/>
        </p:nvPicPr>
        <p:blipFill>
          <a:blip r:embed="rId4">
            <a:alphaModFix/>
          </a:blip>
          <a:stretch>
            <a:fillRect/>
          </a:stretch>
        </p:blipFill>
        <p:spPr>
          <a:xfrm>
            <a:off x="697025" y="1542945"/>
            <a:ext cx="1390650" cy="371475"/>
          </a:xfrm>
          <a:prstGeom prst="rect">
            <a:avLst/>
          </a:prstGeom>
          <a:noFill/>
          <a:ln>
            <a:noFill/>
          </a:ln>
        </p:spPr>
      </p:pic>
      <p:sp>
        <p:nvSpPr>
          <p:cNvPr id="207" name="Google Shape;207;p22"/>
          <p:cNvSpPr txBox="1"/>
          <p:nvPr/>
        </p:nvSpPr>
        <p:spPr>
          <a:xfrm>
            <a:off x="2279275" y="152858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https://learn.nihr.ac.uk/</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3"/>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214" name="Google Shape;214;p23"/>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215" name="Google Shape;215;p23"/>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216" name="Google Shape;216;p23"/>
          <p:cNvSpPr txBox="1"/>
          <p:nvPr/>
        </p:nvSpPr>
        <p:spPr>
          <a:xfrm>
            <a:off x="8935575" y="39547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4"/>
          <p:cNvPicPr preferRelativeResize="0"/>
          <p:nvPr/>
        </p:nvPicPr>
        <p:blipFill>
          <a:blip r:embed="rId3">
            <a:alphaModFix/>
          </a:blip>
          <a:stretch>
            <a:fillRect/>
          </a:stretch>
        </p:blipFill>
        <p:spPr>
          <a:xfrm>
            <a:off x="1947575" y="333925"/>
            <a:ext cx="7530850" cy="755275"/>
          </a:xfrm>
          <a:prstGeom prst="rect">
            <a:avLst/>
          </a:prstGeom>
          <a:noFill/>
          <a:ln>
            <a:noFill/>
          </a:ln>
        </p:spPr>
      </p:pic>
      <p:pic>
        <p:nvPicPr>
          <p:cNvPr id="223" name="Google Shape;223;p24"/>
          <p:cNvPicPr preferRelativeResize="0"/>
          <p:nvPr/>
        </p:nvPicPr>
        <p:blipFill>
          <a:blip r:embed="rId4">
            <a:alphaModFix/>
          </a:blip>
          <a:stretch>
            <a:fillRect/>
          </a:stretch>
        </p:blipFill>
        <p:spPr>
          <a:xfrm>
            <a:off x="3494576" y="1179425"/>
            <a:ext cx="4351775" cy="4854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5"/>
          <p:cNvPicPr preferRelativeResize="0"/>
          <p:nvPr/>
        </p:nvPicPr>
        <p:blipFill>
          <a:blip r:embed="rId3">
            <a:alphaModFix/>
          </a:blip>
          <a:stretch>
            <a:fillRect/>
          </a:stretch>
        </p:blipFill>
        <p:spPr>
          <a:xfrm>
            <a:off x="1786225" y="205625"/>
            <a:ext cx="8424599" cy="702050"/>
          </a:xfrm>
          <a:prstGeom prst="rect">
            <a:avLst/>
          </a:prstGeom>
          <a:noFill/>
          <a:ln>
            <a:noFill/>
          </a:ln>
        </p:spPr>
      </p:pic>
      <p:pic>
        <p:nvPicPr>
          <p:cNvPr id="230" name="Google Shape;230;p25"/>
          <p:cNvPicPr preferRelativeResize="0"/>
          <p:nvPr/>
        </p:nvPicPr>
        <p:blipFill>
          <a:blip r:embed="rId4">
            <a:alphaModFix/>
          </a:blip>
          <a:stretch>
            <a:fillRect/>
          </a:stretch>
        </p:blipFill>
        <p:spPr>
          <a:xfrm>
            <a:off x="136150" y="1017475"/>
            <a:ext cx="5959850" cy="5048211"/>
          </a:xfrm>
          <a:prstGeom prst="rect">
            <a:avLst/>
          </a:prstGeom>
          <a:noFill/>
          <a:ln>
            <a:noFill/>
          </a:ln>
        </p:spPr>
      </p:pic>
      <p:pic>
        <p:nvPicPr>
          <p:cNvPr id="231" name="Google Shape;231;p25"/>
          <p:cNvPicPr preferRelativeResize="0"/>
          <p:nvPr/>
        </p:nvPicPr>
        <p:blipFill>
          <a:blip r:embed="rId5">
            <a:alphaModFix/>
          </a:blip>
          <a:stretch>
            <a:fillRect/>
          </a:stretch>
        </p:blipFill>
        <p:spPr>
          <a:xfrm>
            <a:off x="6055025" y="1250575"/>
            <a:ext cx="6028476" cy="3943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6"/>
          <p:cNvPicPr preferRelativeResize="0"/>
          <p:nvPr/>
        </p:nvPicPr>
        <p:blipFill>
          <a:blip r:embed="rId3">
            <a:alphaModFix/>
          </a:blip>
          <a:stretch>
            <a:fillRect/>
          </a:stretch>
        </p:blipFill>
        <p:spPr>
          <a:xfrm>
            <a:off x="545725" y="737325"/>
            <a:ext cx="2524125" cy="628650"/>
          </a:xfrm>
          <a:prstGeom prst="rect">
            <a:avLst/>
          </a:prstGeom>
          <a:noFill/>
          <a:ln>
            <a:noFill/>
          </a:ln>
        </p:spPr>
      </p:pic>
      <p:pic>
        <p:nvPicPr>
          <p:cNvPr id="238" name="Google Shape;238;p26"/>
          <p:cNvPicPr preferRelativeResize="0"/>
          <p:nvPr/>
        </p:nvPicPr>
        <p:blipFill>
          <a:blip r:embed="rId4">
            <a:alphaModFix/>
          </a:blip>
          <a:stretch>
            <a:fillRect/>
          </a:stretch>
        </p:blipFill>
        <p:spPr>
          <a:xfrm>
            <a:off x="3510825" y="370726"/>
            <a:ext cx="3610410" cy="1981200"/>
          </a:xfrm>
          <a:prstGeom prst="rect">
            <a:avLst/>
          </a:prstGeom>
          <a:noFill/>
          <a:ln>
            <a:noFill/>
          </a:ln>
        </p:spPr>
      </p:pic>
      <p:pic>
        <p:nvPicPr>
          <p:cNvPr id="239" name="Google Shape;239;p26"/>
          <p:cNvPicPr preferRelativeResize="0"/>
          <p:nvPr/>
        </p:nvPicPr>
        <p:blipFill>
          <a:blip r:embed="rId5">
            <a:alphaModFix/>
          </a:blip>
          <a:stretch>
            <a:fillRect/>
          </a:stretch>
        </p:blipFill>
        <p:spPr>
          <a:xfrm>
            <a:off x="7774926" y="370725"/>
            <a:ext cx="3610400" cy="2091820"/>
          </a:xfrm>
          <a:prstGeom prst="rect">
            <a:avLst/>
          </a:prstGeom>
          <a:noFill/>
          <a:ln>
            <a:noFill/>
          </a:ln>
        </p:spPr>
      </p:pic>
      <p:pic>
        <p:nvPicPr>
          <p:cNvPr id="240" name="Google Shape;240;p26"/>
          <p:cNvPicPr preferRelativeResize="0"/>
          <p:nvPr/>
        </p:nvPicPr>
        <p:blipFill>
          <a:blip r:embed="rId6">
            <a:alphaModFix/>
          </a:blip>
          <a:stretch>
            <a:fillRect/>
          </a:stretch>
        </p:blipFill>
        <p:spPr>
          <a:xfrm>
            <a:off x="545713" y="2764525"/>
            <a:ext cx="1543050" cy="542925"/>
          </a:xfrm>
          <a:prstGeom prst="rect">
            <a:avLst/>
          </a:prstGeom>
          <a:noFill/>
          <a:ln>
            <a:noFill/>
          </a:ln>
        </p:spPr>
      </p:pic>
      <p:pic>
        <p:nvPicPr>
          <p:cNvPr id="241" name="Google Shape;241;p26"/>
          <p:cNvPicPr preferRelativeResize="0"/>
          <p:nvPr/>
        </p:nvPicPr>
        <p:blipFill>
          <a:blip r:embed="rId7">
            <a:alphaModFix/>
          </a:blip>
          <a:stretch>
            <a:fillRect/>
          </a:stretch>
        </p:blipFill>
        <p:spPr>
          <a:xfrm>
            <a:off x="2512363" y="2840725"/>
            <a:ext cx="704850" cy="838200"/>
          </a:xfrm>
          <a:prstGeom prst="rect">
            <a:avLst/>
          </a:prstGeom>
          <a:noFill/>
          <a:ln>
            <a:noFill/>
          </a:ln>
        </p:spPr>
      </p:pic>
      <p:sp>
        <p:nvSpPr>
          <p:cNvPr id="242" name="Google Shape;242;p26"/>
          <p:cNvSpPr txBox="1"/>
          <p:nvPr/>
        </p:nvSpPr>
        <p:spPr>
          <a:xfrm>
            <a:off x="3307975" y="2924725"/>
            <a:ext cx="198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Implicit Bias Workshop</a:t>
            </a:r>
            <a:endParaRPr/>
          </a:p>
        </p:txBody>
      </p:sp>
      <p:pic>
        <p:nvPicPr>
          <p:cNvPr id="243" name="Google Shape;243;p26"/>
          <p:cNvPicPr preferRelativeResize="0"/>
          <p:nvPr/>
        </p:nvPicPr>
        <p:blipFill>
          <a:blip r:embed="rId8">
            <a:alphaModFix/>
          </a:blip>
          <a:stretch>
            <a:fillRect/>
          </a:stretch>
        </p:blipFill>
        <p:spPr>
          <a:xfrm>
            <a:off x="5672138" y="2821675"/>
            <a:ext cx="847725" cy="781050"/>
          </a:xfrm>
          <a:prstGeom prst="rect">
            <a:avLst/>
          </a:prstGeom>
          <a:noFill/>
          <a:ln>
            <a:noFill/>
          </a:ln>
        </p:spPr>
      </p:pic>
      <p:sp>
        <p:nvSpPr>
          <p:cNvPr id="244" name="Google Shape;244;p26"/>
          <p:cNvSpPr txBox="1"/>
          <p:nvPr/>
        </p:nvSpPr>
        <p:spPr>
          <a:xfrm>
            <a:off x="6645000" y="2924725"/>
            <a:ext cx="16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Public Newsletter</a:t>
            </a:r>
            <a:endParaRPr/>
          </a:p>
        </p:txBody>
      </p:sp>
      <p:pic>
        <p:nvPicPr>
          <p:cNvPr id="245" name="Google Shape;245;p26"/>
          <p:cNvPicPr preferRelativeResize="0"/>
          <p:nvPr/>
        </p:nvPicPr>
        <p:blipFill>
          <a:blip r:embed="rId9">
            <a:alphaModFix/>
          </a:blip>
          <a:stretch>
            <a:fillRect/>
          </a:stretch>
        </p:blipFill>
        <p:spPr>
          <a:xfrm>
            <a:off x="8492950" y="2840725"/>
            <a:ext cx="781050" cy="742950"/>
          </a:xfrm>
          <a:prstGeom prst="rect">
            <a:avLst/>
          </a:prstGeom>
          <a:noFill/>
          <a:ln>
            <a:noFill/>
          </a:ln>
        </p:spPr>
      </p:pic>
      <p:sp>
        <p:nvSpPr>
          <p:cNvPr id="246" name="Google Shape;246;p26"/>
          <p:cNvSpPr txBox="1"/>
          <p:nvPr/>
        </p:nvSpPr>
        <p:spPr>
          <a:xfrm>
            <a:off x="9357850" y="3012100"/>
            <a:ext cx="16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Training</a:t>
            </a:r>
            <a:endParaRPr/>
          </a:p>
        </p:txBody>
      </p:sp>
      <p:pic>
        <p:nvPicPr>
          <p:cNvPr id="247" name="Google Shape;247;p26"/>
          <p:cNvPicPr preferRelativeResize="0"/>
          <p:nvPr/>
        </p:nvPicPr>
        <p:blipFill>
          <a:blip r:embed="rId10">
            <a:alphaModFix/>
          </a:blip>
          <a:stretch>
            <a:fillRect/>
          </a:stretch>
        </p:blipFill>
        <p:spPr>
          <a:xfrm>
            <a:off x="2488550" y="4007225"/>
            <a:ext cx="752475" cy="771525"/>
          </a:xfrm>
          <a:prstGeom prst="rect">
            <a:avLst/>
          </a:prstGeom>
          <a:noFill/>
          <a:ln>
            <a:noFill/>
          </a:ln>
        </p:spPr>
      </p:pic>
      <p:sp>
        <p:nvSpPr>
          <p:cNvPr id="248" name="Google Shape;248;p26"/>
          <p:cNvSpPr txBox="1"/>
          <p:nvPr/>
        </p:nvSpPr>
        <p:spPr>
          <a:xfrm>
            <a:off x="3457350" y="4256963"/>
            <a:ext cx="189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Research Champions</a:t>
            </a:r>
            <a:endParaRPr/>
          </a:p>
        </p:txBody>
      </p:sp>
      <p:pic>
        <p:nvPicPr>
          <p:cNvPr id="249" name="Google Shape;249;p26"/>
          <p:cNvPicPr preferRelativeResize="0"/>
          <p:nvPr/>
        </p:nvPicPr>
        <p:blipFill>
          <a:blip r:embed="rId11">
            <a:alphaModFix/>
          </a:blip>
          <a:stretch>
            <a:fillRect/>
          </a:stretch>
        </p:blipFill>
        <p:spPr>
          <a:xfrm>
            <a:off x="5719775" y="4002475"/>
            <a:ext cx="800100" cy="781050"/>
          </a:xfrm>
          <a:prstGeom prst="rect">
            <a:avLst/>
          </a:prstGeom>
          <a:noFill/>
          <a:ln>
            <a:noFill/>
          </a:ln>
        </p:spPr>
      </p:pic>
      <p:sp>
        <p:nvSpPr>
          <p:cNvPr id="250" name="Google Shape;250;p26"/>
          <p:cNvSpPr txBox="1"/>
          <p:nvPr/>
        </p:nvSpPr>
        <p:spPr>
          <a:xfrm>
            <a:off x="6645000" y="4085188"/>
            <a:ext cx="161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Community engagement</a:t>
            </a:r>
            <a:endParaRPr/>
          </a:p>
        </p:txBody>
      </p:sp>
      <p:pic>
        <p:nvPicPr>
          <p:cNvPr id="251" name="Google Shape;251;p26"/>
          <p:cNvPicPr preferRelativeResize="0"/>
          <p:nvPr/>
        </p:nvPicPr>
        <p:blipFill>
          <a:blip r:embed="rId12">
            <a:alphaModFix/>
          </a:blip>
          <a:stretch>
            <a:fillRect/>
          </a:stretch>
        </p:blipFill>
        <p:spPr>
          <a:xfrm>
            <a:off x="8497713" y="4021513"/>
            <a:ext cx="771525" cy="742950"/>
          </a:xfrm>
          <a:prstGeom prst="rect">
            <a:avLst/>
          </a:prstGeom>
          <a:noFill/>
          <a:ln>
            <a:noFill/>
          </a:ln>
        </p:spPr>
      </p:pic>
      <p:sp>
        <p:nvSpPr>
          <p:cNvPr id="252" name="Google Shape;252;p26"/>
          <p:cNvSpPr txBox="1"/>
          <p:nvPr/>
        </p:nvSpPr>
        <p:spPr>
          <a:xfrm>
            <a:off x="9357850" y="4256963"/>
            <a:ext cx="17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Research Scholars</a:t>
            </a:r>
            <a:endParaRPr/>
          </a:p>
        </p:txBody>
      </p:sp>
      <p:pic>
        <p:nvPicPr>
          <p:cNvPr id="253" name="Google Shape;253;p26"/>
          <p:cNvPicPr preferRelativeResize="0"/>
          <p:nvPr/>
        </p:nvPicPr>
        <p:blipFill>
          <a:blip r:embed="rId13">
            <a:alphaModFix/>
          </a:blip>
          <a:stretch>
            <a:fillRect/>
          </a:stretch>
        </p:blipFill>
        <p:spPr>
          <a:xfrm>
            <a:off x="5757875" y="5183263"/>
            <a:ext cx="723900" cy="771525"/>
          </a:xfrm>
          <a:prstGeom prst="rect">
            <a:avLst/>
          </a:prstGeom>
          <a:noFill/>
          <a:ln>
            <a:noFill/>
          </a:ln>
        </p:spPr>
      </p:pic>
      <p:sp>
        <p:nvSpPr>
          <p:cNvPr id="254" name="Google Shape;254;p26"/>
          <p:cNvSpPr txBox="1"/>
          <p:nvPr/>
        </p:nvSpPr>
        <p:spPr>
          <a:xfrm>
            <a:off x="6645000" y="5368925"/>
            <a:ext cx="212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Strategic Funding</a:t>
            </a:r>
            <a:endParaRPr/>
          </a:p>
        </p:txBody>
      </p:sp>
      <p:sp>
        <p:nvSpPr>
          <p:cNvPr id="255" name="Google Shape;255;p26"/>
          <p:cNvSpPr txBox="1"/>
          <p:nvPr/>
        </p:nvSpPr>
        <p:spPr>
          <a:xfrm>
            <a:off x="8492950" y="5202325"/>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latin typeface="Lato"/>
                <a:ea typeface="Lato"/>
                <a:cs typeface="Lato"/>
                <a:sym typeface="Lato"/>
              </a:rPr>
              <a:t>For further info: we.ppie@nihr.ac.uk</a:t>
            </a:r>
            <a:endParaRPr sz="1900" b="1">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62" name="Google Shape;262;p27"/>
          <p:cNvSpPr txBox="1">
            <a:spLocks noGrp="1"/>
          </p:cNvSpPr>
          <p:nvPr>
            <p:ph type="body" idx="1"/>
          </p:nvPr>
        </p:nvSpPr>
        <p:spPr>
          <a:xfrm>
            <a:off x="838200" y="1535075"/>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latin typeface="Lato"/>
                <a:ea typeface="Lato"/>
                <a:cs typeface="Lato"/>
                <a:sym typeface="Lato"/>
              </a:rPr>
              <a:t>Launching Oct 2024</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The NIHR RDN has 2 primary purposes:</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support the successful delivery of high quality research, as an active partner in the research system</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increase capacity and capability of the research infrastructure for the future</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Will operate as 1 organisation across England, through a network of 12 Regional Research Delivery Networks (RRDNs) and a central Coordinating Centre (RDNCC)</a:t>
            </a:r>
            <a:endParaRPr sz="2100">
              <a:latin typeface="Lato"/>
              <a:ea typeface="Lato"/>
              <a:cs typeface="Lato"/>
              <a:sym typeface="Lato"/>
            </a:endParaRPr>
          </a:p>
          <a:p>
            <a:pPr marL="0" lvl="0" indent="0" algn="l" rtl="0">
              <a:spcBef>
                <a:spcPts val="1000"/>
              </a:spcBef>
              <a:spcAft>
                <a:spcPts val="0"/>
              </a:spcAft>
              <a:buNone/>
            </a:pPr>
            <a:endParaRPr sz="2100">
              <a:latin typeface="Lato"/>
              <a:ea typeface="Lato"/>
              <a:cs typeface="Lato"/>
              <a:sym typeface="Lato"/>
            </a:endParaRPr>
          </a:p>
        </p:txBody>
      </p:sp>
      <p:pic>
        <p:nvPicPr>
          <p:cNvPr id="263" name="Google Shape;263;p27"/>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264" name="Google Shape;264;p27"/>
          <p:cNvGrpSpPr/>
          <p:nvPr/>
        </p:nvGrpSpPr>
        <p:grpSpPr>
          <a:xfrm>
            <a:off x="-9" y="-8"/>
            <a:ext cx="1125415" cy="1294185"/>
            <a:chOff x="6437745" y="332507"/>
            <a:chExt cx="2115442" cy="2122659"/>
          </a:xfrm>
        </p:grpSpPr>
        <p:sp>
          <p:nvSpPr>
            <p:cNvPr id="265" name="Google Shape;265;p27"/>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6" name="Google Shape;266;p27"/>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7" name="Google Shape;267;p27"/>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8" name="Google Shape;268;p27"/>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9" name="Google Shape;269;p27"/>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0" name="Google Shape;270;p27"/>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1" name="Google Shape;271;p27"/>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2" name="Google Shape;272;p27"/>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3" name="Google Shape;273;p27"/>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4" name="Google Shape;274;p27"/>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5" name="Google Shape;275;p27"/>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6" name="Google Shape;276;p27"/>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7" name="Google Shape;277;p27"/>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8" name="Google Shape;278;p27"/>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9" name="Google Shape;279;p27"/>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28"/>
          <p:cNvSpPr txBox="1">
            <a:spLocks noGrp="1"/>
          </p:cNvSpPr>
          <p:nvPr>
            <p:ph type="body" idx="1"/>
          </p:nvPr>
        </p:nvSpPr>
        <p:spPr>
          <a:xfrm>
            <a:off x="838200" y="53842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and restart across whole CRN,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https://www.ukctg.nihr.ac.uk/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5"/>
              </a:rPr>
              <a:t>National Cancer Research Institute Portfolio Maps  http://csg.ncri.org.uk/portfolio/portfolio-maps/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body" idx="1"/>
          </p:nvPr>
        </p:nvSpPr>
        <p:spPr>
          <a:xfrm>
            <a:off x="838200" y="1002227"/>
            <a:ext cx="10515600" cy="4944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3200400" lvl="0" indent="457200" algn="l"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a:t>Chris Herbert</a:t>
            </a:r>
            <a:endParaRPr/>
          </a:p>
          <a:p>
            <a:pPr marL="0" lvl="0" indent="0" algn="ctr" rtl="0">
              <a:lnSpc>
                <a:spcPct val="90000"/>
              </a:lnSpc>
              <a:spcBef>
                <a:spcPts val="1000"/>
              </a:spcBef>
              <a:spcAft>
                <a:spcPts val="0"/>
              </a:spcAft>
              <a:buClr>
                <a:srgbClr val="000000"/>
              </a:buClr>
              <a:buSzPts val="2400"/>
              <a:buFont typeface="Arial"/>
              <a:buNone/>
            </a:pPr>
            <a:endParaRPr/>
          </a:p>
        </p:txBody>
      </p:sp>
      <p:sp>
        <p:nvSpPr>
          <p:cNvPr id="290" name="Google Shape;290;p29"/>
          <p:cNvSpPr txBox="1"/>
          <p:nvPr/>
        </p:nvSpPr>
        <p:spPr>
          <a:xfrm>
            <a:off x="2575075" y="186525"/>
            <a:ext cx="6716400" cy="815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400"/>
              <a:buFont typeface="Arial"/>
              <a:buNone/>
            </a:pPr>
            <a:r>
              <a:rPr lang="en-GB" sz="3000">
                <a:solidFill>
                  <a:schemeClr val="lt1"/>
                </a:solidFill>
                <a:latin typeface="Lato"/>
                <a:ea typeface="Lato"/>
                <a:cs typeface="Lato"/>
                <a:sym typeface="Lato"/>
              </a:rPr>
              <a:t>LCRN Contacts</a:t>
            </a:r>
            <a:endParaRPr sz="2400">
              <a:solidFill>
                <a:schemeClr val="lt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2046900" y="104125"/>
            <a:ext cx="80982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193E72"/>
                </a:solidFill>
                <a:latin typeface="Lato"/>
                <a:ea typeface="Lato"/>
                <a:cs typeface="Lato"/>
                <a:sym typeface="Lato"/>
              </a:rPr>
              <a:t>National Recruitment to Skin Cancer Studies </a:t>
            </a:r>
            <a:endParaRPr sz="2300">
              <a:solidFill>
                <a:srgbClr val="193E72"/>
              </a:solidFill>
              <a:latin typeface="Lato"/>
              <a:ea typeface="Lato"/>
              <a:cs typeface="Lato"/>
              <a:sym typeface="Lato"/>
            </a:endParaRPr>
          </a:p>
        </p:txBody>
      </p:sp>
      <p:sp>
        <p:nvSpPr>
          <p:cNvPr id="100" name="Google Shape;100;p1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Data cut 29/11/2023</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Source: ODP All Portfolio</a:t>
            </a:r>
            <a:endParaRPr>
              <a:latin typeface="Lato"/>
              <a:ea typeface="Lato"/>
              <a:cs typeface="Lato"/>
              <a:sym typeface="Lato"/>
            </a:endParaRPr>
          </a:p>
        </p:txBody>
      </p:sp>
      <p:sp>
        <p:nvSpPr>
          <p:cNvPr id="101" name="Google Shape;101;p12"/>
          <p:cNvSpPr txBox="1"/>
          <p:nvPr/>
        </p:nvSpPr>
        <p:spPr>
          <a:xfrm>
            <a:off x="192550" y="831425"/>
            <a:ext cx="13776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rgbClr val="193E72"/>
                </a:solidFill>
                <a:latin typeface="Lato"/>
                <a:ea typeface="Lato"/>
                <a:cs typeface="Lato"/>
                <a:sym typeface="Lato"/>
              </a:rPr>
              <a:t>Apr 2022 - Mar 2023 </a:t>
            </a:r>
            <a:endParaRPr sz="1900">
              <a:solidFill>
                <a:srgbClr val="193E72"/>
              </a:solidFill>
              <a:latin typeface="Lato"/>
              <a:ea typeface="Lato"/>
              <a:cs typeface="Lato"/>
              <a:sym typeface="Lato"/>
            </a:endParaRPr>
          </a:p>
        </p:txBody>
      </p:sp>
      <p:sp>
        <p:nvSpPr>
          <p:cNvPr id="102" name="Google Shape;102;p12"/>
          <p:cNvSpPr txBox="1"/>
          <p:nvPr/>
        </p:nvSpPr>
        <p:spPr>
          <a:xfrm>
            <a:off x="192550" y="3725025"/>
            <a:ext cx="1426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rgbClr val="193E72"/>
                </a:solidFill>
                <a:latin typeface="Lato"/>
                <a:ea typeface="Lato"/>
                <a:cs typeface="Lato"/>
                <a:sym typeface="Lato"/>
              </a:rPr>
              <a:t>Apr 2023 - Nov 2023 </a:t>
            </a:r>
            <a:endParaRPr sz="1900">
              <a:solidFill>
                <a:srgbClr val="193E72"/>
              </a:solidFill>
              <a:latin typeface="Lato"/>
              <a:ea typeface="Lato"/>
              <a:cs typeface="Lato"/>
              <a:sym typeface="Lato"/>
            </a:endParaRPr>
          </a:p>
        </p:txBody>
      </p:sp>
      <p:pic>
        <p:nvPicPr>
          <p:cNvPr id="103" name="Google Shape;103;p12"/>
          <p:cNvPicPr preferRelativeResize="0"/>
          <p:nvPr/>
        </p:nvPicPr>
        <p:blipFill>
          <a:blip r:embed="rId3">
            <a:alphaModFix/>
          </a:blip>
          <a:stretch>
            <a:fillRect/>
          </a:stretch>
        </p:blipFill>
        <p:spPr>
          <a:xfrm>
            <a:off x="1619350" y="642925"/>
            <a:ext cx="9715500" cy="2590800"/>
          </a:xfrm>
          <a:prstGeom prst="rect">
            <a:avLst/>
          </a:prstGeom>
          <a:noFill/>
          <a:ln>
            <a:noFill/>
          </a:ln>
        </p:spPr>
      </p:pic>
      <p:pic>
        <p:nvPicPr>
          <p:cNvPr id="104" name="Google Shape;104;p12"/>
          <p:cNvPicPr preferRelativeResize="0"/>
          <p:nvPr/>
        </p:nvPicPr>
        <p:blipFill>
          <a:blip r:embed="rId4">
            <a:alphaModFix/>
          </a:blip>
          <a:stretch>
            <a:fillRect/>
          </a:stretch>
        </p:blipFill>
        <p:spPr>
          <a:xfrm>
            <a:off x="1570150" y="3387650"/>
            <a:ext cx="9764701" cy="266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3"/>
          <p:cNvSpPr txBox="1"/>
          <p:nvPr/>
        </p:nvSpPr>
        <p:spPr>
          <a:xfrm>
            <a:off x="225775" y="104125"/>
            <a:ext cx="11599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193E72"/>
                </a:solidFill>
                <a:latin typeface="Lato"/>
                <a:ea typeface="Lato"/>
                <a:cs typeface="Lato"/>
                <a:sym typeface="Lato"/>
              </a:rPr>
              <a:t>National vs Regional Recruitment to Skin Cancer Studies Apr 2019 - Oct 22</a:t>
            </a:r>
            <a:endParaRPr sz="2200">
              <a:solidFill>
                <a:srgbClr val="193E72"/>
              </a:solidFill>
              <a:latin typeface="Lato"/>
              <a:ea typeface="Lato"/>
              <a:cs typeface="Lato"/>
              <a:sym typeface="Lato"/>
            </a:endParaRPr>
          </a:p>
        </p:txBody>
      </p:sp>
      <p:sp>
        <p:nvSpPr>
          <p:cNvPr id="110" name="Google Shape;110;p1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Data cut 29/11/2023</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Source: ODP All Portfolio</a:t>
            </a:r>
            <a:endParaRPr>
              <a:latin typeface="Lato"/>
              <a:ea typeface="Lato"/>
              <a:cs typeface="Lato"/>
              <a:sym typeface="Lato"/>
            </a:endParaRPr>
          </a:p>
        </p:txBody>
      </p:sp>
      <p:sp>
        <p:nvSpPr>
          <p:cNvPr id="111" name="Google Shape;111;p13"/>
          <p:cNvSpPr txBox="1"/>
          <p:nvPr/>
        </p:nvSpPr>
        <p:spPr>
          <a:xfrm>
            <a:off x="423325" y="1476975"/>
            <a:ext cx="1307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193E72"/>
                </a:solidFill>
                <a:latin typeface="Lato"/>
                <a:ea typeface="Lato"/>
                <a:cs typeface="Lato"/>
                <a:sym typeface="Lato"/>
              </a:rPr>
              <a:t>National Recruitment</a:t>
            </a:r>
            <a:endParaRPr sz="1600">
              <a:solidFill>
                <a:srgbClr val="193E72"/>
              </a:solidFill>
              <a:latin typeface="Lato"/>
              <a:ea typeface="Lato"/>
              <a:cs typeface="Lato"/>
              <a:sym typeface="Lato"/>
            </a:endParaRPr>
          </a:p>
        </p:txBody>
      </p:sp>
      <p:sp>
        <p:nvSpPr>
          <p:cNvPr id="112" name="Google Shape;112;p13"/>
          <p:cNvSpPr txBox="1"/>
          <p:nvPr/>
        </p:nvSpPr>
        <p:spPr>
          <a:xfrm>
            <a:off x="491075" y="4261050"/>
            <a:ext cx="13077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193E72"/>
                </a:solidFill>
                <a:latin typeface="Lato"/>
                <a:ea typeface="Lato"/>
                <a:cs typeface="Lato"/>
                <a:sym typeface="Lato"/>
              </a:rPr>
              <a:t>SWAG Region Recruitment</a:t>
            </a:r>
            <a:endParaRPr sz="1600">
              <a:solidFill>
                <a:srgbClr val="193E72"/>
              </a:solidFill>
              <a:latin typeface="Lato"/>
              <a:ea typeface="Lato"/>
              <a:cs typeface="Lato"/>
              <a:sym typeface="Lato"/>
            </a:endParaRPr>
          </a:p>
          <a:p>
            <a:pPr marL="0" lvl="0" indent="0" algn="l" rtl="0">
              <a:spcBef>
                <a:spcPts val="0"/>
              </a:spcBef>
              <a:spcAft>
                <a:spcPts val="0"/>
              </a:spcAft>
              <a:buNone/>
            </a:pPr>
            <a:endParaRPr sz="1600">
              <a:solidFill>
                <a:srgbClr val="193E72"/>
              </a:solidFill>
              <a:latin typeface="Lato"/>
              <a:ea typeface="Lato"/>
              <a:cs typeface="Lato"/>
              <a:sym typeface="Lato"/>
            </a:endParaRPr>
          </a:p>
        </p:txBody>
      </p:sp>
      <p:pic>
        <p:nvPicPr>
          <p:cNvPr id="113" name="Google Shape;113;p13"/>
          <p:cNvPicPr preferRelativeResize="0"/>
          <p:nvPr/>
        </p:nvPicPr>
        <p:blipFill>
          <a:blip r:embed="rId3">
            <a:alphaModFix/>
          </a:blip>
          <a:stretch>
            <a:fillRect/>
          </a:stretch>
        </p:blipFill>
        <p:spPr>
          <a:xfrm>
            <a:off x="8941450" y="5772730"/>
            <a:ext cx="2238375" cy="219075"/>
          </a:xfrm>
          <a:prstGeom prst="rect">
            <a:avLst/>
          </a:prstGeom>
          <a:noFill/>
          <a:ln>
            <a:noFill/>
          </a:ln>
        </p:spPr>
      </p:pic>
      <p:pic>
        <p:nvPicPr>
          <p:cNvPr id="114" name="Google Shape;114;p13"/>
          <p:cNvPicPr preferRelativeResize="0"/>
          <p:nvPr/>
        </p:nvPicPr>
        <p:blipFill>
          <a:blip r:embed="rId4">
            <a:alphaModFix/>
          </a:blip>
          <a:stretch>
            <a:fillRect/>
          </a:stretch>
        </p:blipFill>
        <p:spPr>
          <a:xfrm>
            <a:off x="1731025" y="629650"/>
            <a:ext cx="9772650" cy="2371725"/>
          </a:xfrm>
          <a:prstGeom prst="rect">
            <a:avLst/>
          </a:prstGeom>
          <a:noFill/>
          <a:ln>
            <a:noFill/>
          </a:ln>
        </p:spPr>
      </p:pic>
      <p:pic>
        <p:nvPicPr>
          <p:cNvPr id="115" name="Google Shape;115;p13"/>
          <p:cNvPicPr preferRelativeResize="0"/>
          <p:nvPr/>
        </p:nvPicPr>
        <p:blipFill>
          <a:blip r:embed="rId5">
            <a:alphaModFix/>
          </a:blip>
          <a:stretch>
            <a:fillRect/>
          </a:stretch>
        </p:blipFill>
        <p:spPr>
          <a:xfrm>
            <a:off x="1731025" y="3191663"/>
            <a:ext cx="9696450" cy="239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960300" y="14127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Studies and Recruitment by site 2019 - present</a:t>
            </a:r>
            <a:endParaRPr>
              <a:latin typeface="Lato"/>
              <a:ea typeface="Lato"/>
              <a:cs typeface="Lato"/>
              <a:sym typeface="Lato"/>
            </a:endParaRPr>
          </a:p>
        </p:txBody>
      </p:sp>
      <p:pic>
        <p:nvPicPr>
          <p:cNvPr id="122" name="Google Shape;122;p14"/>
          <p:cNvPicPr preferRelativeResize="0"/>
          <p:nvPr/>
        </p:nvPicPr>
        <p:blipFill>
          <a:blip r:embed="rId3">
            <a:alphaModFix/>
          </a:blip>
          <a:stretch>
            <a:fillRect/>
          </a:stretch>
        </p:blipFill>
        <p:spPr>
          <a:xfrm>
            <a:off x="6735675" y="1067600"/>
            <a:ext cx="4635076" cy="4874651"/>
          </a:xfrm>
          <a:prstGeom prst="rect">
            <a:avLst/>
          </a:prstGeom>
          <a:noFill/>
          <a:ln>
            <a:noFill/>
          </a:ln>
        </p:spPr>
      </p:pic>
      <p:pic>
        <p:nvPicPr>
          <p:cNvPr id="123" name="Google Shape;123;p14"/>
          <p:cNvPicPr preferRelativeResize="0"/>
          <p:nvPr/>
        </p:nvPicPr>
        <p:blipFill>
          <a:blip r:embed="rId4">
            <a:alphaModFix/>
          </a:blip>
          <a:stretch>
            <a:fillRect/>
          </a:stretch>
        </p:blipFill>
        <p:spPr>
          <a:xfrm>
            <a:off x="823950" y="1067600"/>
            <a:ext cx="4810510" cy="487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5"/>
          <p:cNvSpPr txBox="1"/>
          <p:nvPr/>
        </p:nvSpPr>
        <p:spPr>
          <a:xfrm>
            <a:off x="175050" y="442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193E72"/>
                </a:solidFill>
              </a:rPr>
              <a:t>SWAG region Open Skin Cancer Studies </a:t>
            </a:r>
            <a:endParaRPr sz="2300">
              <a:solidFill>
                <a:srgbClr val="193E72"/>
              </a:solidFill>
            </a:endParaRPr>
          </a:p>
        </p:txBody>
      </p:sp>
      <p:sp>
        <p:nvSpPr>
          <p:cNvPr id="129" name="Google Shape;129;p15"/>
          <p:cNvSpPr txBox="1"/>
          <p:nvPr/>
        </p:nvSpPr>
        <p:spPr>
          <a:xfrm>
            <a:off x="8335775" y="6334800"/>
            <a:ext cx="2840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cut 02/02/2022</a:t>
            </a:r>
            <a:endParaRPr sz="1100"/>
          </a:p>
          <a:p>
            <a:pPr marL="0" lvl="0" indent="0" algn="l" rtl="0">
              <a:spcBef>
                <a:spcPts val="0"/>
              </a:spcBef>
              <a:spcAft>
                <a:spcPts val="0"/>
              </a:spcAft>
              <a:buNone/>
            </a:pPr>
            <a:r>
              <a:rPr lang="en-GB" sz="1100"/>
              <a:t>Source: ODP All Portfolio</a:t>
            </a:r>
            <a:endParaRPr sz="1100"/>
          </a:p>
        </p:txBody>
      </p:sp>
      <p:graphicFrame>
        <p:nvGraphicFramePr>
          <p:cNvPr id="130" name="Google Shape;130;p15"/>
          <p:cNvGraphicFramePr/>
          <p:nvPr/>
        </p:nvGraphicFramePr>
        <p:xfrm>
          <a:off x="58025" y="80763"/>
          <a:ext cx="3000000" cy="3000000"/>
        </p:xfrm>
        <a:graphic>
          <a:graphicData uri="http://schemas.openxmlformats.org/drawingml/2006/table">
            <a:tbl>
              <a:tblPr>
                <a:noFill/>
                <a:tableStyleId>{39CC85CD-542E-4DBD-A4F6-33150143474F}</a:tableStyleId>
              </a:tblPr>
              <a:tblGrid>
                <a:gridCol w="664750">
                  <a:extLst>
                    <a:ext uri="{9D8B030D-6E8A-4147-A177-3AD203B41FA5}">
                      <a16:colId xmlns:a16="http://schemas.microsoft.com/office/drawing/2014/main" val="20000"/>
                    </a:ext>
                  </a:extLst>
                </a:gridCol>
                <a:gridCol w="5319225">
                  <a:extLst>
                    <a:ext uri="{9D8B030D-6E8A-4147-A177-3AD203B41FA5}">
                      <a16:colId xmlns:a16="http://schemas.microsoft.com/office/drawing/2014/main" val="20001"/>
                    </a:ext>
                  </a:extLst>
                </a:gridCol>
                <a:gridCol w="1953025">
                  <a:extLst>
                    <a:ext uri="{9D8B030D-6E8A-4147-A177-3AD203B41FA5}">
                      <a16:colId xmlns:a16="http://schemas.microsoft.com/office/drawing/2014/main" val="20002"/>
                    </a:ext>
                  </a:extLst>
                </a:gridCol>
                <a:gridCol w="1105400">
                  <a:extLst>
                    <a:ext uri="{9D8B030D-6E8A-4147-A177-3AD203B41FA5}">
                      <a16:colId xmlns:a16="http://schemas.microsoft.com/office/drawing/2014/main" val="20003"/>
                    </a:ext>
                  </a:extLst>
                </a:gridCol>
                <a:gridCol w="1146475">
                  <a:extLst>
                    <a:ext uri="{9D8B030D-6E8A-4147-A177-3AD203B41FA5}">
                      <a16:colId xmlns:a16="http://schemas.microsoft.com/office/drawing/2014/main" val="20004"/>
                    </a:ext>
                  </a:extLst>
                </a:gridCol>
                <a:gridCol w="1001675">
                  <a:extLst>
                    <a:ext uri="{9D8B030D-6E8A-4147-A177-3AD203B41FA5}">
                      <a16:colId xmlns:a16="http://schemas.microsoft.com/office/drawing/2014/main" val="20005"/>
                    </a:ext>
                  </a:extLst>
                </a:gridCol>
                <a:gridCol w="885375">
                  <a:extLst>
                    <a:ext uri="{9D8B030D-6E8A-4147-A177-3AD203B41FA5}">
                      <a16:colId xmlns:a16="http://schemas.microsoft.com/office/drawing/2014/main" val="20006"/>
                    </a:ext>
                  </a:extLst>
                </a:gridCol>
              </a:tblGrid>
              <a:tr h="289575">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CPMS</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Short Name</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Sites</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Open</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Closure</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Target Eng</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latin typeface="Lato"/>
                          <a:ea typeface="Lato"/>
                          <a:cs typeface="Lato"/>
                          <a:sym typeface="Lato"/>
                        </a:rPr>
                        <a:t>Eng Recruits</a:t>
                      </a:r>
                      <a:endParaRPr sz="10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41525">
                <a:tc>
                  <a:txBody>
                    <a:bodyPr/>
                    <a:lstStyle/>
                    <a:p>
                      <a:pPr marL="0" lvl="0" indent="0" algn="l" rtl="0">
                        <a:spcBef>
                          <a:spcPts val="0"/>
                        </a:spcBef>
                        <a:spcAft>
                          <a:spcPts val="0"/>
                        </a:spcAft>
                        <a:buNone/>
                      </a:pPr>
                      <a:r>
                        <a:rPr lang="en-GB" sz="1000">
                          <a:latin typeface="Lato"/>
                          <a:ea typeface="Lato"/>
                          <a:cs typeface="Lato"/>
                          <a:sym typeface="Lato"/>
                        </a:rPr>
                        <a:t>56560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The RESCUE Study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Musgrove, Yeovil</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08/09/2023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01/04/2024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350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1525">
                <a:tc>
                  <a:txBody>
                    <a:bodyPr/>
                    <a:lstStyle/>
                    <a:p>
                      <a:pPr marL="0" lvl="0" indent="0" algn="l" rtl="0">
                        <a:spcBef>
                          <a:spcPts val="0"/>
                        </a:spcBef>
                        <a:spcAft>
                          <a:spcPts val="0"/>
                        </a:spcAft>
                        <a:buNone/>
                      </a:pPr>
                      <a:r>
                        <a:rPr lang="en-GB" sz="1000">
                          <a:latin typeface="Lato"/>
                          <a:ea typeface="Lato"/>
                          <a:cs typeface="Lato"/>
                          <a:sym typeface="Lato"/>
                        </a:rPr>
                        <a:t>54772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solidFill>
                            <a:schemeClr val="dk1"/>
                          </a:solidFill>
                          <a:latin typeface="Lato"/>
                          <a:ea typeface="Lato"/>
                          <a:cs typeface="Lato"/>
                          <a:sym typeface="Lato"/>
                        </a:rPr>
                        <a:t>IMPACT</a:t>
                      </a:r>
                      <a:endParaRPr sz="1000">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 BHOC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28/09/2023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30/04/2027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341525">
                <a:tc>
                  <a:txBody>
                    <a:bodyPr/>
                    <a:lstStyle/>
                    <a:p>
                      <a:pPr marL="0" lvl="0" indent="0" algn="l" rtl="0">
                        <a:spcBef>
                          <a:spcPts val="0"/>
                        </a:spcBef>
                        <a:spcAft>
                          <a:spcPts val="0"/>
                        </a:spcAft>
                        <a:buNone/>
                      </a:pPr>
                      <a:r>
                        <a:rPr lang="en-GB" sz="1000">
                          <a:latin typeface="Lato"/>
                          <a:ea typeface="Lato"/>
                          <a:cs typeface="Lato"/>
                          <a:sym typeface="Lato"/>
                        </a:rPr>
                        <a:t>53055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MK-7684A-010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Salisbury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14/08/2023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14/05/2025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96775">
                <a:tc>
                  <a:txBody>
                    <a:bodyPr/>
                    <a:lstStyle/>
                    <a:p>
                      <a:pPr marL="0" lvl="0" indent="0" algn="l" rtl="0">
                        <a:spcBef>
                          <a:spcPts val="0"/>
                        </a:spcBef>
                        <a:spcAft>
                          <a:spcPts val="0"/>
                        </a:spcAft>
                        <a:buNone/>
                      </a:pPr>
                      <a:r>
                        <a:rPr lang="en-GB" sz="1000">
                          <a:latin typeface="Lato"/>
                          <a:ea typeface="Lato"/>
                          <a:cs typeface="Lato"/>
                          <a:sym typeface="Lato"/>
                        </a:rPr>
                        <a:t>52188</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GB" sz="1000">
                          <a:latin typeface="Lato"/>
                          <a:ea typeface="Lato"/>
                          <a:cs typeface="Lato"/>
                          <a:sym typeface="Lato"/>
                        </a:rPr>
                        <a:t>Phase 3: Fianlimab (Regn3767, Anti-Lag-3) + Cemiplimab Vs Pembrolizumab In Patients With Melanoma</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GB" sz="1000">
                          <a:latin typeface="Lato"/>
                          <a:ea typeface="Lato"/>
                          <a:cs typeface="Lato"/>
                          <a:sym typeface="Lato"/>
                        </a:rPr>
                        <a:t> Somerset</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GB" sz="1000">
                          <a:latin typeface="Lato"/>
                          <a:ea typeface="Lato"/>
                          <a:cs typeface="Lato"/>
                          <a:sym typeface="Lato"/>
                        </a:rPr>
                        <a:t>14/02/2023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GB" sz="1000">
                          <a:latin typeface="Lato"/>
                          <a:ea typeface="Lato"/>
                          <a:cs typeface="Lato"/>
                          <a:sym typeface="Lato"/>
                        </a:rPr>
                        <a:t>13/04/2030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GB" sz="1000">
                          <a:latin typeface="Lato"/>
                          <a:ea typeface="Lato"/>
                          <a:cs typeface="Lato"/>
                          <a:sym typeface="Lato"/>
                        </a:rPr>
                        <a:t>26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GB" sz="1000">
                          <a:latin typeface="Lato"/>
                          <a:ea typeface="Lato"/>
                          <a:cs typeface="Lato"/>
                          <a:sym typeface="Lato"/>
                        </a:rPr>
                        <a:t>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4"/>
                  </a:ext>
                </a:extLst>
              </a:tr>
              <a:tr h="341525">
                <a:tc>
                  <a:txBody>
                    <a:bodyPr/>
                    <a:lstStyle/>
                    <a:p>
                      <a:pPr marL="0" lvl="0" indent="0" algn="l" rtl="0">
                        <a:spcBef>
                          <a:spcPts val="0"/>
                        </a:spcBef>
                        <a:spcAft>
                          <a:spcPts val="0"/>
                        </a:spcAft>
                        <a:buNone/>
                      </a:pPr>
                      <a:r>
                        <a:rPr lang="en-GB" sz="1000">
                          <a:latin typeface="Lato"/>
                          <a:ea typeface="Lato"/>
                          <a:cs typeface="Lato"/>
                          <a:sym typeface="Lato"/>
                        </a:rPr>
                        <a:t>50777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HBI-8000 with Nivolumab v Placebo with Nivolumab</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BHOC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15/07/2022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30/09/2023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1525">
                <a:tc>
                  <a:txBody>
                    <a:bodyPr/>
                    <a:lstStyle/>
                    <a:p>
                      <a:pPr marL="0" lvl="0" indent="0" algn="l" rtl="0">
                        <a:spcBef>
                          <a:spcPts val="0"/>
                        </a:spcBef>
                        <a:spcAft>
                          <a:spcPts val="0"/>
                        </a:spcAft>
                        <a:buNone/>
                      </a:pPr>
                      <a:r>
                        <a:rPr lang="en-GB" sz="1000">
                          <a:latin typeface="Lato"/>
                          <a:ea typeface="Lato"/>
                          <a:cs typeface="Lato"/>
                          <a:sym typeface="Lato"/>
                        </a:rPr>
                        <a:t>50660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TebeMRD: Tebentafusp in MRD Melanoma</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Salisbury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01/08/2022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01/12/2024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450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22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1525">
                <a:tc>
                  <a:txBody>
                    <a:bodyPr/>
                    <a:lstStyle/>
                    <a:p>
                      <a:pPr marL="0" lvl="0" indent="0" algn="l" rtl="0">
                        <a:spcBef>
                          <a:spcPts val="0"/>
                        </a:spcBef>
                        <a:spcAft>
                          <a:spcPts val="0"/>
                        </a:spcAft>
                        <a:buNone/>
                      </a:pPr>
                      <a:r>
                        <a:rPr lang="en-GB" sz="1000">
                          <a:latin typeface="Lato"/>
                          <a:ea typeface="Lato"/>
                          <a:cs typeface="Lato"/>
                          <a:sym typeface="Lato"/>
                        </a:rPr>
                        <a:t>50634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MyMelanoma: An Accessible Resource Melanoma Cohort Study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Yeovil, salisbury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01/09/2022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31/08/2027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17150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790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1525">
                <a:tc>
                  <a:txBody>
                    <a:bodyPr/>
                    <a:lstStyle/>
                    <a:p>
                      <a:pPr marL="0" lvl="0" indent="0" algn="l" rtl="0">
                        <a:spcBef>
                          <a:spcPts val="0"/>
                        </a:spcBef>
                        <a:spcAft>
                          <a:spcPts val="0"/>
                        </a:spcAft>
                        <a:buNone/>
                      </a:pPr>
                      <a:r>
                        <a:rPr lang="en-GB" sz="1000">
                          <a:latin typeface="Lato"/>
                          <a:ea typeface="Lato"/>
                          <a:cs typeface="Lato"/>
                          <a:sym typeface="Lato"/>
                        </a:rPr>
                        <a:t>50169</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REFINE</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BHOC, RUH, Musgrove</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25/05/2022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31/12/2025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882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1525">
                <a:tc>
                  <a:txBody>
                    <a:bodyPr/>
                    <a:lstStyle/>
                    <a:p>
                      <a:pPr marL="0" lvl="0" indent="0" algn="l" rtl="0">
                        <a:spcBef>
                          <a:spcPts val="0"/>
                        </a:spcBef>
                        <a:spcAft>
                          <a:spcPts val="0"/>
                        </a:spcAft>
                        <a:buNone/>
                      </a:pPr>
                      <a:r>
                        <a:rPr lang="en-GB" sz="1000">
                          <a:latin typeface="Lato"/>
                          <a:ea typeface="Lato"/>
                          <a:cs typeface="Lato"/>
                          <a:sym typeface="Lato"/>
                        </a:rPr>
                        <a:t>47497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EPIC Trial</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 BHOC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23/08/2021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31/07/2024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9"/>
                  </a:ext>
                </a:extLst>
              </a:tr>
              <a:tr h="341525">
                <a:tc>
                  <a:txBody>
                    <a:bodyPr/>
                    <a:lstStyle/>
                    <a:p>
                      <a:pPr marL="0" lvl="0" indent="0" algn="l" rtl="0">
                        <a:spcBef>
                          <a:spcPts val="0"/>
                        </a:spcBef>
                        <a:spcAft>
                          <a:spcPts val="0"/>
                        </a:spcAft>
                        <a:buNone/>
                      </a:pPr>
                      <a:r>
                        <a:rPr lang="en-GB" sz="1000">
                          <a:latin typeface="Lato"/>
                          <a:ea typeface="Lato"/>
                          <a:cs typeface="Lato"/>
                          <a:sym typeface="Lato"/>
                        </a:rPr>
                        <a:t>46627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The STARBOARD Study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Salisbury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14/03/2023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01/02/2024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9</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1525">
                <a:tc>
                  <a:txBody>
                    <a:bodyPr/>
                    <a:lstStyle/>
                    <a:p>
                      <a:pPr marL="0" lvl="0" indent="0" algn="l" rtl="0">
                        <a:spcBef>
                          <a:spcPts val="0"/>
                        </a:spcBef>
                        <a:spcAft>
                          <a:spcPts val="0"/>
                        </a:spcAft>
                        <a:buNone/>
                      </a:pPr>
                      <a:r>
                        <a:rPr lang="en-GB" sz="1000">
                          <a:latin typeface="Lato"/>
                          <a:ea typeface="Lato"/>
                          <a:cs typeface="Lato"/>
                          <a:sym typeface="Lato"/>
                        </a:rPr>
                        <a:t>46063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PROPHETIC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Chelt, Salisbury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04/06/2021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01/10/2024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167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146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6250">
                <a:tc>
                  <a:txBody>
                    <a:bodyPr/>
                    <a:lstStyle/>
                    <a:p>
                      <a:pPr marL="0" lvl="0" indent="0" algn="l" rtl="0">
                        <a:spcBef>
                          <a:spcPts val="0"/>
                        </a:spcBef>
                        <a:spcAft>
                          <a:spcPts val="0"/>
                        </a:spcAft>
                        <a:buNone/>
                      </a:pPr>
                      <a:r>
                        <a:rPr lang="en-GB" sz="1000">
                          <a:latin typeface="Lato"/>
                          <a:ea typeface="Lato"/>
                          <a:cs typeface="Lato"/>
                          <a:sym typeface="Lato"/>
                        </a:rPr>
                        <a:t>44146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Melanoma Wide Excision Trial - MelMarT-II</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NBT</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18/08/2020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31/12/2025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750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343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41525">
                <a:tc>
                  <a:txBody>
                    <a:bodyPr/>
                    <a:lstStyle/>
                    <a:p>
                      <a:pPr marL="0" lvl="0" indent="0" algn="l" rtl="0">
                        <a:spcBef>
                          <a:spcPts val="0"/>
                        </a:spcBef>
                        <a:spcAft>
                          <a:spcPts val="0"/>
                        </a:spcAft>
                        <a:buNone/>
                      </a:pPr>
                      <a:r>
                        <a:rPr lang="en-GB" sz="1000">
                          <a:latin typeface="Lato"/>
                          <a:ea typeface="Lato"/>
                          <a:cs typeface="Lato"/>
                          <a:sym typeface="Lato"/>
                        </a:rPr>
                        <a:t>43756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MITRE</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RUH, Somerset, BHOC, Salis</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08/07/2020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31/01/2025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1296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271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41525">
                <a:tc>
                  <a:txBody>
                    <a:bodyPr/>
                    <a:lstStyle/>
                    <a:p>
                      <a:pPr marL="0" lvl="0" indent="0" algn="l" rtl="0">
                        <a:spcBef>
                          <a:spcPts val="0"/>
                        </a:spcBef>
                        <a:spcAft>
                          <a:spcPts val="0"/>
                        </a:spcAft>
                        <a:buNone/>
                      </a:pPr>
                      <a:r>
                        <a:rPr lang="en-GB" sz="1000">
                          <a:latin typeface="Lato"/>
                          <a:ea typeface="Lato"/>
                          <a:cs typeface="Lato"/>
                          <a:sym typeface="Lato"/>
                        </a:rPr>
                        <a:t>41173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Cancer-0456/0232-Regeneron</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 BHOC, Salisbury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24/12/2019</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30/05/2024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21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9</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4"/>
                  </a:ext>
                </a:extLst>
              </a:tr>
              <a:tr h="341525">
                <a:tc>
                  <a:txBody>
                    <a:bodyPr/>
                    <a:lstStyle/>
                    <a:p>
                      <a:pPr marL="0" lvl="0" indent="0" algn="l" rtl="0">
                        <a:spcBef>
                          <a:spcPts val="0"/>
                        </a:spcBef>
                        <a:spcAft>
                          <a:spcPts val="0"/>
                        </a:spcAft>
                        <a:buNone/>
                      </a:pPr>
                      <a:r>
                        <a:rPr lang="en-GB" sz="1000">
                          <a:latin typeface="Lato"/>
                          <a:ea typeface="Lato"/>
                          <a:cs typeface="Lato"/>
                          <a:sym typeface="Lato"/>
                        </a:rPr>
                        <a:t>40068</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The SCOPE Study</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 Musgrove, BHOC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19/08/2019</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31/10/2024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87</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20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extLst>
                  <a:ext uri="{0D108BD9-81ED-4DB2-BD59-A6C34878D82A}">
                    <a16:rowId xmlns:a16="http://schemas.microsoft.com/office/drawing/2014/main" val="10015"/>
                  </a:ext>
                </a:extLst>
              </a:tr>
              <a:tr h="341525">
                <a:tc>
                  <a:txBody>
                    <a:bodyPr/>
                    <a:lstStyle/>
                    <a:p>
                      <a:pPr marL="0" lvl="0" indent="0" algn="l" rtl="0">
                        <a:spcBef>
                          <a:spcPts val="0"/>
                        </a:spcBef>
                        <a:spcAft>
                          <a:spcPts val="0"/>
                        </a:spcAft>
                        <a:buNone/>
                      </a:pPr>
                      <a:r>
                        <a:rPr lang="en-GB" sz="1000">
                          <a:latin typeface="Lato"/>
                          <a:ea typeface="Lato"/>
                          <a:cs typeface="Lato"/>
                          <a:sym typeface="Lato"/>
                        </a:rPr>
                        <a:t>38748</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Observational Study of Melanoma Patients Treated with IMLYGIC®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 Glos, Musgrove</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22/01/2019</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31/08/2032</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000">
                          <a:latin typeface="Lato"/>
                          <a:ea typeface="Lato"/>
                          <a:cs typeface="Lato"/>
                          <a:sym typeface="Lato"/>
                        </a:rPr>
                        <a:t>30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6"/>
                  </a:ext>
                </a:extLst>
              </a:tr>
              <a:tr h="341525">
                <a:tc>
                  <a:txBody>
                    <a:bodyPr/>
                    <a:lstStyle/>
                    <a:p>
                      <a:pPr marL="0" lvl="0" indent="0" algn="l" rtl="0">
                        <a:spcBef>
                          <a:spcPts val="0"/>
                        </a:spcBef>
                        <a:spcAft>
                          <a:spcPts val="0"/>
                        </a:spcAft>
                        <a:buNone/>
                      </a:pPr>
                      <a:r>
                        <a:rPr lang="en-GB" sz="1000">
                          <a:latin typeface="Lato"/>
                          <a:ea typeface="Lato"/>
                          <a:cs typeface="Lato"/>
                          <a:sym typeface="Lato"/>
                        </a:rPr>
                        <a:t>36774</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Long and Short-Term effects of Standard-of-Care treatments for  Cancer</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 NBT</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13/05/2020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31/10/2026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350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000">
                          <a:latin typeface="Lato"/>
                          <a:ea typeface="Lato"/>
                          <a:cs typeface="Lato"/>
                          <a:sym typeface="Lato"/>
                        </a:rPr>
                        <a:t>98</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395325">
                <a:tc>
                  <a:txBody>
                    <a:bodyPr/>
                    <a:lstStyle/>
                    <a:p>
                      <a:pPr marL="0" lvl="0" indent="0" algn="l" rtl="0">
                        <a:spcBef>
                          <a:spcPts val="0"/>
                        </a:spcBef>
                        <a:spcAft>
                          <a:spcPts val="0"/>
                        </a:spcAft>
                        <a:buNone/>
                      </a:pPr>
                      <a:r>
                        <a:rPr lang="en-GB" sz="1000">
                          <a:latin typeface="Lato"/>
                          <a:ea typeface="Lato"/>
                          <a:cs typeface="Lato"/>
                          <a:sym typeface="Lato"/>
                        </a:rPr>
                        <a:t>54905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V940-001</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 Glos, BHOC</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25/10/2023</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10/08/2025</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36</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tc>
                  <a:txBody>
                    <a:bodyPr/>
                    <a:lstStyle/>
                    <a:p>
                      <a:pPr marL="0" lvl="0" indent="0" algn="l" rtl="0">
                        <a:spcBef>
                          <a:spcPts val="0"/>
                        </a:spcBef>
                        <a:spcAft>
                          <a:spcPts val="0"/>
                        </a:spcAft>
                        <a:buNone/>
                      </a:pPr>
                      <a:r>
                        <a:rPr lang="en-GB" sz="1000">
                          <a:latin typeface="Lato"/>
                          <a:ea typeface="Lato"/>
                          <a:cs typeface="Lato"/>
                          <a:sym typeface="Lato"/>
                        </a:rPr>
                        <a:t>0</a:t>
                      </a:r>
                      <a:endParaRPr sz="10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DFDD"/>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6"/>
          <p:cNvSpPr txBox="1"/>
          <p:nvPr/>
        </p:nvSpPr>
        <p:spPr>
          <a:xfrm>
            <a:off x="152400" y="1327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193E72"/>
                </a:solidFill>
                <a:latin typeface="Lato"/>
                <a:ea typeface="Lato"/>
                <a:cs typeface="Lato"/>
                <a:sym typeface="Lato"/>
              </a:rPr>
              <a:t>SWAG region In Setup Skin Cancer Studies </a:t>
            </a:r>
            <a:endParaRPr sz="2300">
              <a:solidFill>
                <a:srgbClr val="193E72"/>
              </a:solidFill>
              <a:latin typeface="Lato"/>
              <a:ea typeface="Lato"/>
              <a:cs typeface="Lato"/>
              <a:sym typeface="Lato"/>
            </a:endParaRPr>
          </a:p>
        </p:txBody>
      </p:sp>
      <p:graphicFrame>
        <p:nvGraphicFramePr>
          <p:cNvPr id="136" name="Google Shape;136;p16"/>
          <p:cNvGraphicFramePr/>
          <p:nvPr/>
        </p:nvGraphicFramePr>
        <p:xfrm>
          <a:off x="258575" y="761750"/>
          <a:ext cx="3000000" cy="3000000"/>
        </p:xfrm>
        <a:graphic>
          <a:graphicData uri="http://schemas.openxmlformats.org/drawingml/2006/table">
            <a:tbl>
              <a:tblPr>
                <a:noFill/>
                <a:tableStyleId>{39CC85CD-542E-4DBD-A4F6-33150143474F}</a:tableStyleId>
              </a:tblPr>
              <a:tblGrid>
                <a:gridCol w="698850">
                  <a:extLst>
                    <a:ext uri="{9D8B030D-6E8A-4147-A177-3AD203B41FA5}">
                      <a16:colId xmlns:a16="http://schemas.microsoft.com/office/drawing/2014/main" val="20000"/>
                    </a:ext>
                  </a:extLst>
                </a:gridCol>
                <a:gridCol w="4274775">
                  <a:extLst>
                    <a:ext uri="{9D8B030D-6E8A-4147-A177-3AD203B41FA5}">
                      <a16:colId xmlns:a16="http://schemas.microsoft.com/office/drawing/2014/main" val="20001"/>
                    </a:ext>
                  </a:extLst>
                </a:gridCol>
                <a:gridCol w="946800">
                  <a:extLst>
                    <a:ext uri="{9D8B030D-6E8A-4147-A177-3AD203B41FA5}">
                      <a16:colId xmlns:a16="http://schemas.microsoft.com/office/drawing/2014/main" val="20002"/>
                    </a:ext>
                  </a:extLst>
                </a:gridCol>
                <a:gridCol w="1394525">
                  <a:extLst>
                    <a:ext uri="{9D8B030D-6E8A-4147-A177-3AD203B41FA5}">
                      <a16:colId xmlns:a16="http://schemas.microsoft.com/office/drawing/2014/main" val="20003"/>
                    </a:ext>
                  </a:extLst>
                </a:gridCol>
                <a:gridCol w="1284150">
                  <a:extLst>
                    <a:ext uri="{9D8B030D-6E8A-4147-A177-3AD203B41FA5}">
                      <a16:colId xmlns:a16="http://schemas.microsoft.com/office/drawing/2014/main" val="20004"/>
                    </a:ext>
                  </a:extLst>
                </a:gridCol>
                <a:gridCol w="1084325">
                  <a:extLst>
                    <a:ext uri="{9D8B030D-6E8A-4147-A177-3AD203B41FA5}">
                      <a16:colId xmlns:a16="http://schemas.microsoft.com/office/drawing/2014/main" val="20005"/>
                    </a:ext>
                  </a:extLst>
                </a:gridCol>
                <a:gridCol w="887100">
                  <a:extLst>
                    <a:ext uri="{9D8B030D-6E8A-4147-A177-3AD203B41FA5}">
                      <a16:colId xmlns:a16="http://schemas.microsoft.com/office/drawing/2014/main" val="20006"/>
                    </a:ext>
                  </a:extLst>
                </a:gridCol>
                <a:gridCol w="768100">
                  <a:extLst>
                    <a:ext uri="{9D8B030D-6E8A-4147-A177-3AD203B41FA5}">
                      <a16:colId xmlns:a16="http://schemas.microsoft.com/office/drawing/2014/main" val="20007"/>
                    </a:ext>
                  </a:extLst>
                </a:gridCol>
              </a:tblGrid>
              <a:tr h="628625">
                <a:tc>
                  <a:txBody>
                    <a:bodyPr/>
                    <a:lstStyle/>
                    <a:p>
                      <a:pPr marL="0" lvl="0" indent="0" algn="l" rtl="0">
                        <a:spcBef>
                          <a:spcPts val="0"/>
                        </a:spcBef>
                        <a:spcAft>
                          <a:spcPts val="0"/>
                        </a:spcAft>
                        <a:buNone/>
                      </a:pPr>
                      <a:r>
                        <a:rPr lang="en-GB">
                          <a:solidFill>
                            <a:schemeClr val="lt1"/>
                          </a:solidFill>
                          <a:latin typeface="Lato"/>
                          <a:ea typeface="Lato"/>
                          <a:cs typeface="Lato"/>
                          <a:sym typeface="Lato"/>
                        </a:rPr>
                        <a:t>CPMS No.</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Title</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Sites</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Sponsor</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Planned Opening</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Planned Closure</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Sample Size England</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Sample Size UK</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latin typeface="Lato"/>
                          <a:ea typeface="Lato"/>
                          <a:cs typeface="Lato"/>
                          <a:sym typeface="Lato"/>
                        </a:rPr>
                        <a:t>54958</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A First-in-Human, Open-label, Multicenter, Phase 1  Clinical Study to Evaluate the Safety, Tolerability,  Pharmacokinetics, and Pharmacodynamics of  PYX‑ 106 in Subjects with Advanced Solid Tumors</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BHOC</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Pyxis Oncology Inc.</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01/10/2024</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19/08/2025</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19</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latin typeface="Lato"/>
                          <a:ea typeface="Lato"/>
                          <a:cs typeface="Lato"/>
                          <a:sym typeface="Lato"/>
                        </a:rPr>
                        <a:t>54905</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A Phase 3 Registrational Study in Adjuvant Melanoma Testing mRNA-4157/V940 + Pembrolizumab Versus Pembrolizumab in Patients with High-Risk resected Melanoma.</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BHOC, Chelt</a:t>
                      </a:r>
                      <a:endParaRPr>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MERCK SHARP &amp; DOHME CORP.</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14/11/2023</a:t>
                      </a:r>
                      <a:endParaRPr>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10/08/2025</a:t>
                      </a:r>
                      <a:endParaRPr>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36</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42</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37" name="Google Shape;137;p16"/>
          <p:cNvSpPr txBox="1"/>
          <p:nvPr/>
        </p:nvSpPr>
        <p:spPr>
          <a:xfrm>
            <a:off x="8388875" y="6191525"/>
            <a:ext cx="2840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Lato"/>
                <a:ea typeface="Lato"/>
                <a:cs typeface="Lato"/>
                <a:sym typeface="Lato"/>
              </a:rPr>
              <a:t>Data cut 29/11/2023</a:t>
            </a: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Source: ODP All Portfolio</a:t>
            </a:r>
            <a:endParaRPr sz="1100">
              <a:latin typeface="Lato"/>
              <a:ea typeface="Lato"/>
              <a:cs typeface="Lato"/>
              <a:sym typeface="Lato"/>
            </a:endParaRPr>
          </a:p>
        </p:txBody>
      </p:sp>
      <p:sp>
        <p:nvSpPr>
          <p:cNvPr id="138" name="Google Shape;138;p16"/>
          <p:cNvSpPr txBox="1"/>
          <p:nvPr/>
        </p:nvSpPr>
        <p:spPr>
          <a:xfrm>
            <a:off x="105750" y="3838213"/>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193E72"/>
                </a:solidFill>
                <a:latin typeface="Lato"/>
                <a:ea typeface="Lato"/>
                <a:cs typeface="Lato"/>
                <a:sym typeface="Lato"/>
              </a:rPr>
              <a:t>National In Setup Skin Cancer Studies, open to new sites</a:t>
            </a:r>
            <a:endParaRPr sz="2300">
              <a:solidFill>
                <a:srgbClr val="193E72"/>
              </a:solidFill>
              <a:latin typeface="Lato"/>
              <a:ea typeface="Lato"/>
              <a:cs typeface="Lato"/>
              <a:sym typeface="Lato"/>
            </a:endParaRPr>
          </a:p>
        </p:txBody>
      </p:sp>
      <p:graphicFrame>
        <p:nvGraphicFramePr>
          <p:cNvPr id="139" name="Google Shape;139;p16"/>
          <p:cNvGraphicFramePr/>
          <p:nvPr/>
        </p:nvGraphicFramePr>
        <p:xfrm>
          <a:off x="258575" y="4377025"/>
          <a:ext cx="3000000" cy="3000000"/>
        </p:xfrm>
        <a:graphic>
          <a:graphicData uri="http://schemas.openxmlformats.org/drawingml/2006/table">
            <a:tbl>
              <a:tblPr>
                <a:noFill/>
                <a:tableStyleId>{39CC85CD-542E-4DBD-A4F6-33150143474F}</a:tableStyleId>
              </a:tblPr>
              <a:tblGrid>
                <a:gridCol w="698850">
                  <a:extLst>
                    <a:ext uri="{9D8B030D-6E8A-4147-A177-3AD203B41FA5}">
                      <a16:colId xmlns:a16="http://schemas.microsoft.com/office/drawing/2014/main" val="20000"/>
                    </a:ext>
                  </a:extLst>
                </a:gridCol>
                <a:gridCol w="3827050">
                  <a:extLst>
                    <a:ext uri="{9D8B030D-6E8A-4147-A177-3AD203B41FA5}">
                      <a16:colId xmlns:a16="http://schemas.microsoft.com/office/drawing/2014/main" val="20001"/>
                    </a:ext>
                  </a:extLst>
                </a:gridCol>
                <a:gridCol w="1226400">
                  <a:extLst>
                    <a:ext uri="{9D8B030D-6E8A-4147-A177-3AD203B41FA5}">
                      <a16:colId xmlns:a16="http://schemas.microsoft.com/office/drawing/2014/main" val="20002"/>
                    </a:ext>
                  </a:extLst>
                </a:gridCol>
                <a:gridCol w="1562650">
                  <a:extLst>
                    <a:ext uri="{9D8B030D-6E8A-4147-A177-3AD203B41FA5}">
                      <a16:colId xmlns:a16="http://schemas.microsoft.com/office/drawing/2014/main" val="20003"/>
                    </a:ext>
                  </a:extLst>
                </a:gridCol>
                <a:gridCol w="1284150">
                  <a:extLst>
                    <a:ext uri="{9D8B030D-6E8A-4147-A177-3AD203B41FA5}">
                      <a16:colId xmlns:a16="http://schemas.microsoft.com/office/drawing/2014/main" val="20004"/>
                    </a:ext>
                  </a:extLst>
                </a:gridCol>
                <a:gridCol w="1084325">
                  <a:extLst>
                    <a:ext uri="{9D8B030D-6E8A-4147-A177-3AD203B41FA5}">
                      <a16:colId xmlns:a16="http://schemas.microsoft.com/office/drawing/2014/main" val="20005"/>
                    </a:ext>
                  </a:extLst>
                </a:gridCol>
                <a:gridCol w="887100">
                  <a:extLst>
                    <a:ext uri="{9D8B030D-6E8A-4147-A177-3AD203B41FA5}">
                      <a16:colId xmlns:a16="http://schemas.microsoft.com/office/drawing/2014/main" val="20006"/>
                    </a:ext>
                  </a:extLst>
                </a:gridCol>
                <a:gridCol w="768100">
                  <a:extLst>
                    <a:ext uri="{9D8B030D-6E8A-4147-A177-3AD203B41FA5}">
                      <a16:colId xmlns:a16="http://schemas.microsoft.com/office/drawing/2014/main" val="20007"/>
                    </a:ext>
                  </a:extLst>
                </a:gridCol>
              </a:tblGrid>
              <a:tr h="628625">
                <a:tc>
                  <a:txBody>
                    <a:bodyPr/>
                    <a:lstStyle/>
                    <a:p>
                      <a:pPr marL="0" lvl="0" indent="0" algn="l" rtl="0">
                        <a:spcBef>
                          <a:spcPts val="0"/>
                        </a:spcBef>
                        <a:spcAft>
                          <a:spcPts val="0"/>
                        </a:spcAft>
                        <a:buNone/>
                      </a:pPr>
                      <a:r>
                        <a:rPr lang="en-GB">
                          <a:solidFill>
                            <a:schemeClr val="lt1"/>
                          </a:solidFill>
                          <a:latin typeface="Lato"/>
                          <a:ea typeface="Lato"/>
                          <a:cs typeface="Lato"/>
                          <a:sym typeface="Lato"/>
                        </a:rPr>
                        <a:t>CPMS No.</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Short Name</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Lead LCRN</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CI</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Planned Opening</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Planned Closure</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Sample Size England</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Sample Size UK</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latin typeface="Lato"/>
                          <a:ea typeface="Lato"/>
                          <a:cs typeface="Lato"/>
                          <a:sym typeface="Lato"/>
                        </a:rPr>
                        <a:t>58011</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Secondary intention wound healing following excision of keratinocyte cancers on the lower leg (HEALS2)</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West Midlands</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David Veitch</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15/01/2024</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31/12/2025</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252</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396</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838200" y="23260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Cancer Vaccine Studies</a:t>
            </a:r>
            <a:endParaRPr/>
          </a:p>
        </p:txBody>
      </p:sp>
      <p:sp>
        <p:nvSpPr>
          <p:cNvPr id="146" name="Google Shape;146;p17"/>
          <p:cNvSpPr txBox="1">
            <a:spLocks noGrp="1"/>
          </p:cNvSpPr>
          <p:nvPr>
            <p:ph type="body" idx="1"/>
          </p:nvPr>
        </p:nvSpPr>
        <p:spPr>
          <a:xfrm>
            <a:off x="838200" y="942725"/>
            <a:ext cx="10515600" cy="5449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300"/>
              <a:t>Working in partnership with BioNTech, Moderna and MSD (Individual Neoantigen Therapies)</a:t>
            </a:r>
            <a:endParaRPr sz="2300"/>
          </a:p>
          <a:p>
            <a:pPr marL="0" lvl="0" indent="0" algn="l" rtl="0">
              <a:spcBef>
                <a:spcPts val="1000"/>
              </a:spcBef>
              <a:spcAft>
                <a:spcPts val="0"/>
              </a:spcAft>
              <a:buNone/>
            </a:pPr>
            <a:r>
              <a:rPr lang="en-GB" sz="2300"/>
              <a:t>Skin cancer studies:</a:t>
            </a:r>
            <a:endParaRPr sz="2300"/>
          </a:p>
          <a:p>
            <a:pPr marL="457200" lvl="0" indent="-349250" algn="l" rtl="0">
              <a:spcBef>
                <a:spcPts val="1000"/>
              </a:spcBef>
              <a:spcAft>
                <a:spcPts val="0"/>
              </a:spcAft>
              <a:buClr>
                <a:srgbClr val="193E72"/>
              </a:buClr>
              <a:buSzPts val="1900"/>
              <a:buChar char="•"/>
            </a:pPr>
            <a:r>
              <a:rPr lang="en-GB" sz="1900">
                <a:solidFill>
                  <a:srgbClr val="193E72"/>
                </a:solidFill>
              </a:rPr>
              <a:t>BioNTech - A Phase 2 study of BNT113 in HPV16+ HNSCC patients expressing PD-L1 (CPMS 47443) </a:t>
            </a:r>
            <a:endParaRPr sz="1900">
              <a:solidFill>
                <a:srgbClr val="193E72"/>
              </a:solidFill>
            </a:endParaRPr>
          </a:p>
          <a:p>
            <a:pPr marL="457200" lvl="0" indent="-349250" algn="l" rtl="0">
              <a:spcBef>
                <a:spcPts val="1000"/>
              </a:spcBef>
              <a:spcAft>
                <a:spcPts val="0"/>
              </a:spcAft>
              <a:buClr>
                <a:srgbClr val="193E72"/>
              </a:buClr>
              <a:buSzPts val="1900"/>
              <a:buChar char="•"/>
            </a:pPr>
            <a:r>
              <a:rPr lang="en-GB" sz="1900">
                <a:solidFill>
                  <a:srgbClr val="193E72"/>
                </a:solidFill>
              </a:rPr>
              <a:t>BNT111-01: Open-label, randomized Phase 2 trial with BNT111 and cemiplimab in combination or as single agents in patients with anti-PD1-refractory/relapsed, unresectable Stage III or IV melanoma  (CPMS 46300)</a:t>
            </a:r>
            <a:endParaRPr sz="1900">
              <a:solidFill>
                <a:srgbClr val="193E72"/>
              </a:solidFill>
            </a:endParaRPr>
          </a:p>
          <a:p>
            <a:pPr marL="457200" lvl="0" indent="-349250" algn="l" rtl="0">
              <a:spcBef>
                <a:spcPts val="1000"/>
              </a:spcBef>
              <a:spcAft>
                <a:spcPts val="0"/>
              </a:spcAft>
              <a:buClr>
                <a:srgbClr val="193E72"/>
              </a:buClr>
              <a:buSzPts val="1900"/>
              <a:buChar char="•"/>
            </a:pPr>
            <a:r>
              <a:rPr lang="en-GB" sz="1900">
                <a:solidFill>
                  <a:srgbClr val="193E72"/>
                </a:solidFill>
              </a:rPr>
              <a:t>MSD V940-001 (CPMS 54905) A Phase 3 Registrational Study in Adjuvant Melanoma Testing mRNA-4157/V940 + Pembrolizumab Versus Pembrolizumab in Patients with High-Risk resected Melanoma</a:t>
            </a:r>
            <a:endParaRPr sz="1900">
              <a:solidFill>
                <a:srgbClr val="193E72"/>
              </a:solidFill>
            </a:endParaRPr>
          </a:p>
          <a:p>
            <a:pPr marL="457200" lvl="0" indent="-349250" algn="l" rtl="0">
              <a:spcBef>
                <a:spcPts val="1000"/>
              </a:spcBef>
              <a:spcAft>
                <a:spcPts val="0"/>
              </a:spcAft>
              <a:buClr>
                <a:srgbClr val="193E72"/>
              </a:buClr>
              <a:buSzPts val="1900"/>
              <a:buChar char="•"/>
            </a:pPr>
            <a:r>
              <a:rPr lang="en-GB" sz="1900">
                <a:solidFill>
                  <a:srgbClr val="193E72"/>
                </a:solidFill>
              </a:rPr>
              <a:t>MSD V940-007: A Phase 2/3, adaptive, randomized, open-label, clinical study to evaluate neoadjuvant and adjuvant V940 (mRNA-4157) in combination with pembrolizumab (MK-3475) versus standard of care and pembrolizumab monotherapy in participants with resectable locally advanced cutaneous squamous cell carcinoma (LA cSCC)</a:t>
            </a:r>
            <a:endParaRPr sz="1900">
              <a:solidFill>
                <a:srgbClr val="193E7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8"/>
          <p:cNvPicPr preferRelativeResize="0"/>
          <p:nvPr/>
        </p:nvPicPr>
        <p:blipFill>
          <a:blip r:embed="rId3">
            <a:alphaModFix/>
          </a:blip>
          <a:stretch>
            <a:fillRect/>
          </a:stretch>
        </p:blipFill>
        <p:spPr>
          <a:xfrm>
            <a:off x="1354100" y="162750"/>
            <a:ext cx="4181775" cy="5856124"/>
          </a:xfrm>
          <a:prstGeom prst="rect">
            <a:avLst/>
          </a:prstGeom>
          <a:noFill/>
          <a:ln>
            <a:noFill/>
          </a:ln>
        </p:spPr>
      </p:pic>
      <p:pic>
        <p:nvPicPr>
          <p:cNvPr id="153" name="Google Shape;153;p18"/>
          <p:cNvPicPr preferRelativeResize="0"/>
          <p:nvPr/>
        </p:nvPicPr>
        <p:blipFill>
          <a:blip r:embed="rId4">
            <a:alphaModFix/>
          </a:blip>
          <a:stretch>
            <a:fillRect/>
          </a:stretch>
        </p:blipFill>
        <p:spPr>
          <a:xfrm>
            <a:off x="6278800" y="162750"/>
            <a:ext cx="4121280" cy="5856126"/>
          </a:xfrm>
          <a:prstGeom prst="rect">
            <a:avLst/>
          </a:prstGeom>
          <a:noFill/>
          <a:ln>
            <a:noFill/>
          </a:ln>
        </p:spPr>
      </p:pic>
      <p:sp>
        <p:nvSpPr>
          <p:cNvPr id="154" name="Google Shape;154;p18"/>
          <p:cNvSpPr txBox="1"/>
          <p:nvPr/>
        </p:nvSpPr>
        <p:spPr>
          <a:xfrm>
            <a:off x="248625" y="414375"/>
            <a:ext cx="1046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dk1"/>
                </a:solidFill>
              </a:rPr>
              <a:t>All Cancer Vaccine Pathway Studies</a:t>
            </a:r>
            <a:endParaRPr sz="1200">
              <a:solidFill>
                <a:schemeClr val="dk1"/>
              </a:solidFill>
            </a:endParaRPr>
          </a:p>
        </p:txBody>
      </p:sp>
      <p:sp>
        <p:nvSpPr>
          <p:cNvPr id="155" name="Google Shape;155;p18"/>
          <p:cNvSpPr txBox="1"/>
          <p:nvPr/>
        </p:nvSpPr>
        <p:spPr>
          <a:xfrm>
            <a:off x="10625850" y="414375"/>
            <a:ext cx="1046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dk1"/>
                </a:solidFill>
              </a:rPr>
              <a:t>Skin Cancer Vaccine Pathway Studies</a:t>
            </a:r>
            <a:endParaRPr sz="1200">
              <a:solidFill>
                <a:schemeClr val="dk1"/>
              </a:solidFill>
            </a:endParaRPr>
          </a:p>
        </p:txBody>
      </p:sp>
      <p:cxnSp>
        <p:nvCxnSpPr>
          <p:cNvPr id="156" name="Google Shape;156;p18"/>
          <p:cNvCxnSpPr/>
          <p:nvPr/>
        </p:nvCxnSpPr>
        <p:spPr>
          <a:xfrm rot="10800000" flipH="1">
            <a:off x="8784875" y="3211550"/>
            <a:ext cx="1854300" cy="590400"/>
          </a:xfrm>
          <a:prstGeom prst="straightConnector1">
            <a:avLst/>
          </a:prstGeom>
          <a:noFill/>
          <a:ln w="9525" cap="flat" cmpd="sng">
            <a:solidFill>
              <a:schemeClr val="dk2"/>
            </a:solidFill>
            <a:prstDash val="solid"/>
            <a:round/>
            <a:headEnd type="none" w="med" len="med"/>
            <a:tailEnd type="none" w="med" len="med"/>
          </a:ln>
        </p:spPr>
      </p:cxnSp>
      <p:sp>
        <p:nvSpPr>
          <p:cNvPr id="157" name="Google Shape;157;p18"/>
          <p:cNvSpPr txBox="1"/>
          <p:nvPr/>
        </p:nvSpPr>
        <p:spPr>
          <a:xfrm>
            <a:off x="10887850" y="3107850"/>
            <a:ext cx="13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endParaRPr>
          </a:p>
        </p:txBody>
      </p:sp>
      <p:pic>
        <p:nvPicPr>
          <p:cNvPr id="158" name="Google Shape;158;p18"/>
          <p:cNvPicPr preferRelativeResize="0"/>
          <p:nvPr/>
        </p:nvPicPr>
        <p:blipFill>
          <a:blip r:embed="rId5">
            <a:alphaModFix/>
          </a:blip>
          <a:stretch>
            <a:fillRect/>
          </a:stretch>
        </p:blipFill>
        <p:spPr>
          <a:xfrm>
            <a:off x="10625850" y="2677225"/>
            <a:ext cx="1326000" cy="738767"/>
          </a:xfrm>
          <a:prstGeom prst="rect">
            <a:avLst/>
          </a:prstGeom>
          <a:noFill/>
          <a:ln>
            <a:noFill/>
          </a:ln>
        </p:spPr>
      </p:pic>
      <p:pic>
        <p:nvPicPr>
          <p:cNvPr id="159" name="Google Shape;159;p18"/>
          <p:cNvPicPr preferRelativeResize="0"/>
          <p:nvPr/>
        </p:nvPicPr>
        <p:blipFill>
          <a:blip r:embed="rId6">
            <a:alphaModFix/>
          </a:blip>
          <a:stretch>
            <a:fillRect/>
          </a:stretch>
        </p:blipFill>
        <p:spPr>
          <a:xfrm>
            <a:off x="10652175" y="3723450"/>
            <a:ext cx="1175236" cy="615600"/>
          </a:xfrm>
          <a:prstGeom prst="rect">
            <a:avLst/>
          </a:prstGeom>
          <a:noFill/>
          <a:ln>
            <a:noFill/>
          </a:ln>
        </p:spPr>
      </p:pic>
      <p:pic>
        <p:nvPicPr>
          <p:cNvPr id="160" name="Google Shape;160;p18"/>
          <p:cNvPicPr preferRelativeResize="0"/>
          <p:nvPr/>
        </p:nvPicPr>
        <p:blipFill>
          <a:blip r:embed="rId7">
            <a:alphaModFix/>
          </a:blip>
          <a:stretch>
            <a:fillRect/>
          </a:stretch>
        </p:blipFill>
        <p:spPr>
          <a:xfrm>
            <a:off x="10657177" y="4565225"/>
            <a:ext cx="1175225" cy="621689"/>
          </a:xfrm>
          <a:prstGeom prst="rect">
            <a:avLst/>
          </a:prstGeom>
          <a:noFill/>
          <a:ln>
            <a:noFill/>
          </a:ln>
        </p:spPr>
      </p:pic>
      <p:cxnSp>
        <p:nvCxnSpPr>
          <p:cNvPr id="161" name="Google Shape;161;p18"/>
          <p:cNvCxnSpPr>
            <a:endCxn id="159" idx="1"/>
          </p:cNvCxnSpPr>
          <p:nvPr/>
        </p:nvCxnSpPr>
        <p:spPr>
          <a:xfrm rot="10800000" flipH="1">
            <a:off x="8408775" y="4031250"/>
            <a:ext cx="2243400" cy="8982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18"/>
          <p:cNvCxnSpPr>
            <a:endCxn id="160" idx="1"/>
          </p:cNvCxnSpPr>
          <p:nvPr/>
        </p:nvCxnSpPr>
        <p:spPr>
          <a:xfrm>
            <a:off x="9144577" y="4824469"/>
            <a:ext cx="1512600" cy="51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169" name="Google Shape;169;p19"/>
          <p:cNvSpPr txBox="1">
            <a:spLocks noGrp="1"/>
          </p:cNvSpPr>
          <p:nvPr>
            <p:ph type="body" idx="1"/>
          </p:nvPr>
        </p:nvSpPr>
        <p:spPr>
          <a:xfrm>
            <a:off x="316650" y="867150"/>
            <a:ext cx="11604900" cy="58278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marL="0" lvl="0" indent="0" algn="l" rtl="0">
              <a:lnSpc>
                <a:spcPct val="100000"/>
              </a:lnSpc>
              <a:spcBef>
                <a:spcPts val="100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1000"/>
              </a:spcBef>
              <a:spcAft>
                <a:spcPts val="0"/>
              </a:spcAft>
              <a:buNone/>
            </a:pPr>
            <a:r>
              <a:rPr lang="en-GB" sz="2000">
                <a:highlight>
                  <a:schemeClr val="lt1"/>
                </a:highlight>
                <a:latin typeface="Lato"/>
                <a:ea typeface="Lato"/>
                <a:cs typeface="Lato"/>
                <a:sym typeface="Lato"/>
              </a:rPr>
              <a:t>Skin Cancer Studies now on the scheme:</a:t>
            </a:r>
            <a:endParaRPr sz="2000">
              <a:highlight>
                <a:schemeClr val="lt1"/>
              </a:highlight>
              <a:latin typeface="Lato"/>
              <a:ea typeface="Lato"/>
              <a:cs typeface="Lato"/>
              <a:sym typeface="Lato"/>
            </a:endParaRPr>
          </a:p>
          <a:p>
            <a:pPr marL="457200" lvl="0" indent="-355600" algn="l" rtl="0">
              <a:lnSpc>
                <a:spcPct val="100000"/>
              </a:lnSpc>
              <a:spcBef>
                <a:spcPts val="1000"/>
              </a:spcBef>
              <a:spcAft>
                <a:spcPts val="0"/>
              </a:spcAft>
              <a:buSzPts val="2000"/>
              <a:buFont typeface="Lato"/>
              <a:buChar char="•"/>
            </a:pPr>
            <a:r>
              <a:rPr lang="en-GB" sz="2000">
                <a:highlight>
                  <a:schemeClr val="lt1"/>
                </a:highlight>
                <a:latin typeface="Lato"/>
                <a:ea typeface="Lato"/>
                <a:cs typeface="Lato"/>
                <a:sym typeface="Lato"/>
              </a:rPr>
              <a:t>RESCUE</a:t>
            </a:r>
            <a:endParaRPr sz="2000">
              <a:highlight>
                <a:schemeClr val="lt1"/>
              </a:highlight>
              <a:latin typeface="Lato"/>
              <a:ea typeface="Lato"/>
              <a:cs typeface="Lato"/>
              <a:sym typeface="Lato"/>
            </a:endParaRPr>
          </a:p>
          <a:p>
            <a:pPr marL="457200" lvl="0" indent="-355600" algn="l" rtl="0">
              <a:lnSpc>
                <a:spcPct val="100000"/>
              </a:lnSpc>
              <a:spcBef>
                <a:spcPts val="0"/>
              </a:spcBef>
              <a:spcAft>
                <a:spcPts val="0"/>
              </a:spcAft>
              <a:buSzPts val="2000"/>
              <a:buFont typeface="Lato"/>
              <a:buChar char="•"/>
            </a:pPr>
            <a:r>
              <a:rPr lang="en-GB" sz="2000">
                <a:highlight>
                  <a:schemeClr val="lt1"/>
                </a:highlight>
                <a:latin typeface="Lato"/>
                <a:ea typeface="Lato"/>
                <a:cs typeface="Lato"/>
                <a:sym typeface="Lato"/>
              </a:rPr>
              <a:t>TebeMRD</a:t>
            </a:r>
            <a:endParaRPr sz="2000">
              <a:highlight>
                <a:schemeClr val="lt1"/>
              </a:highlight>
              <a:latin typeface="Lato"/>
              <a:ea typeface="Lato"/>
              <a:cs typeface="Lato"/>
              <a:sym typeface="Lato"/>
            </a:endParaRPr>
          </a:p>
          <a:p>
            <a:pPr marL="457200" lvl="0" indent="-355600" algn="l" rtl="0">
              <a:lnSpc>
                <a:spcPct val="100000"/>
              </a:lnSpc>
              <a:spcBef>
                <a:spcPts val="0"/>
              </a:spcBef>
              <a:spcAft>
                <a:spcPts val="0"/>
              </a:spcAft>
              <a:buSzPts val="2000"/>
              <a:buFont typeface="Lato"/>
              <a:buChar char="•"/>
            </a:pPr>
            <a:r>
              <a:rPr lang="en-GB" sz="2000">
                <a:highlight>
                  <a:schemeClr val="lt1"/>
                </a:highlight>
                <a:latin typeface="Lato"/>
                <a:ea typeface="Lato"/>
                <a:cs typeface="Lato"/>
                <a:sym typeface="Lato"/>
              </a:rPr>
              <a:t>REFINE</a:t>
            </a:r>
            <a:endParaRPr sz="2000">
              <a:highlight>
                <a:schemeClr val="lt1"/>
              </a:highlight>
              <a:latin typeface="Lato"/>
              <a:ea typeface="Lato"/>
              <a:cs typeface="Lato"/>
              <a:sym typeface="Lato"/>
            </a:endParaRPr>
          </a:p>
          <a:p>
            <a:pPr marL="457200" lvl="0" indent="-355600" algn="l" rtl="0">
              <a:lnSpc>
                <a:spcPct val="100000"/>
              </a:lnSpc>
              <a:spcBef>
                <a:spcPts val="0"/>
              </a:spcBef>
              <a:spcAft>
                <a:spcPts val="0"/>
              </a:spcAft>
              <a:buSzPts val="2000"/>
              <a:buFont typeface="Lato"/>
              <a:buChar char="•"/>
            </a:pPr>
            <a:r>
              <a:rPr lang="en-GB" sz="2000">
                <a:highlight>
                  <a:schemeClr val="lt1"/>
                </a:highlight>
                <a:latin typeface="Lato"/>
                <a:ea typeface="Lato"/>
                <a:cs typeface="Lato"/>
                <a:sym typeface="Lato"/>
              </a:rPr>
              <a:t>MelMarT-II</a:t>
            </a:r>
            <a:endParaRPr sz="2000">
              <a:highlight>
                <a:schemeClr val="lt1"/>
              </a:highlight>
              <a:latin typeface="Lato"/>
              <a:ea typeface="Lato"/>
              <a:cs typeface="Lato"/>
              <a:sym typeface="Lato"/>
            </a:endParaRPr>
          </a:p>
          <a:p>
            <a:pPr marL="457200" lvl="0" indent="-355600" algn="l" rtl="0">
              <a:lnSpc>
                <a:spcPct val="100000"/>
              </a:lnSpc>
              <a:spcBef>
                <a:spcPts val="0"/>
              </a:spcBef>
              <a:spcAft>
                <a:spcPts val="0"/>
              </a:spcAft>
              <a:buSzPts val="2000"/>
              <a:buFont typeface="Lato"/>
              <a:buChar char="•"/>
            </a:pPr>
            <a:r>
              <a:rPr lang="en-GB" sz="2000">
                <a:highlight>
                  <a:schemeClr val="lt1"/>
                </a:highlight>
                <a:latin typeface="Lato"/>
                <a:ea typeface="Lato"/>
                <a:cs typeface="Lato"/>
                <a:sym typeface="Lato"/>
              </a:rPr>
              <a:t>MITRE</a:t>
            </a:r>
            <a:endParaRPr sz="2000">
              <a:solidFill>
                <a:srgbClr val="193E72"/>
              </a:solidFill>
              <a:latin typeface="Lato"/>
              <a:ea typeface="Lato"/>
              <a:cs typeface="Lato"/>
              <a:sym typeface="Lato"/>
            </a:endParaRPr>
          </a:p>
          <a:p>
            <a:pPr marL="0" lvl="0" indent="0" algn="l" rtl="0">
              <a:lnSpc>
                <a:spcPct val="100000"/>
              </a:lnSpc>
              <a:spcBef>
                <a:spcPts val="0"/>
              </a:spcBef>
              <a:spcAft>
                <a:spcPts val="0"/>
              </a:spcAft>
              <a:buNone/>
            </a:pPr>
            <a:endParaRPr sz="2000">
              <a:solidFill>
                <a:srgbClr val="193E72"/>
              </a:solidFill>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457200" lvl="0" indent="0" algn="l" rtl="0">
              <a:lnSpc>
                <a:spcPct val="100000"/>
              </a:lnSpc>
              <a:spcBef>
                <a:spcPts val="0"/>
              </a:spcBef>
              <a:spcAft>
                <a:spcPts val="0"/>
              </a:spcAft>
              <a:buNone/>
            </a:pPr>
            <a:endParaRPr sz="2000" b="1">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p:txBody>
      </p:sp>
      <p:grpSp>
        <p:nvGrpSpPr>
          <p:cNvPr id="170" name="Google Shape;170;p19"/>
          <p:cNvGrpSpPr/>
          <p:nvPr/>
        </p:nvGrpSpPr>
        <p:grpSpPr>
          <a:xfrm>
            <a:off x="10441748" y="-838776"/>
            <a:ext cx="1995749" cy="2033473"/>
            <a:chOff x="2449130" y="3506855"/>
            <a:chExt cx="3042300" cy="3042300"/>
          </a:xfrm>
        </p:grpSpPr>
        <p:sp>
          <p:nvSpPr>
            <p:cNvPr id="171" name="Google Shape;171;p19"/>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2" name="Google Shape;172;p19"/>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3" name="Google Shape;173;p19"/>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pic>
        <p:nvPicPr>
          <p:cNvPr id="174" name="Google Shape;174;p19"/>
          <p:cNvPicPr preferRelativeResize="0"/>
          <p:nvPr/>
        </p:nvPicPr>
        <p:blipFill>
          <a:blip r:embed="rId4">
            <a:alphaModFix/>
          </a:blip>
          <a:stretch>
            <a:fillRect/>
          </a:stretch>
        </p:blipFill>
        <p:spPr>
          <a:xfrm>
            <a:off x="6290904" y="4251754"/>
            <a:ext cx="5125475" cy="186035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Widescreen</PresentationFormat>
  <Paragraphs>277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Lato</vt:lpstr>
      <vt:lpstr>Arial</vt:lpstr>
      <vt:lpstr>Calibri</vt:lpstr>
      <vt:lpstr>Custom Design</vt:lpstr>
      <vt:lpstr> SWAG Network Skin Cancer Clinical Advisory Group </vt:lpstr>
      <vt:lpstr>PowerPoint Presentation</vt:lpstr>
      <vt:lpstr>PowerPoint Presentation</vt:lpstr>
      <vt:lpstr>Studies and Recruitment by site 2019 - present</vt:lpstr>
      <vt:lpstr>PowerPoint Presentation</vt:lpstr>
      <vt:lpstr>PowerPoint Presentation</vt:lpstr>
      <vt:lpstr>Cancer Vaccine Studies</vt:lpstr>
      <vt:lpstr>PowerPoint Presentation</vt:lpstr>
      <vt:lpstr>Associate PI Scheme</vt:lpstr>
      <vt:lpstr>Cancer PES survey results 2022 - Q58 research</vt:lpstr>
      <vt:lpstr>Cancer PES survey results 2022 - Q58 research</vt:lpstr>
      <vt:lpstr>Talking about research</vt:lpstr>
      <vt:lpstr>PowerPoint Presentation</vt:lpstr>
      <vt:lpstr>PowerPoint Presentation</vt:lpstr>
      <vt:lpstr>PowerPoint Presentation</vt:lpstr>
      <vt:lpstr>PowerPoint Presentation</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Skin Cancer Clinical Advisory Group </dc:title>
  <dc:creator>Dunderdale, Helen</dc:creator>
  <cp:lastModifiedBy>Helen Dunderdale</cp:lastModifiedBy>
  <cp:revision>1</cp:revision>
  <dcterms:modified xsi:type="dcterms:W3CDTF">2023-12-06T09:31:37Z</dcterms:modified>
</cp:coreProperties>
</file>