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extLst>
              <c:ext xmlns:c16="http://schemas.microsoft.com/office/drawing/2014/chart" uri="{C3380CC4-5D6E-409C-BE32-E72D297353CC}">
                <c16:uniqueId val="{00000001-78D1-4473-8070-CF14AA591B14}"/>
              </c:ext>
            </c:extLst>
          </c:dPt>
          <c:cat>
            <c:strRef>
              <c:f>Sheet1!$A$2:$A$5</c:f>
              <c:strCache>
                <c:ptCount val="4"/>
                <c:pt idx="0">
                  <c:v>Meningioma 70%</c:v>
                </c:pt>
                <c:pt idx="1">
                  <c:v>Craniopharyngioma &amp; chondrosarcoma 18.6%</c:v>
                </c:pt>
                <c:pt idx="2">
                  <c:v>Pituitary Adenoma 8.6%</c:v>
                </c:pt>
                <c:pt idx="3">
                  <c:v>Ganglioma &amp; Paraganglioma 2.8%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18.600000000000001</c:v>
                </c:pt>
                <c:pt idx="2">
                  <c:v>8.6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D1-4473-8070-CF14AA591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773765316760534"/>
          <c:y val="9.0560039370078727E-2"/>
          <c:w val="0.32375821878377148"/>
          <c:h val="0.89081988188976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0"/>
          <c:dPt>
            <c:idx val="0"/>
            <c:bubble3D val="0"/>
            <c:spPr>
              <a:ln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E69-403E-B017-F50906F9CEF7}"/>
              </c:ext>
            </c:extLst>
          </c:dPt>
          <c:dPt>
            <c:idx val="1"/>
            <c:bubble3D val="0"/>
            <c:spPr>
              <a:ln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E69-403E-B017-F50906F9CEF7}"/>
              </c:ext>
            </c:extLst>
          </c:dPt>
          <c:dPt>
            <c:idx val="2"/>
            <c:bubble3D val="0"/>
            <c:spPr>
              <a:ln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E69-403E-B017-F50906F9CEF7}"/>
              </c:ext>
            </c:extLst>
          </c:dPt>
          <c:dPt>
            <c:idx val="3"/>
            <c:bubble3D val="0"/>
            <c:spPr>
              <a:ln>
                <a:solidFill>
                  <a:srgbClr val="FFFF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DE69-403E-B017-F50906F9CEF7}"/>
              </c:ext>
            </c:extLst>
          </c:dPt>
          <c:cat>
            <c:strRef>
              <c:f>Sheet1!$A$2:$A$5</c:f>
              <c:strCache>
                <c:ptCount val="4"/>
                <c:pt idx="0">
                  <c:v>Oligodendroglioma (WHO grade 1 &amp; 2) 45%</c:v>
                </c:pt>
                <c:pt idx="1">
                  <c:v>Astrocytoma 31%</c:v>
                </c:pt>
                <c:pt idx="2">
                  <c:v>Ependymoma 9.6%</c:v>
                </c:pt>
                <c:pt idx="3">
                  <c:v>Others 14.4%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</c:v>
                </c:pt>
                <c:pt idx="1">
                  <c:v>31</c:v>
                </c:pt>
                <c:pt idx="2">
                  <c:v>9.6</c:v>
                </c:pt>
                <c:pt idx="3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E69-403E-B017-F50906F9C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36876640419952E-2"/>
          <c:y val="0.17926574803149606"/>
          <c:w val="0.54715616797900257"/>
          <c:h val="0.820734251968503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explosion val="9"/>
          <c:cat>
            <c:strRef>
              <c:f>Sheet1!$A$2:$A$3</c:f>
              <c:strCache>
                <c:ptCount val="2"/>
                <c:pt idx="0">
                  <c:v>Skull base 62.5%</c:v>
                </c:pt>
                <c:pt idx="1">
                  <c:v>Parenchyma &amp; Spine 37.5%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62.5</c:v>
                </c:pt>
                <c:pt idx="1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6-4825-86EC-ECDB781B7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52A44B-B9BF-4334-AFC1-968918413A87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38E36D-4476-4835-9796-C123978DDE8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</a:rPr>
              <a:t>Low-Grade Brain &amp; Skull Base Tumours CNS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FF00"/>
                </a:solidFill>
                <a:latin typeface="+mj-lt"/>
              </a:rPr>
              <a:t>Emil Cano</a:t>
            </a:r>
          </a:p>
          <a:p>
            <a:r>
              <a:rPr lang="en-GB" b="1" dirty="0">
                <a:solidFill>
                  <a:srgbClr val="FFFF00"/>
                </a:solidFill>
                <a:latin typeface="+mj-lt"/>
              </a:rPr>
              <a:t>Neuro-Oncology CNS</a:t>
            </a:r>
          </a:p>
        </p:txBody>
      </p:sp>
      <p:pic>
        <p:nvPicPr>
          <p:cNvPr id="4" name="Picture 4" descr="\\ubht.nhs.uk\userdata\H\herbertm\Desktop\BWHA.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73216"/>
            <a:ext cx="154305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Tessa Jowell Foundation - Tessa's Legacy Program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5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772400" cy="906376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Background: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132856"/>
            <a:ext cx="7772400" cy="2081520"/>
          </a:xfrm>
        </p:spPr>
        <p:txBody>
          <a:bodyPr>
            <a:normAutofit fontScale="25000" lnSpcReduction="20000"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Established February 2023 after a recommendation form the Tessa Jowell Brain Cancer Mission.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Funded by the SWAG Cancer Alliance for 1 year; funding for 2</a:t>
            </a:r>
            <a:r>
              <a:rPr lang="en-GB" sz="9600" baseline="30000" dirty="0">
                <a:latin typeface="+mj-lt"/>
              </a:rPr>
              <a:t>nd</a:t>
            </a:r>
            <a:r>
              <a:rPr lang="en-GB" sz="9600" dirty="0">
                <a:latin typeface="+mj-lt"/>
              </a:rPr>
              <a:t> year in progress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Recognized a need for psychological support in this patient group.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154 patients as of 12th of December 2023.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Cover low-grade gliomas &amp; most of the skull base patients.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My training so far (LGG conference/study day, level 2 psychological skills, difficult conversations)</a:t>
            </a:r>
          </a:p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24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106754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FF0000"/>
                </a:solidFill>
                <a:effectLst/>
              </a:rPr>
              <a:t>What I do as a CNS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7854696" cy="1752600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Meet &amp; introduce myself to new patients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Provides advice, support &amp; information (SACT, radiotherapy, active surveillance)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Patient education in managing treatment side effects &amp; symptom advice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Emotional &amp; psychological support for patients &amp; their kin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Holistic needs assessment (HNA)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I am able to signpost (financial, psychology, work/schooling issues, counselling, provide emergency contact details)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MDT &amp; link to services outside of UHBW.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Work collaboratively with the Macmillan therapy team (OT/physio) &amp; the prehab team in NBT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82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9330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effectLst/>
              </a:rPr>
              <a:t>SKULL BASE PATIENTS ACCORDING TO DIAGNOSES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6597352"/>
            <a:ext cx="7848544" cy="14401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15298165"/>
              </p:ext>
            </p:extLst>
          </p:nvPr>
        </p:nvGraphicFramePr>
        <p:xfrm>
          <a:off x="1403648" y="2708920"/>
          <a:ext cx="71287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9935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149959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effectLst/>
              </a:rPr>
              <a:t>LOW-GRADE GLIOMAS ACCORDING TO DIAGNOSES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597352"/>
            <a:ext cx="7494984" cy="14401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96250803"/>
              </p:ext>
            </p:extLst>
          </p:nvPr>
        </p:nvGraphicFramePr>
        <p:xfrm>
          <a:off x="1524000" y="2420888"/>
          <a:ext cx="6096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39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851648" cy="119330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effectLst/>
              </a:rPr>
              <a:t>CLASSIFICATION OF PATIENTS ACCORDING TO TUMOUR LOCATION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467544" y="6597352"/>
            <a:ext cx="7848872" cy="144016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27078396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505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359080" cy="851520"/>
          </a:xfrm>
        </p:spPr>
        <p:txBody>
          <a:bodyPr>
            <a:normAutofit/>
          </a:bodyPr>
          <a:lstStyle/>
          <a:p>
            <a:pPr algn="l"/>
            <a:r>
              <a:rPr lang="en-GB" sz="5400" b="0" dirty="0">
                <a:solidFill>
                  <a:srgbClr val="FF0000"/>
                </a:solidFill>
                <a:effectLst/>
              </a:rPr>
              <a:t>Impact and feedback so far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7854696" cy="4032448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Single point of contact for low-grade &amp; skull base patients (smoother pathway for the patients).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Enhanced psychological &amp; emotional support given to patients &amp; their families.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Symptom management &amp; seizure control.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Increased resilience within the Neuro-oncology CNS team. Enhanced cross-cover. 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Patients verbalized relief knowing they have a named-CNS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ongoing QOL assessments (pre &amp; post treatment).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30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851648" cy="70750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320832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We recognize the complexities of this patient group &amp; their increased needs.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Specialist input aims to provide evidence-based care &amp; reduce anxieties for patients.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The multi-disciplinary team approach promotes individualized patient care.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CNS role facilitates the patient's journey as the single point of contact going forward which ensures ongoing and comprehensive support.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9600" dirty="0">
                <a:latin typeface="+mj-lt"/>
              </a:rPr>
              <a:t>Funding from the Cancer Alliance for a substantive post would continue to support quality outcomes for this patient group.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96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642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+mj-lt"/>
              </a:rPr>
              <a:t>Thank you for your valuable time.</a:t>
            </a:r>
          </a:p>
        </p:txBody>
      </p:sp>
    </p:spTree>
    <p:extLst>
      <p:ext uri="{BB962C8B-B14F-4D97-AF65-F5344CB8AC3E}">
        <p14:creationId xmlns:p14="http://schemas.microsoft.com/office/powerpoint/2010/main" val="3363206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366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Flow</vt:lpstr>
      <vt:lpstr>Low-Grade Brain &amp; Skull Base Tumours CNS</vt:lpstr>
      <vt:lpstr>Background:</vt:lpstr>
      <vt:lpstr>What I do as a CNS</vt:lpstr>
      <vt:lpstr>SKULL BASE PATIENTS ACCORDING TO DIAGNOSES</vt:lpstr>
      <vt:lpstr>LOW-GRADE GLIOMAS ACCORDING TO DIAGNOSES</vt:lpstr>
      <vt:lpstr>CLASSIFICATION OF PATIENTS ACCORDING TO TUMOUR LOCATION</vt:lpstr>
      <vt:lpstr>Impact and feedback so far</vt:lpstr>
      <vt:lpstr>Summary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Grade Brain and Spinal Tumours CNS</dc:title>
  <dc:creator>Herbert, Mark</dc:creator>
  <cp:lastModifiedBy>Helen Dunderdale</cp:lastModifiedBy>
  <cp:revision>13</cp:revision>
  <dcterms:created xsi:type="dcterms:W3CDTF">2023-08-29T12:29:27Z</dcterms:created>
  <dcterms:modified xsi:type="dcterms:W3CDTF">2023-12-13T16:07:14Z</dcterms:modified>
</cp:coreProperties>
</file>