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648" r:id="rId5"/>
    <p:sldMasterId id="2147483659" r:id="rId6"/>
    <p:sldMasterId id="2147483667" r:id="rId7"/>
  </p:sldMasterIdLst>
  <p:notesMasterIdLst>
    <p:notesMasterId r:id="rId15"/>
  </p:notesMasterIdLst>
  <p:handoutMasterIdLst>
    <p:handoutMasterId r:id="rId16"/>
  </p:handoutMasterIdLst>
  <p:sldIdLst>
    <p:sldId id="256" r:id="rId8"/>
    <p:sldId id="257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470" autoAdjust="0"/>
  </p:normalViewPr>
  <p:slideViewPr>
    <p:cSldViewPr snapToGrid="0">
      <p:cViewPr varScale="1">
        <p:scale>
          <a:sx n="58" d="100"/>
          <a:sy n="58" d="100"/>
        </p:scale>
        <p:origin x="1280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4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B098C-7471-4DD5-85ED-7975F7398B78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3621E-A60A-4BDA-BBE2-09032E42C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64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6A189-0D19-40C5-9A99-265EB29F27C2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67B15-3228-470C-92C2-DEDC24377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9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838200" y="2180664"/>
            <a:ext cx="10515600" cy="727075"/>
          </a:xfrm>
          <a:prstGeom prst="rect">
            <a:avLst/>
          </a:prstGeom>
        </p:spPr>
        <p:txBody>
          <a:bodyPr/>
          <a:lstStyle>
            <a:lvl1pPr algn="ctr">
              <a:defRPr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838200" y="3098174"/>
            <a:ext cx="10515600" cy="546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96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180664"/>
            <a:ext cx="10515600" cy="727075"/>
          </a:xfrm>
          <a:prstGeom prst="rect">
            <a:avLst/>
          </a:prstGeom>
        </p:spPr>
        <p:txBody>
          <a:bodyPr/>
          <a:lstStyle>
            <a:lvl1pPr algn="ctr">
              <a:defRPr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0"/>
          </p:nvPr>
        </p:nvSpPr>
        <p:spPr>
          <a:xfrm>
            <a:off x="838200" y="3098174"/>
            <a:ext cx="10515600" cy="546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520950" y="4082677"/>
            <a:ext cx="7150100" cy="635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accent1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Click to edit details</a:t>
            </a:r>
          </a:p>
        </p:txBody>
      </p:sp>
    </p:spTree>
    <p:extLst>
      <p:ext uri="{BB962C8B-B14F-4D97-AF65-F5344CB8AC3E}">
        <p14:creationId xmlns:p14="http://schemas.microsoft.com/office/powerpoint/2010/main" val="177579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2592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00784"/>
            <a:ext cx="10515600" cy="727075"/>
          </a:xfrm>
          <a:prstGeom prst="rect">
            <a:avLst/>
          </a:prstGeo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0"/>
          </p:nvPr>
        </p:nvSpPr>
        <p:spPr>
          <a:xfrm>
            <a:off x="838200" y="1170699"/>
            <a:ext cx="10515600" cy="546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79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784"/>
            <a:ext cx="10515600" cy="72707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838200" y="1170699"/>
            <a:ext cx="10515600" cy="546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8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784"/>
            <a:ext cx="10515600" cy="72707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1170699"/>
            <a:ext cx="10515600" cy="546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98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BA0D-AF0B-43DB-94D0-2D7C8E80B6E4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BA0D-AF0B-43DB-94D0-2D7C8E80B6E4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1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B45C-2BD0-4750-A780-FA7B78206E7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7FC7-CDA7-411D-8C1F-8C51A5DA42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1054" y="357233"/>
            <a:ext cx="3351655" cy="143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-107576" y="5956266"/>
            <a:ext cx="12371294" cy="10210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itle 6"/>
          <p:cNvSpPr txBox="1">
            <a:spLocks/>
          </p:cNvSpPr>
          <p:nvPr userDrawn="1"/>
        </p:nvSpPr>
        <p:spPr>
          <a:xfrm>
            <a:off x="789081" y="6081499"/>
            <a:ext cx="10515600" cy="727075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www.braintumoursupport.co.uk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12192000" cy="792000"/>
          </a:xfrm>
          <a:prstGeom prst="rect">
            <a:avLst/>
          </a:prstGeom>
          <a:solidFill>
            <a:srgbClr val="41B8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1BAB-2A57-455D-8387-6292B87BA4A4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8273675" y="5868199"/>
            <a:ext cx="3596429" cy="788639"/>
            <a:chOff x="8273675" y="5868199"/>
            <a:chExt cx="3596429" cy="788639"/>
          </a:xfrm>
        </p:grpSpPr>
        <p:pic>
          <p:nvPicPr>
            <p:cNvPr id="9" name="Picture 1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277600" y="5868199"/>
              <a:ext cx="592504" cy="788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16"/>
            <p:cNvSpPr txBox="1">
              <a:spLocks noChangeArrowheads="1"/>
            </p:cNvSpPr>
            <p:nvPr userDrawn="1"/>
          </p:nvSpPr>
          <p:spPr bwMode="auto">
            <a:xfrm>
              <a:off x="8273675" y="6262518"/>
              <a:ext cx="31652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53402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800" b="1" dirty="0" err="1">
                  <a:solidFill>
                    <a:srgbClr val="932653"/>
                  </a:solidFill>
                  <a:latin typeface="Segoe Print" pitchFamily="2" charset="0"/>
                  <a:cs typeface="Arial" charset="0"/>
                </a:rPr>
                <a:t>Together</a:t>
              </a:r>
              <a:r>
                <a:rPr lang="en-GB" altLang="en-US" sz="1800" b="1" dirty="0" err="1">
                  <a:solidFill>
                    <a:schemeClr val="tx2"/>
                  </a:solidFill>
                  <a:latin typeface="Segoe Print" pitchFamily="2" charset="0"/>
                  <a:cs typeface="Arial" charset="0"/>
                </a:rPr>
                <a:t>WE</a:t>
              </a:r>
              <a:r>
                <a:rPr lang="en-GB" altLang="en-US" sz="1800" b="1" dirty="0" err="1">
                  <a:solidFill>
                    <a:srgbClr val="932653"/>
                  </a:solidFill>
                  <a:latin typeface="Segoe Print" pitchFamily="2" charset="0"/>
                  <a:cs typeface="Arial" charset="0"/>
                </a:rPr>
                <a:t>areStronger</a:t>
              </a:r>
              <a:endParaRPr lang="en-GB" altLang="en-US" sz="1800" b="1" dirty="0">
                <a:solidFill>
                  <a:srgbClr val="932653"/>
                </a:solidFill>
                <a:latin typeface="Segoe Print" pitchFamily="2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56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ln>
            <a:noFill/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BA0D-AF0B-43DB-94D0-2D7C8E80B6E4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8273675" y="5868199"/>
            <a:ext cx="3596429" cy="788639"/>
            <a:chOff x="8273675" y="5868199"/>
            <a:chExt cx="3596429" cy="788639"/>
          </a:xfrm>
        </p:grpSpPr>
        <p:pic>
          <p:nvPicPr>
            <p:cNvPr id="13" name="Picture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277600" y="5868199"/>
              <a:ext cx="592504" cy="788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6"/>
            <p:cNvSpPr txBox="1">
              <a:spLocks noChangeArrowheads="1"/>
            </p:cNvSpPr>
            <p:nvPr userDrawn="1"/>
          </p:nvSpPr>
          <p:spPr bwMode="auto">
            <a:xfrm>
              <a:off x="8273675" y="6262518"/>
              <a:ext cx="31652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53402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dirty="0" err="1">
                  <a:solidFill>
                    <a:srgbClr val="932653"/>
                  </a:solidFill>
                  <a:latin typeface="Segoe Print" pitchFamily="2" charset="0"/>
                  <a:cs typeface="Arial" charset="0"/>
                </a:rPr>
                <a:t>Together</a:t>
              </a:r>
              <a:r>
                <a:rPr lang="en-GB" altLang="en-US" b="1" dirty="0" err="1">
                  <a:solidFill>
                    <a:srgbClr val="41B8F2"/>
                  </a:solidFill>
                  <a:latin typeface="Segoe Print" pitchFamily="2" charset="0"/>
                  <a:cs typeface="Arial" charset="0"/>
                </a:rPr>
                <a:t>WE</a:t>
              </a:r>
              <a:r>
                <a:rPr lang="en-GB" altLang="en-US" b="1" dirty="0" err="1">
                  <a:solidFill>
                    <a:srgbClr val="932653"/>
                  </a:solidFill>
                  <a:latin typeface="Segoe Print" pitchFamily="2" charset="0"/>
                  <a:cs typeface="Arial" charset="0"/>
                </a:rPr>
                <a:t>areStronger</a:t>
              </a:r>
              <a:endParaRPr lang="en-GB" altLang="en-US" b="1" dirty="0">
                <a:solidFill>
                  <a:srgbClr val="932653"/>
                </a:solidFill>
                <a:latin typeface="Segoe Print" pitchFamily="2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79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BA0D-AF0B-43DB-94D0-2D7C8E80B6E4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5868199"/>
            <a:ext cx="592504" cy="78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00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2764"/>
            <a:ext cx="10515600" cy="727075"/>
          </a:xfrm>
        </p:spPr>
        <p:txBody>
          <a:bodyPr/>
          <a:lstStyle/>
          <a:p>
            <a:r>
              <a:rPr lang="en-GB" dirty="0"/>
              <a:t>An overview of the support offered by</a:t>
            </a:r>
            <a:br>
              <a:rPr lang="en-GB" dirty="0"/>
            </a:br>
            <a:r>
              <a:rPr lang="en-GB" dirty="0"/>
              <a:t>Brain Tumour Support </a:t>
            </a:r>
          </a:p>
        </p:txBody>
      </p:sp>
    </p:spTree>
    <p:extLst>
      <p:ext uri="{BB962C8B-B14F-4D97-AF65-F5344CB8AC3E}">
        <p14:creationId xmlns:p14="http://schemas.microsoft.com/office/powerpoint/2010/main" val="253626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259264"/>
          </a:xfrm>
        </p:spPr>
        <p:txBody>
          <a:bodyPr/>
          <a:lstStyle/>
          <a:p>
            <a:r>
              <a:rPr lang="en-GB" sz="2200" dirty="0"/>
              <a:t>Our vision is that no one should feel alone when facing the impact of a brain tumour diagnosis</a:t>
            </a:r>
          </a:p>
          <a:p>
            <a:endParaRPr lang="en-GB" sz="2200" dirty="0"/>
          </a:p>
          <a:p>
            <a:r>
              <a:rPr lang="en-GB" sz="2200" dirty="0"/>
              <a:t>Patients and families can access our support at any stage, from diagnosis to bereavement</a:t>
            </a:r>
          </a:p>
          <a:p>
            <a:endParaRPr lang="en-GB" sz="2200" dirty="0"/>
          </a:p>
          <a:p>
            <a:r>
              <a:rPr lang="en-GB" sz="2200" dirty="0"/>
              <a:t>We recognise the unique support needs at each touchpoint and our Support Professionals are skilled at assessing needs</a:t>
            </a:r>
          </a:p>
          <a:p>
            <a:endParaRPr lang="en-GB" sz="2200" dirty="0"/>
          </a:p>
          <a:p>
            <a:r>
              <a:rPr lang="en-GB" sz="2200" dirty="0"/>
              <a:t>We offer individualised, patient and family-led support. We respond to frequently changing needs</a:t>
            </a:r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support</a:t>
            </a:r>
          </a:p>
        </p:txBody>
      </p:sp>
    </p:spTree>
    <p:extLst>
      <p:ext uri="{BB962C8B-B14F-4D97-AF65-F5344CB8AC3E}">
        <p14:creationId xmlns:p14="http://schemas.microsoft.com/office/powerpoint/2010/main" val="320606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support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/>
              <a:t>Our support model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005" y="1189113"/>
            <a:ext cx="5682618" cy="512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7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Early intervention in oncology is key to better outcomes and indications are that early access to support leads to improved QOL</a:t>
            </a:r>
          </a:p>
          <a:p>
            <a:r>
              <a:rPr lang="en-GB" sz="2200" dirty="0"/>
              <a:t>This Early Intervention Pilot ran from 1st April to 30th September 2023, in partnership with Southmead Hospital</a:t>
            </a:r>
          </a:p>
          <a:p>
            <a:r>
              <a:rPr lang="en-GB" sz="2200" dirty="0"/>
              <a:t>Patients were automatically referred to Brain Tumour Support (BTS) by the Southmead clinical team. Opt out was possible</a:t>
            </a:r>
          </a:p>
          <a:p>
            <a:r>
              <a:rPr lang="en-GB" sz="2200" dirty="0"/>
              <a:t>Patients were contacted by a BTS Support Professional within 7 days (or sooner if urgent)</a:t>
            </a:r>
          </a:p>
          <a:p>
            <a:r>
              <a:rPr lang="en-GB" sz="2200" dirty="0"/>
              <a:t>Individual needs of patients and families were assessed and triaged and one-to-one support offered</a:t>
            </a:r>
          </a:p>
          <a:p>
            <a:r>
              <a:rPr lang="en-GB" sz="2200" dirty="0"/>
              <a:t>Also enabled early access to specialist counselling and welfare benefits support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Innovative early intervention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/>
              <a:t>Brain Tumour Support and Southmead Hospital early intervention study</a:t>
            </a:r>
          </a:p>
        </p:txBody>
      </p:sp>
    </p:spTree>
    <p:extLst>
      <p:ext uri="{BB962C8B-B14F-4D97-AF65-F5344CB8AC3E}">
        <p14:creationId xmlns:p14="http://schemas.microsoft.com/office/powerpoint/2010/main" val="376163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200" b="1" dirty="0"/>
              <a:t>Uptake</a:t>
            </a:r>
          </a:p>
          <a:p>
            <a:r>
              <a:rPr lang="en-GB" sz="2200" dirty="0"/>
              <a:t>101 patients referred; 119 people took up BTS support (includes families and friends)</a:t>
            </a:r>
          </a:p>
          <a:p>
            <a:r>
              <a:rPr lang="en-GB" sz="2200" dirty="0"/>
              <a:t>Only 1 person declined support</a:t>
            </a:r>
          </a:p>
          <a:p>
            <a:endParaRPr lang="en-GB" sz="2200" dirty="0"/>
          </a:p>
          <a:p>
            <a:pPr marL="0" indent="0">
              <a:buNone/>
            </a:pPr>
            <a:r>
              <a:rPr lang="en-GB" sz="2200" b="1" dirty="0"/>
              <a:t>Type of support accessed from BTS</a:t>
            </a:r>
          </a:p>
          <a:p>
            <a:r>
              <a:rPr lang="en-GB" sz="2200" dirty="0"/>
              <a:t>Emotional support and support groups</a:t>
            </a:r>
          </a:p>
          <a:p>
            <a:r>
              <a:rPr lang="en-GB" sz="2200" dirty="0"/>
              <a:t>Family support and guidance</a:t>
            </a:r>
          </a:p>
          <a:p>
            <a:r>
              <a:rPr lang="en-GB" sz="2200" dirty="0"/>
              <a:t>Counselling</a:t>
            </a:r>
          </a:p>
          <a:p>
            <a:r>
              <a:rPr lang="en-GB" sz="2200" dirty="0"/>
              <a:t>Finance and benefits support </a:t>
            </a:r>
          </a:p>
          <a:p>
            <a:endParaRPr lang="en-GB" sz="22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Innovative early intervention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/>
              <a:t>Uptake of support</a:t>
            </a:r>
          </a:p>
        </p:txBody>
      </p:sp>
    </p:spTree>
    <p:extLst>
      <p:ext uri="{BB962C8B-B14F-4D97-AF65-F5344CB8AC3E}">
        <p14:creationId xmlns:p14="http://schemas.microsoft.com/office/powerpoint/2010/main" val="294075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/>
              <a:t>Overall impact</a:t>
            </a:r>
          </a:p>
          <a:p>
            <a:pPr marL="285750" indent="-285750"/>
            <a:r>
              <a:rPr lang="en-US" sz="2200" dirty="0"/>
              <a:t>93% of those referred reported that they found it useful to be referred so soon after diagnosis</a:t>
            </a:r>
          </a:p>
          <a:p>
            <a:pPr marL="285750" indent="-285750"/>
            <a:r>
              <a:rPr lang="en-US" sz="2200" dirty="0"/>
              <a:t>93%  reported that they didn’t know about BTS before their referral</a:t>
            </a:r>
          </a:p>
          <a:p>
            <a:pPr marL="285750" indent="-285750"/>
            <a:r>
              <a:rPr lang="en-US" sz="2200" dirty="0"/>
              <a:t>87% reported that they feel less alone owing to our support</a:t>
            </a:r>
          </a:p>
          <a:p>
            <a:pPr marL="0" indent="0" algn="ctr">
              <a:buNone/>
            </a:pPr>
            <a:r>
              <a:rPr lang="en-US" sz="2200" dirty="0"/>
              <a:t>“</a:t>
            </a:r>
            <a:r>
              <a:rPr lang="en-US" sz="2200" i="1" dirty="0"/>
              <a:t>Your support is invaluable and I tell you things I would never tell anyone else.”</a:t>
            </a:r>
            <a:endParaRPr lang="en-GB" sz="2200" dirty="0"/>
          </a:p>
          <a:p>
            <a:pPr marL="0" indent="0">
              <a:buNone/>
            </a:pPr>
            <a:r>
              <a:rPr lang="en-US" sz="2200" b="1" dirty="0"/>
              <a:t>Our Southmead Partners</a:t>
            </a:r>
          </a:p>
          <a:p>
            <a:pPr marL="285750" indent="-285750"/>
            <a:r>
              <a:rPr lang="en-GB" sz="2200" dirty="0"/>
              <a:t>The CNS team saw a 50% reduction in the number of emotional support calls during the pilot</a:t>
            </a:r>
          </a:p>
          <a:p>
            <a:pPr marL="285750" indent="-285750"/>
            <a:r>
              <a:rPr lang="en-GB" sz="2200" dirty="0"/>
              <a:t>Garry shared </a:t>
            </a:r>
            <a:r>
              <a:rPr lang="en-GB" sz="2200" i="1" dirty="0"/>
              <a:t>“We feel like the pressure is off knowing that Brain Tumour Support is there looking after our patients.”</a:t>
            </a:r>
            <a:endParaRPr lang="en-US" sz="2200" i="1" dirty="0"/>
          </a:p>
          <a:p>
            <a:endParaRPr lang="en-GB" sz="22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Innovative early intervention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221422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259264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Southmead</a:t>
            </a:r>
            <a:endParaRPr lang="en-US" sz="2200" dirty="0"/>
          </a:p>
          <a:p>
            <a:pPr marL="285750" indent="-285750"/>
            <a:r>
              <a:rPr lang="en-US" sz="2200" dirty="0"/>
              <a:t>Reports from clinical stakeholders indicate that the pilot had a positive impact on patients and the clinical team</a:t>
            </a:r>
          </a:p>
          <a:p>
            <a:pPr marL="285750" indent="-285750"/>
            <a:r>
              <a:rPr lang="en-US" sz="2200" dirty="0"/>
              <a:t>BTS now has connections with the skull based team, the pre-</a:t>
            </a:r>
            <a:r>
              <a:rPr lang="en-US" sz="2200" dirty="0" err="1"/>
              <a:t>hab</a:t>
            </a:r>
            <a:r>
              <a:rPr lang="en-US" sz="2200" dirty="0"/>
              <a:t> team and other members of the MDT, which has increased referrals and ensures more patients receive support</a:t>
            </a:r>
          </a:p>
          <a:p>
            <a:pPr marL="285750" indent="-285750"/>
            <a:r>
              <a:rPr lang="en-US" sz="2200" dirty="0"/>
              <a:t>The pilot evaluation is in progress and outcomes and learnings will be shared in due course</a:t>
            </a:r>
          </a:p>
          <a:p>
            <a:pPr marL="285750" indent="-285750"/>
            <a:r>
              <a:rPr lang="en-US" sz="2200" dirty="0"/>
              <a:t>BTS and the clinical team are continuing to offer the early intervention referral scheme at the hospital</a:t>
            </a:r>
            <a:endParaRPr lang="en-US" sz="2000" dirty="0"/>
          </a:p>
          <a:p>
            <a:pPr marL="0" indent="0">
              <a:buNone/>
            </a:pPr>
            <a:r>
              <a:rPr lang="en-US" sz="2200" b="1" dirty="0"/>
              <a:t>The wider impact and potential </a:t>
            </a:r>
          </a:p>
          <a:p>
            <a:pPr marL="285750" indent="-285750"/>
            <a:r>
              <a:rPr lang="en-US" sz="2200" dirty="0"/>
              <a:t>Speak with funders and partners such as the TJBCM across our regions to consider where else this could be rolled out, in a sustainable way to increase our reach</a:t>
            </a:r>
          </a:p>
          <a:p>
            <a:endParaRPr lang="en-GB" sz="22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Innovative early intervention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>
          <a:xfrm>
            <a:off x="838200" y="942099"/>
            <a:ext cx="10515600" cy="546100"/>
          </a:xfrm>
        </p:spPr>
        <p:txBody>
          <a:bodyPr/>
          <a:lstStyle/>
          <a:p>
            <a:r>
              <a:rPr lang="en-GB" dirty="0"/>
              <a:t>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3548965457"/>
      </p:ext>
    </p:extLst>
  </p:cSld>
  <p:clrMapOvr>
    <a:masterClrMapping/>
  </p:clrMapOvr>
</p:sld>
</file>

<file path=ppt/theme/theme1.xml><?xml version="1.0" encoding="utf-8"?>
<a:theme xmlns:a="http://schemas.openxmlformats.org/drawingml/2006/main" name="BTS title slide">
  <a:themeElements>
    <a:clrScheme name="BTStheme1">
      <a:dk1>
        <a:srgbClr val="932653"/>
      </a:dk1>
      <a:lt1>
        <a:srgbClr val="FFFFFF"/>
      </a:lt1>
      <a:dk2>
        <a:srgbClr val="41B8F2"/>
      </a:dk2>
      <a:lt2>
        <a:srgbClr val="FFFFFF"/>
      </a:lt2>
      <a:accent1>
        <a:srgbClr val="7F7F7F"/>
      </a:accent1>
      <a:accent2>
        <a:srgbClr val="003893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3285"/>
      </a:accent6>
      <a:hlink>
        <a:srgbClr val="932653"/>
      </a:hlink>
      <a:folHlink>
        <a:srgbClr val="7F7F7F"/>
      </a:folHlink>
    </a:clrScheme>
    <a:fontScheme name="Custom 1">
      <a:majorFont>
        <a:latin typeface="New Era Casual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TS content">
  <a:themeElements>
    <a:clrScheme name="BTStheme1">
      <a:dk1>
        <a:srgbClr val="932653"/>
      </a:dk1>
      <a:lt1>
        <a:srgbClr val="FFFFFF"/>
      </a:lt1>
      <a:dk2>
        <a:srgbClr val="41B8F2"/>
      </a:dk2>
      <a:lt2>
        <a:srgbClr val="FFFFFF"/>
      </a:lt2>
      <a:accent1>
        <a:srgbClr val="7F7F7F"/>
      </a:accent1>
      <a:accent2>
        <a:srgbClr val="003893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3285"/>
      </a:accent6>
      <a:hlink>
        <a:srgbClr val="932653"/>
      </a:hlink>
      <a:folHlink>
        <a:srgbClr val="7F7F7F"/>
      </a:folHlink>
    </a:clrScheme>
    <a:fontScheme name="Custom 1">
      <a:majorFont>
        <a:latin typeface="New Era Casual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TS blank_icon-strapli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TS blank_ic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fa7f8c-1c1d-4e42-8561-3aa45f18d0d1"/>
    <lcf76f155ced4ddcb4097134ff3c332f xmlns="ffac49a4-2c3c-4778-b39b-cde06a31a91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C9DC297543CC4D9A98475DF141B472" ma:contentTypeVersion="18" ma:contentTypeDescription="Create a new document." ma:contentTypeScope="" ma:versionID="599f8f7a206ddeea52555ad1abcbb4b9">
  <xsd:schema xmlns:xsd="http://www.w3.org/2001/XMLSchema" xmlns:xs="http://www.w3.org/2001/XMLSchema" xmlns:p="http://schemas.microsoft.com/office/2006/metadata/properties" xmlns:ns2="ffac49a4-2c3c-4778-b39b-cde06a31a915" xmlns:ns3="d8fa7f8c-1c1d-4e42-8561-3aa45f18d0d1" targetNamespace="http://schemas.microsoft.com/office/2006/metadata/properties" ma:root="true" ma:fieldsID="199c50dd303fc92dc58cf6ad75e1371d" ns2:_="" ns3:_="">
    <xsd:import namespace="ffac49a4-2c3c-4778-b39b-cde06a31a915"/>
    <xsd:import namespace="d8fa7f8c-1c1d-4e42-8561-3aa45f18d0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c49a4-2c3c-4778-b39b-cde06a31a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c18507f-e69c-4863-a200-3cc8258605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a7f8c-1c1d-4e42-8561-3aa45f18d0d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bcfd3f7-6245-4cac-b8ed-d9f73387c035}" ma:internalName="TaxCatchAll" ma:showField="CatchAllData" ma:web="d8fa7f8c-1c1d-4e42-8561-3aa45f18d0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1AD66A-DA42-411E-B535-6EA9D61004D6}">
  <ds:schemaRefs>
    <ds:schemaRef ds:uri="http://purl.org/dc/terms/"/>
    <ds:schemaRef ds:uri="d8fa7f8c-1c1d-4e42-8561-3aa45f18d0d1"/>
    <ds:schemaRef ds:uri="http://schemas.microsoft.com/office/2006/documentManagement/types"/>
    <ds:schemaRef ds:uri="http://schemas.microsoft.com/office/infopath/2007/PartnerControls"/>
    <ds:schemaRef ds:uri="ffac49a4-2c3c-4778-b39b-cde06a31a91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A626C1-2617-4916-8324-2B342670D9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D36F82-0A39-4D79-AE88-A3D57BFC86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c49a4-2c3c-4778-b39b-cde06a31a915"/>
    <ds:schemaRef ds:uri="d8fa7f8c-1c1d-4e42-8561-3aa45f18d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476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Lato</vt:lpstr>
      <vt:lpstr>New Era Casual</vt:lpstr>
      <vt:lpstr>Segoe Print</vt:lpstr>
      <vt:lpstr>BTS title slide</vt:lpstr>
      <vt:lpstr>BTS content</vt:lpstr>
      <vt:lpstr>BTS blank_icon-strapline</vt:lpstr>
      <vt:lpstr>BTS blank_icon</vt:lpstr>
      <vt:lpstr>An overview of the support offered by Brain Tumour Support </vt:lpstr>
      <vt:lpstr>Our support</vt:lpstr>
      <vt:lpstr>Our support</vt:lpstr>
      <vt:lpstr>Innovative early intervention</vt:lpstr>
      <vt:lpstr>Innovative early intervention</vt:lpstr>
      <vt:lpstr>Innovative early intervention</vt:lpstr>
      <vt:lpstr>Innovative early intervention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</dc:creator>
  <cp:lastModifiedBy>Helen Dunderdale</cp:lastModifiedBy>
  <cp:revision>55</cp:revision>
  <dcterms:created xsi:type="dcterms:W3CDTF">2019-02-11T12:25:58Z</dcterms:created>
  <dcterms:modified xsi:type="dcterms:W3CDTF">2023-12-13T12:13:06Z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0x010100D2C9DC297543CC4D9A98475DF141B472</vt:lpwstr>
  </property>
</Properties>
</file>