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141411827" r:id="rId5"/>
    <p:sldId id="2141411816" r:id="rId6"/>
    <p:sldId id="2141411846" r:id="rId7"/>
    <p:sldId id="2141411811" r:id="rId8"/>
    <p:sldId id="2141411812" r:id="rId9"/>
    <p:sldId id="2141411814" r:id="rId10"/>
    <p:sldId id="2141411834" r:id="rId11"/>
    <p:sldId id="2141411839" r:id="rId12"/>
    <p:sldId id="2141411851" r:id="rId13"/>
    <p:sldId id="2141411853" r:id="rId14"/>
    <p:sldId id="2141411854" r:id="rId15"/>
    <p:sldId id="2141411855" r:id="rId16"/>
    <p:sldId id="2141411852" r:id="rId17"/>
    <p:sldId id="2141411840" r:id="rId18"/>
    <p:sldId id="2141411856" r:id="rId19"/>
    <p:sldId id="2141411859" r:id="rId20"/>
    <p:sldId id="2141411858" r:id="rId21"/>
    <p:sldId id="2141411861" r:id="rId22"/>
    <p:sldId id="2141411860" r:id="rId23"/>
    <p:sldId id="2141411862" r:id="rId24"/>
    <p:sldId id="2141411863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60E97-2F6A-4F93-8A47-E4403724CDC9}" v="297" dt="2023-11-06T20:13:09.895"/>
    <p1510:client id="{508404AE-8F95-4A8C-9C50-2FF25B6725B6}" v="58" dt="2023-11-06T21:11:43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FA443-5773-4317-A7CF-0B7F7AE8AE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5AED12-9875-4C8F-8035-D8D0EA03EDEB}">
      <dgm:prSet/>
      <dgm:spPr/>
      <dgm:t>
        <a:bodyPr/>
        <a:lstStyle/>
        <a:p>
          <a:r>
            <a:rPr lang="en-GB"/>
            <a:t>Trial data</a:t>
          </a:r>
          <a:endParaRPr lang="en-US"/>
        </a:p>
      </dgm:t>
    </dgm:pt>
    <dgm:pt modelId="{E7FE3DC5-5731-4EAC-9D8E-25A048DE1682}" type="parTrans" cxnId="{F03FD56E-AF12-4E99-BD2A-B6246BA65B90}">
      <dgm:prSet/>
      <dgm:spPr/>
      <dgm:t>
        <a:bodyPr/>
        <a:lstStyle/>
        <a:p>
          <a:endParaRPr lang="en-US"/>
        </a:p>
      </dgm:t>
    </dgm:pt>
    <dgm:pt modelId="{2076971B-B405-4F1D-8694-BA61EF09050C}" type="sibTrans" cxnId="{F03FD56E-AF12-4E99-BD2A-B6246BA65B90}">
      <dgm:prSet/>
      <dgm:spPr/>
      <dgm:t>
        <a:bodyPr/>
        <a:lstStyle/>
        <a:p>
          <a:endParaRPr lang="en-US"/>
        </a:p>
      </dgm:t>
    </dgm:pt>
    <dgm:pt modelId="{B7CC0EE2-2801-41B4-A719-B51A0691957B}">
      <dgm:prSet/>
      <dgm:spPr/>
      <dgm:t>
        <a:bodyPr/>
        <a:lstStyle/>
        <a:p>
          <a:r>
            <a:rPr lang="en-GB"/>
            <a:t>Molecular testing</a:t>
          </a:r>
          <a:endParaRPr lang="en-US"/>
        </a:p>
      </dgm:t>
    </dgm:pt>
    <dgm:pt modelId="{63F4E11C-2463-4839-BB46-150784AF5B69}" type="parTrans" cxnId="{27E98C39-5B67-4891-BE7D-70980E4DEB43}">
      <dgm:prSet/>
      <dgm:spPr/>
      <dgm:t>
        <a:bodyPr/>
        <a:lstStyle/>
        <a:p>
          <a:endParaRPr lang="en-US"/>
        </a:p>
      </dgm:t>
    </dgm:pt>
    <dgm:pt modelId="{3E23FFF8-8FE4-478D-A4A4-351151068B93}" type="sibTrans" cxnId="{27E98C39-5B67-4891-BE7D-70980E4DEB43}">
      <dgm:prSet/>
      <dgm:spPr/>
      <dgm:t>
        <a:bodyPr/>
        <a:lstStyle/>
        <a:p>
          <a:endParaRPr lang="en-US"/>
        </a:p>
      </dgm:t>
    </dgm:pt>
    <dgm:pt modelId="{21E1F28B-88C6-4601-8D33-74EF9F83005E}">
      <dgm:prSet/>
      <dgm:spPr/>
      <dgm:t>
        <a:bodyPr/>
        <a:lstStyle/>
        <a:p>
          <a:r>
            <a:rPr lang="en-GB"/>
            <a:t>Pathways </a:t>
          </a:r>
          <a:endParaRPr lang="en-US"/>
        </a:p>
      </dgm:t>
    </dgm:pt>
    <dgm:pt modelId="{825ACFDE-136E-483A-BA68-134065229518}" type="parTrans" cxnId="{01E73B76-B52D-4507-B46F-44D40BF7C973}">
      <dgm:prSet/>
      <dgm:spPr/>
      <dgm:t>
        <a:bodyPr/>
        <a:lstStyle/>
        <a:p>
          <a:endParaRPr lang="en-US"/>
        </a:p>
      </dgm:t>
    </dgm:pt>
    <dgm:pt modelId="{81CA3529-B39B-4C9C-84AA-71CD59D5357B}" type="sibTrans" cxnId="{01E73B76-B52D-4507-B46F-44D40BF7C973}">
      <dgm:prSet/>
      <dgm:spPr/>
      <dgm:t>
        <a:bodyPr/>
        <a:lstStyle/>
        <a:p>
          <a:endParaRPr lang="en-US"/>
        </a:p>
      </dgm:t>
    </dgm:pt>
    <dgm:pt modelId="{D86449DD-D8DA-48E8-916D-574E7050A828}">
      <dgm:prSet/>
      <dgm:spPr/>
      <dgm:t>
        <a:bodyPr/>
        <a:lstStyle/>
        <a:p>
          <a:r>
            <a:rPr lang="en-GB"/>
            <a:t>Accommodate oncology appointment earlier</a:t>
          </a:r>
          <a:endParaRPr lang="en-US"/>
        </a:p>
      </dgm:t>
    </dgm:pt>
    <dgm:pt modelId="{91EF2D5B-05F4-44C1-BB0F-164004175857}" type="parTrans" cxnId="{62599F1F-82DA-4E13-B6F4-159D008648E1}">
      <dgm:prSet/>
      <dgm:spPr/>
      <dgm:t>
        <a:bodyPr/>
        <a:lstStyle/>
        <a:p>
          <a:endParaRPr lang="en-US"/>
        </a:p>
      </dgm:t>
    </dgm:pt>
    <dgm:pt modelId="{D2C0EC8A-8FD5-4807-938A-967524CBEAF3}" type="sibTrans" cxnId="{62599F1F-82DA-4E13-B6F4-159D008648E1}">
      <dgm:prSet/>
      <dgm:spPr/>
      <dgm:t>
        <a:bodyPr/>
        <a:lstStyle/>
        <a:p>
          <a:endParaRPr lang="en-US"/>
        </a:p>
      </dgm:t>
    </dgm:pt>
    <dgm:pt modelId="{D746C5F6-1800-4146-BA27-1F1EBFBDD1AE}">
      <dgm:prSet/>
      <dgm:spPr/>
      <dgm:t>
        <a:bodyPr/>
        <a:lstStyle/>
        <a:p>
          <a:r>
            <a:rPr lang="en-GB"/>
            <a:t>Joint surgical/oncology clinics – is this realistic? </a:t>
          </a:r>
          <a:endParaRPr lang="en-US"/>
        </a:p>
      </dgm:t>
    </dgm:pt>
    <dgm:pt modelId="{A84655F7-4BBD-4F97-A922-40D124545D1E}" type="parTrans" cxnId="{1A32AC95-0F8B-4323-A4FC-06D92C2A0128}">
      <dgm:prSet/>
      <dgm:spPr/>
      <dgm:t>
        <a:bodyPr/>
        <a:lstStyle/>
        <a:p>
          <a:endParaRPr lang="en-US"/>
        </a:p>
      </dgm:t>
    </dgm:pt>
    <dgm:pt modelId="{3A300BE1-6734-45CB-ACF1-E12CDFA704CC}" type="sibTrans" cxnId="{1A32AC95-0F8B-4323-A4FC-06D92C2A0128}">
      <dgm:prSet/>
      <dgm:spPr/>
      <dgm:t>
        <a:bodyPr/>
        <a:lstStyle/>
        <a:p>
          <a:endParaRPr lang="en-US"/>
        </a:p>
      </dgm:t>
    </dgm:pt>
    <dgm:pt modelId="{697D496E-6D76-4FAB-A355-D02C57050A06}">
      <dgm:prSet/>
      <dgm:spPr/>
      <dgm:t>
        <a:bodyPr/>
        <a:lstStyle/>
        <a:p>
          <a:r>
            <a:rPr lang="en-GB"/>
            <a:t>Has the definition of resectable lung cancer changed (surgery vs radiotherapy)?</a:t>
          </a:r>
          <a:endParaRPr lang="en-US"/>
        </a:p>
      </dgm:t>
    </dgm:pt>
    <dgm:pt modelId="{D930AEA6-9299-43C3-BA09-A9572AB5E74C}" type="parTrans" cxnId="{EB7D7EEA-9E80-4CF5-AF75-2ECDDC25C207}">
      <dgm:prSet/>
      <dgm:spPr/>
      <dgm:t>
        <a:bodyPr/>
        <a:lstStyle/>
        <a:p>
          <a:endParaRPr lang="en-US"/>
        </a:p>
      </dgm:t>
    </dgm:pt>
    <dgm:pt modelId="{9549F9C8-B9D5-4031-95BC-F6EE33250FC8}" type="sibTrans" cxnId="{EB7D7EEA-9E80-4CF5-AF75-2ECDDC25C207}">
      <dgm:prSet/>
      <dgm:spPr/>
      <dgm:t>
        <a:bodyPr/>
        <a:lstStyle/>
        <a:p>
          <a:endParaRPr lang="en-US"/>
        </a:p>
      </dgm:t>
    </dgm:pt>
    <dgm:pt modelId="{7C5F7FB9-4792-4C41-9262-564E111C1C02}" type="pres">
      <dgm:prSet presAssocID="{A1CFA443-5773-4317-A7CF-0B7F7AE8AE7B}" presName="linear" presStyleCnt="0">
        <dgm:presLayoutVars>
          <dgm:animLvl val="lvl"/>
          <dgm:resizeHandles val="exact"/>
        </dgm:presLayoutVars>
      </dgm:prSet>
      <dgm:spPr/>
    </dgm:pt>
    <dgm:pt modelId="{FBB8673A-8905-48FE-8003-417A2C1AB3E4}" type="pres">
      <dgm:prSet presAssocID="{015AED12-9875-4C8F-8035-D8D0EA03ED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60B8C5-3AD9-45B4-91C3-DC353B307083}" type="pres">
      <dgm:prSet presAssocID="{2076971B-B405-4F1D-8694-BA61EF09050C}" presName="spacer" presStyleCnt="0"/>
      <dgm:spPr/>
    </dgm:pt>
    <dgm:pt modelId="{0257A286-EFD8-4B7A-90CD-24BE4DF664EF}" type="pres">
      <dgm:prSet presAssocID="{B7CC0EE2-2801-41B4-A719-B51A069195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00E43A-78C5-4E8D-AFAF-F209BF44286B}" type="pres">
      <dgm:prSet presAssocID="{3E23FFF8-8FE4-478D-A4A4-351151068B93}" presName="spacer" presStyleCnt="0"/>
      <dgm:spPr/>
    </dgm:pt>
    <dgm:pt modelId="{4BFAC337-ED15-4E81-81AD-E80F9722E74C}" type="pres">
      <dgm:prSet presAssocID="{21E1F28B-88C6-4601-8D33-74EF9F8300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7B5098-7126-410C-BF42-517BF83DD482}" type="pres">
      <dgm:prSet presAssocID="{21E1F28B-88C6-4601-8D33-74EF9F83005E}" presName="childText" presStyleLbl="revTx" presStyleIdx="0" presStyleCnt="1">
        <dgm:presLayoutVars>
          <dgm:bulletEnabled val="1"/>
        </dgm:presLayoutVars>
      </dgm:prSet>
      <dgm:spPr/>
    </dgm:pt>
    <dgm:pt modelId="{7F007EF7-8E7F-4AD7-B8DA-43133EA506BA}" type="pres">
      <dgm:prSet presAssocID="{697D496E-6D76-4FAB-A355-D02C57050A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599F1F-82DA-4E13-B6F4-159D008648E1}" srcId="{21E1F28B-88C6-4601-8D33-74EF9F83005E}" destId="{D86449DD-D8DA-48E8-916D-574E7050A828}" srcOrd="0" destOrd="0" parTransId="{91EF2D5B-05F4-44C1-BB0F-164004175857}" sibTransId="{D2C0EC8A-8FD5-4807-938A-967524CBEAF3}"/>
    <dgm:cxn modelId="{1A07F235-724B-4EE3-B4A4-389FD0301E53}" type="presOf" srcId="{21E1F28B-88C6-4601-8D33-74EF9F83005E}" destId="{4BFAC337-ED15-4E81-81AD-E80F9722E74C}" srcOrd="0" destOrd="0" presId="urn:microsoft.com/office/officeart/2005/8/layout/vList2"/>
    <dgm:cxn modelId="{27E98C39-5B67-4891-BE7D-70980E4DEB43}" srcId="{A1CFA443-5773-4317-A7CF-0B7F7AE8AE7B}" destId="{B7CC0EE2-2801-41B4-A719-B51A0691957B}" srcOrd="1" destOrd="0" parTransId="{63F4E11C-2463-4839-BB46-150784AF5B69}" sibTransId="{3E23FFF8-8FE4-478D-A4A4-351151068B93}"/>
    <dgm:cxn modelId="{F03FD56E-AF12-4E99-BD2A-B6246BA65B90}" srcId="{A1CFA443-5773-4317-A7CF-0B7F7AE8AE7B}" destId="{015AED12-9875-4C8F-8035-D8D0EA03EDEB}" srcOrd="0" destOrd="0" parTransId="{E7FE3DC5-5731-4EAC-9D8E-25A048DE1682}" sibTransId="{2076971B-B405-4F1D-8694-BA61EF09050C}"/>
    <dgm:cxn modelId="{D6DD2E56-F230-4637-ABA7-1BBA2F1C6289}" type="presOf" srcId="{015AED12-9875-4C8F-8035-D8D0EA03EDEB}" destId="{FBB8673A-8905-48FE-8003-417A2C1AB3E4}" srcOrd="0" destOrd="0" presId="urn:microsoft.com/office/officeart/2005/8/layout/vList2"/>
    <dgm:cxn modelId="{01E73B76-B52D-4507-B46F-44D40BF7C973}" srcId="{A1CFA443-5773-4317-A7CF-0B7F7AE8AE7B}" destId="{21E1F28B-88C6-4601-8D33-74EF9F83005E}" srcOrd="2" destOrd="0" parTransId="{825ACFDE-136E-483A-BA68-134065229518}" sibTransId="{81CA3529-B39B-4C9C-84AA-71CD59D5357B}"/>
    <dgm:cxn modelId="{A485538A-7E99-440B-AF6A-7A16240B10E7}" type="presOf" srcId="{B7CC0EE2-2801-41B4-A719-B51A0691957B}" destId="{0257A286-EFD8-4B7A-90CD-24BE4DF664EF}" srcOrd="0" destOrd="0" presId="urn:microsoft.com/office/officeart/2005/8/layout/vList2"/>
    <dgm:cxn modelId="{1A32AC95-0F8B-4323-A4FC-06D92C2A0128}" srcId="{21E1F28B-88C6-4601-8D33-74EF9F83005E}" destId="{D746C5F6-1800-4146-BA27-1F1EBFBDD1AE}" srcOrd="1" destOrd="0" parTransId="{A84655F7-4BBD-4F97-A922-40D124545D1E}" sibTransId="{3A300BE1-6734-45CB-ACF1-E12CDFA704CC}"/>
    <dgm:cxn modelId="{80D65EC1-5AF9-4EA0-A5EE-B9F2B4E0CC1C}" type="presOf" srcId="{A1CFA443-5773-4317-A7CF-0B7F7AE8AE7B}" destId="{7C5F7FB9-4792-4C41-9262-564E111C1C02}" srcOrd="0" destOrd="0" presId="urn:microsoft.com/office/officeart/2005/8/layout/vList2"/>
    <dgm:cxn modelId="{A8F35ACC-CF70-40FE-9749-21F074FA455F}" type="presOf" srcId="{D746C5F6-1800-4146-BA27-1F1EBFBDD1AE}" destId="{E37B5098-7126-410C-BF42-517BF83DD482}" srcOrd="0" destOrd="1" presId="urn:microsoft.com/office/officeart/2005/8/layout/vList2"/>
    <dgm:cxn modelId="{121A33CD-5531-4554-997C-14AFDB0E96A4}" type="presOf" srcId="{D86449DD-D8DA-48E8-916D-574E7050A828}" destId="{E37B5098-7126-410C-BF42-517BF83DD482}" srcOrd="0" destOrd="0" presId="urn:microsoft.com/office/officeart/2005/8/layout/vList2"/>
    <dgm:cxn modelId="{CCB998E5-5676-4D2C-931B-60C5F3CEDC23}" type="presOf" srcId="{697D496E-6D76-4FAB-A355-D02C57050A06}" destId="{7F007EF7-8E7F-4AD7-B8DA-43133EA506BA}" srcOrd="0" destOrd="0" presId="urn:microsoft.com/office/officeart/2005/8/layout/vList2"/>
    <dgm:cxn modelId="{EB7D7EEA-9E80-4CF5-AF75-2ECDDC25C207}" srcId="{A1CFA443-5773-4317-A7CF-0B7F7AE8AE7B}" destId="{697D496E-6D76-4FAB-A355-D02C57050A06}" srcOrd="3" destOrd="0" parTransId="{D930AEA6-9299-43C3-BA09-A9572AB5E74C}" sibTransId="{9549F9C8-B9D5-4031-95BC-F6EE33250FC8}"/>
    <dgm:cxn modelId="{AD8BD573-F9B5-45F0-A99D-4C48DE81F59F}" type="presParOf" srcId="{7C5F7FB9-4792-4C41-9262-564E111C1C02}" destId="{FBB8673A-8905-48FE-8003-417A2C1AB3E4}" srcOrd="0" destOrd="0" presId="urn:microsoft.com/office/officeart/2005/8/layout/vList2"/>
    <dgm:cxn modelId="{F6677E08-DCDD-4266-AA67-178A3ED8398B}" type="presParOf" srcId="{7C5F7FB9-4792-4C41-9262-564E111C1C02}" destId="{7B60B8C5-3AD9-45B4-91C3-DC353B307083}" srcOrd="1" destOrd="0" presId="urn:microsoft.com/office/officeart/2005/8/layout/vList2"/>
    <dgm:cxn modelId="{11A30661-EEBC-423D-B4CB-567B3D1E4E8A}" type="presParOf" srcId="{7C5F7FB9-4792-4C41-9262-564E111C1C02}" destId="{0257A286-EFD8-4B7A-90CD-24BE4DF664EF}" srcOrd="2" destOrd="0" presId="urn:microsoft.com/office/officeart/2005/8/layout/vList2"/>
    <dgm:cxn modelId="{FA26564D-935B-4311-A2E4-B7E3437ACA21}" type="presParOf" srcId="{7C5F7FB9-4792-4C41-9262-564E111C1C02}" destId="{CB00E43A-78C5-4E8D-AFAF-F209BF44286B}" srcOrd="3" destOrd="0" presId="urn:microsoft.com/office/officeart/2005/8/layout/vList2"/>
    <dgm:cxn modelId="{FCE0A847-4BA8-4767-ADB8-0E9FD75AB366}" type="presParOf" srcId="{7C5F7FB9-4792-4C41-9262-564E111C1C02}" destId="{4BFAC337-ED15-4E81-81AD-E80F9722E74C}" srcOrd="4" destOrd="0" presId="urn:microsoft.com/office/officeart/2005/8/layout/vList2"/>
    <dgm:cxn modelId="{A479E0B4-F166-4619-866C-6E701553BC4B}" type="presParOf" srcId="{7C5F7FB9-4792-4C41-9262-564E111C1C02}" destId="{E37B5098-7126-410C-BF42-517BF83DD482}" srcOrd="5" destOrd="0" presId="urn:microsoft.com/office/officeart/2005/8/layout/vList2"/>
    <dgm:cxn modelId="{C2D3931F-88C8-4E4A-9748-A3B866731ECD}" type="presParOf" srcId="{7C5F7FB9-4792-4C41-9262-564E111C1C02}" destId="{7F007EF7-8E7F-4AD7-B8DA-43133EA506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3104C-9DE7-432D-8283-6C9B4D694A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F1952D-4CF4-44E0-AC4B-F15F284BAEAF}">
      <dgm:prSet/>
      <dgm:spPr/>
      <dgm:t>
        <a:bodyPr/>
        <a:lstStyle/>
        <a:p>
          <a:r>
            <a:rPr lang="en-GB"/>
            <a:t>EGFR mutation (exon 19del or L858R)</a:t>
          </a:r>
          <a:endParaRPr lang="en-US"/>
        </a:p>
      </dgm:t>
    </dgm:pt>
    <dgm:pt modelId="{2584EAE0-DE1F-4CE7-8FAD-15115632037B}" type="parTrans" cxnId="{F186ED74-249A-468C-8709-56C9B0C98B66}">
      <dgm:prSet/>
      <dgm:spPr/>
      <dgm:t>
        <a:bodyPr/>
        <a:lstStyle/>
        <a:p>
          <a:endParaRPr lang="en-US"/>
        </a:p>
      </dgm:t>
    </dgm:pt>
    <dgm:pt modelId="{64F061D0-856A-4DA7-8A24-E5F7E50FA8B7}" type="sibTrans" cxnId="{F186ED74-249A-468C-8709-56C9B0C98B66}">
      <dgm:prSet/>
      <dgm:spPr/>
      <dgm:t>
        <a:bodyPr/>
        <a:lstStyle/>
        <a:p>
          <a:endParaRPr lang="en-US"/>
        </a:p>
      </dgm:t>
    </dgm:pt>
    <dgm:pt modelId="{6F3E89FE-F3CB-4DBC-8EB3-479766C98A78}">
      <dgm:prSet/>
      <dgm:spPr/>
      <dgm:t>
        <a:bodyPr/>
        <a:lstStyle/>
        <a:p>
          <a:r>
            <a:rPr lang="en-GB"/>
            <a:t>Surgery, adjuvant chemotherapy (optional), 3 years adjuvant Osimertinib</a:t>
          </a:r>
          <a:endParaRPr lang="en-US"/>
        </a:p>
      </dgm:t>
    </dgm:pt>
    <dgm:pt modelId="{A671DDEB-2A1B-4BA5-A38D-562547F24C78}" type="parTrans" cxnId="{05B15B06-06FC-42BC-928F-CE8A0E9894F8}">
      <dgm:prSet/>
      <dgm:spPr/>
      <dgm:t>
        <a:bodyPr/>
        <a:lstStyle/>
        <a:p>
          <a:endParaRPr lang="en-US"/>
        </a:p>
      </dgm:t>
    </dgm:pt>
    <dgm:pt modelId="{49F6D808-3657-48BC-BE47-62AF080CE219}" type="sibTrans" cxnId="{05B15B06-06FC-42BC-928F-CE8A0E9894F8}">
      <dgm:prSet/>
      <dgm:spPr/>
      <dgm:t>
        <a:bodyPr/>
        <a:lstStyle/>
        <a:p>
          <a:endParaRPr lang="en-US"/>
        </a:p>
      </dgm:t>
    </dgm:pt>
    <dgm:pt modelId="{F1BEFF88-5DBF-4147-BD3D-5CB785C771F5}">
      <dgm:prSet/>
      <dgm:spPr/>
      <dgm:t>
        <a:bodyPr/>
        <a:lstStyle/>
        <a:p>
          <a:r>
            <a:rPr lang="en-GB"/>
            <a:t>&gt;=3cm and/or node positive</a:t>
          </a:r>
          <a:endParaRPr lang="en-US"/>
        </a:p>
      </dgm:t>
    </dgm:pt>
    <dgm:pt modelId="{FDFF4139-C821-4E62-BFA7-3AF7E9182DC2}" type="parTrans" cxnId="{0B6E064E-377D-4001-A2D3-85753D9B2641}">
      <dgm:prSet/>
      <dgm:spPr/>
      <dgm:t>
        <a:bodyPr/>
        <a:lstStyle/>
        <a:p>
          <a:endParaRPr lang="en-US"/>
        </a:p>
      </dgm:t>
    </dgm:pt>
    <dgm:pt modelId="{A7B0F355-29EC-4565-990C-434379B01ECD}" type="sibTrans" cxnId="{0B6E064E-377D-4001-A2D3-85753D9B2641}">
      <dgm:prSet/>
      <dgm:spPr/>
      <dgm:t>
        <a:bodyPr/>
        <a:lstStyle/>
        <a:p>
          <a:endParaRPr lang="en-US"/>
        </a:p>
      </dgm:t>
    </dgm:pt>
    <dgm:pt modelId="{C689063F-0788-42E4-A87E-1ECF5DFBC670}">
      <dgm:prSet/>
      <dgm:spPr/>
      <dgm:t>
        <a:bodyPr/>
        <a:lstStyle/>
        <a:p>
          <a:r>
            <a:rPr lang="en-GB"/>
            <a:t>EGFR/ALK/(ROS-1/RET) negative</a:t>
          </a:r>
          <a:endParaRPr lang="en-US"/>
        </a:p>
      </dgm:t>
    </dgm:pt>
    <dgm:pt modelId="{879FD76F-FF11-4B62-AFAE-37830A2BDB5B}" type="parTrans" cxnId="{53FEDC1B-D083-410C-AA59-AC6CFC1186CB}">
      <dgm:prSet/>
      <dgm:spPr/>
      <dgm:t>
        <a:bodyPr/>
        <a:lstStyle/>
        <a:p>
          <a:endParaRPr lang="en-US"/>
        </a:p>
      </dgm:t>
    </dgm:pt>
    <dgm:pt modelId="{35E10AFB-B684-4542-9FF1-F7B2B1FDB6B4}" type="sibTrans" cxnId="{53FEDC1B-D083-410C-AA59-AC6CFC1186CB}">
      <dgm:prSet/>
      <dgm:spPr/>
      <dgm:t>
        <a:bodyPr/>
        <a:lstStyle/>
        <a:p>
          <a:endParaRPr lang="en-US"/>
        </a:p>
      </dgm:t>
    </dgm:pt>
    <dgm:pt modelId="{DEFE78DF-4505-44B3-8688-0267843EC645}">
      <dgm:prSet/>
      <dgm:spPr/>
      <dgm:t>
        <a:bodyPr/>
        <a:lstStyle/>
        <a:p>
          <a:r>
            <a:rPr lang="en-GB"/>
            <a:t>Chemo-nivolumab 3 cycles then surgery*</a:t>
          </a:r>
          <a:endParaRPr lang="en-US"/>
        </a:p>
      </dgm:t>
    </dgm:pt>
    <dgm:pt modelId="{07FEDF5A-A217-497D-823D-05CC790D8741}" type="parTrans" cxnId="{A469A627-27D4-46B5-BA98-9C6EE74E97F6}">
      <dgm:prSet/>
      <dgm:spPr/>
      <dgm:t>
        <a:bodyPr/>
        <a:lstStyle/>
        <a:p>
          <a:endParaRPr lang="en-US"/>
        </a:p>
      </dgm:t>
    </dgm:pt>
    <dgm:pt modelId="{CE362A92-CE93-4BF0-9514-74F643B6F488}" type="sibTrans" cxnId="{A469A627-27D4-46B5-BA98-9C6EE74E97F6}">
      <dgm:prSet/>
      <dgm:spPr/>
      <dgm:t>
        <a:bodyPr/>
        <a:lstStyle/>
        <a:p>
          <a:endParaRPr lang="en-US"/>
        </a:p>
      </dgm:t>
    </dgm:pt>
    <dgm:pt modelId="{0F110CA2-0EBE-4532-8E7B-7D2D25A2365D}">
      <dgm:prSet/>
      <dgm:spPr/>
      <dgm:t>
        <a:bodyPr/>
        <a:lstStyle/>
        <a:p>
          <a:r>
            <a:rPr lang="en-GB"/>
            <a:t>&gt;=4cm and/or node positive</a:t>
          </a:r>
          <a:endParaRPr lang="en-US"/>
        </a:p>
      </dgm:t>
    </dgm:pt>
    <dgm:pt modelId="{E89094E0-DD2E-46B1-9F35-A70CD813A6E1}" type="parTrans" cxnId="{52F9B924-8D57-491E-949A-A9B8486639E9}">
      <dgm:prSet/>
      <dgm:spPr/>
      <dgm:t>
        <a:bodyPr/>
        <a:lstStyle/>
        <a:p>
          <a:endParaRPr lang="en-US"/>
        </a:p>
      </dgm:t>
    </dgm:pt>
    <dgm:pt modelId="{4DC15916-E5BD-4E3F-A9AA-49CCEC751D84}" type="sibTrans" cxnId="{52F9B924-8D57-491E-949A-A9B8486639E9}">
      <dgm:prSet/>
      <dgm:spPr/>
      <dgm:t>
        <a:bodyPr/>
        <a:lstStyle/>
        <a:p>
          <a:endParaRPr lang="en-US"/>
        </a:p>
      </dgm:t>
    </dgm:pt>
    <dgm:pt modelId="{835D8234-43B4-43A0-9D9D-81CB96F41545}">
      <dgm:prSet/>
      <dgm:spPr/>
      <dgm:t>
        <a:bodyPr/>
        <a:lstStyle/>
        <a:p>
          <a:r>
            <a:rPr lang="en-GB" i="1"/>
            <a:t>PD-L1 &gt;=50% with no pre-operative SACT</a:t>
          </a:r>
          <a:endParaRPr lang="en-US"/>
        </a:p>
      </dgm:t>
    </dgm:pt>
    <dgm:pt modelId="{498D9F75-EA80-4C28-A559-E01369AEA00A}" type="parTrans" cxnId="{FA0F5CEB-6ED1-4376-A758-FA7F2F5E472A}">
      <dgm:prSet/>
      <dgm:spPr/>
      <dgm:t>
        <a:bodyPr/>
        <a:lstStyle/>
        <a:p>
          <a:endParaRPr lang="en-US"/>
        </a:p>
      </dgm:t>
    </dgm:pt>
    <dgm:pt modelId="{E5D972D0-77F5-4FF2-ABF1-956492FE880B}" type="sibTrans" cxnId="{FA0F5CEB-6ED1-4376-A758-FA7F2F5E472A}">
      <dgm:prSet/>
      <dgm:spPr/>
      <dgm:t>
        <a:bodyPr/>
        <a:lstStyle/>
        <a:p>
          <a:endParaRPr lang="en-US"/>
        </a:p>
      </dgm:t>
    </dgm:pt>
    <dgm:pt modelId="{89BC474C-93CD-4F3E-869D-BCC19045D18C}">
      <dgm:prSet/>
      <dgm:spPr/>
      <dgm:t>
        <a:bodyPr/>
        <a:lstStyle/>
        <a:p>
          <a:r>
            <a:rPr lang="en-GB" i="1"/>
            <a:t>Surgery, adjuvant chemo. atezolizumab</a:t>
          </a:r>
          <a:endParaRPr lang="en-US"/>
        </a:p>
      </dgm:t>
    </dgm:pt>
    <dgm:pt modelId="{C0C04E7C-01D7-4BBC-BFCB-F953E2E02B74}" type="parTrans" cxnId="{CAEFFB13-4CAF-4F54-AE85-760CC74A347D}">
      <dgm:prSet/>
      <dgm:spPr/>
      <dgm:t>
        <a:bodyPr/>
        <a:lstStyle/>
        <a:p>
          <a:endParaRPr lang="en-US"/>
        </a:p>
      </dgm:t>
    </dgm:pt>
    <dgm:pt modelId="{9546DCCA-17D8-44A2-8038-46119A0D78BF}" type="sibTrans" cxnId="{CAEFFB13-4CAF-4F54-AE85-760CC74A347D}">
      <dgm:prSet/>
      <dgm:spPr/>
      <dgm:t>
        <a:bodyPr/>
        <a:lstStyle/>
        <a:p>
          <a:endParaRPr lang="en-US"/>
        </a:p>
      </dgm:t>
    </dgm:pt>
    <dgm:pt modelId="{1408CFA6-8280-46E0-BAA3-9CB552FEA3F0}" type="pres">
      <dgm:prSet presAssocID="{E703104C-9DE7-432D-8283-6C9B4D694A43}" presName="linear" presStyleCnt="0">
        <dgm:presLayoutVars>
          <dgm:animLvl val="lvl"/>
          <dgm:resizeHandles val="exact"/>
        </dgm:presLayoutVars>
      </dgm:prSet>
      <dgm:spPr/>
    </dgm:pt>
    <dgm:pt modelId="{FA389DB9-16E1-46BC-86DC-3A3E799E2D79}" type="pres">
      <dgm:prSet presAssocID="{F9F1952D-4CF4-44E0-AC4B-F15F284BAE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1652F0-0F6F-4BDD-95E5-391981D9395F}" type="pres">
      <dgm:prSet presAssocID="{F9F1952D-4CF4-44E0-AC4B-F15F284BAEAF}" presName="childText" presStyleLbl="revTx" presStyleIdx="0" presStyleCnt="3">
        <dgm:presLayoutVars>
          <dgm:bulletEnabled val="1"/>
        </dgm:presLayoutVars>
      </dgm:prSet>
      <dgm:spPr/>
    </dgm:pt>
    <dgm:pt modelId="{C8524A18-6B3C-4A80-A308-E84D30AC8116}" type="pres">
      <dgm:prSet presAssocID="{C689063F-0788-42E4-A87E-1ECF5DFBC6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E9E10A-97EE-435F-87EC-7FE9D3E09D85}" type="pres">
      <dgm:prSet presAssocID="{C689063F-0788-42E4-A87E-1ECF5DFBC670}" presName="childText" presStyleLbl="revTx" presStyleIdx="1" presStyleCnt="3">
        <dgm:presLayoutVars>
          <dgm:bulletEnabled val="1"/>
        </dgm:presLayoutVars>
      </dgm:prSet>
      <dgm:spPr/>
    </dgm:pt>
    <dgm:pt modelId="{550DA5B6-D1F4-4E4D-A70D-3A839B15B2F8}" type="pres">
      <dgm:prSet presAssocID="{835D8234-43B4-43A0-9D9D-81CB96F415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C4BFBFC-2434-48AF-88CD-F70A2ED24C6E}" type="pres">
      <dgm:prSet presAssocID="{835D8234-43B4-43A0-9D9D-81CB96F4154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5B15B06-06FC-42BC-928F-CE8A0E9894F8}" srcId="{F9F1952D-4CF4-44E0-AC4B-F15F284BAEAF}" destId="{6F3E89FE-F3CB-4DBC-8EB3-479766C98A78}" srcOrd="0" destOrd="0" parTransId="{A671DDEB-2A1B-4BA5-A38D-562547F24C78}" sibTransId="{49F6D808-3657-48BC-BE47-62AF080CE219}"/>
    <dgm:cxn modelId="{CAEFFB13-4CAF-4F54-AE85-760CC74A347D}" srcId="{835D8234-43B4-43A0-9D9D-81CB96F41545}" destId="{89BC474C-93CD-4F3E-869D-BCC19045D18C}" srcOrd="0" destOrd="0" parTransId="{C0C04E7C-01D7-4BBC-BFCB-F953E2E02B74}" sibTransId="{9546DCCA-17D8-44A2-8038-46119A0D78BF}"/>
    <dgm:cxn modelId="{53FEDC1B-D083-410C-AA59-AC6CFC1186CB}" srcId="{E703104C-9DE7-432D-8283-6C9B4D694A43}" destId="{C689063F-0788-42E4-A87E-1ECF5DFBC670}" srcOrd="1" destOrd="0" parTransId="{879FD76F-FF11-4B62-AFAE-37830A2BDB5B}" sibTransId="{35E10AFB-B684-4542-9FF1-F7B2B1FDB6B4}"/>
    <dgm:cxn modelId="{52F9B924-8D57-491E-949A-A9B8486639E9}" srcId="{C689063F-0788-42E4-A87E-1ECF5DFBC670}" destId="{0F110CA2-0EBE-4532-8E7B-7D2D25A2365D}" srcOrd="1" destOrd="0" parTransId="{E89094E0-DD2E-46B1-9F35-A70CD813A6E1}" sibTransId="{4DC15916-E5BD-4E3F-A9AA-49CCEC751D84}"/>
    <dgm:cxn modelId="{A469A627-27D4-46B5-BA98-9C6EE74E97F6}" srcId="{C689063F-0788-42E4-A87E-1ECF5DFBC670}" destId="{DEFE78DF-4505-44B3-8688-0267843EC645}" srcOrd="0" destOrd="0" parTransId="{07FEDF5A-A217-497D-823D-05CC790D8741}" sibTransId="{CE362A92-CE93-4BF0-9514-74F643B6F488}"/>
    <dgm:cxn modelId="{18948130-0B15-4A0D-92F9-3A496EFEB6F7}" type="presOf" srcId="{89BC474C-93CD-4F3E-869D-BCC19045D18C}" destId="{4C4BFBFC-2434-48AF-88CD-F70A2ED24C6E}" srcOrd="0" destOrd="0" presId="urn:microsoft.com/office/officeart/2005/8/layout/vList2"/>
    <dgm:cxn modelId="{494EDC3C-C82C-4F76-AA6D-DA68BFEFA07A}" type="presOf" srcId="{835D8234-43B4-43A0-9D9D-81CB96F41545}" destId="{550DA5B6-D1F4-4E4D-A70D-3A839B15B2F8}" srcOrd="0" destOrd="0" presId="urn:microsoft.com/office/officeart/2005/8/layout/vList2"/>
    <dgm:cxn modelId="{B7C9845C-EF3C-4E21-BC73-CA48882D87E3}" type="presOf" srcId="{E703104C-9DE7-432D-8283-6C9B4D694A43}" destId="{1408CFA6-8280-46E0-BAA3-9CB552FEA3F0}" srcOrd="0" destOrd="0" presId="urn:microsoft.com/office/officeart/2005/8/layout/vList2"/>
    <dgm:cxn modelId="{ABDAA642-F95E-4001-971C-08BA9940A1F3}" type="presOf" srcId="{F9F1952D-4CF4-44E0-AC4B-F15F284BAEAF}" destId="{FA389DB9-16E1-46BC-86DC-3A3E799E2D79}" srcOrd="0" destOrd="0" presId="urn:microsoft.com/office/officeart/2005/8/layout/vList2"/>
    <dgm:cxn modelId="{0B6E064E-377D-4001-A2D3-85753D9B2641}" srcId="{F9F1952D-4CF4-44E0-AC4B-F15F284BAEAF}" destId="{F1BEFF88-5DBF-4147-BD3D-5CB785C771F5}" srcOrd="1" destOrd="0" parTransId="{FDFF4139-C821-4E62-BFA7-3AF7E9182DC2}" sibTransId="{A7B0F355-29EC-4565-990C-434379B01ECD}"/>
    <dgm:cxn modelId="{F186ED74-249A-468C-8709-56C9B0C98B66}" srcId="{E703104C-9DE7-432D-8283-6C9B4D694A43}" destId="{F9F1952D-4CF4-44E0-AC4B-F15F284BAEAF}" srcOrd="0" destOrd="0" parTransId="{2584EAE0-DE1F-4CE7-8FAD-15115632037B}" sibTransId="{64F061D0-856A-4DA7-8A24-E5F7E50FA8B7}"/>
    <dgm:cxn modelId="{584EE876-EAC8-4097-94D3-F0E840390D3D}" type="presOf" srcId="{6F3E89FE-F3CB-4DBC-8EB3-479766C98A78}" destId="{ED1652F0-0F6F-4BDD-95E5-391981D9395F}" srcOrd="0" destOrd="0" presId="urn:microsoft.com/office/officeart/2005/8/layout/vList2"/>
    <dgm:cxn modelId="{65969092-D8B2-4CE5-9082-2D9B1B084582}" type="presOf" srcId="{DEFE78DF-4505-44B3-8688-0267843EC645}" destId="{9FE9E10A-97EE-435F-87EC-7FE9D3E09D85}" srcOrd="0" destOrd="0" presId="urn:microsoft.com/office/officeart/2005/8/layout/vList2"/>
    <dgm:cxn modelId="{68AB9CA6-9BDE-48F0-BE95-7D2CD28E2F1C}" type="presOf" srcId="{C689063F-0788-42E4-A87E-1ECF5DFBC670}" destId="{C8524A18-6B3C-4A80-A308-E84D30AC8116}" srcOrd="0" destOrd="0" presId="urn:microsoft.com/office/officeart/2005/8/layout/vList2"/>
    <dgm:cxn modelId="{ECC763D3-EC6A-4B04-A0C5-1B04470C43E4}" type="presOf" srcId="{0F110CA2-0EBE-4532-8E7B-7D2D25A2365D}" destId="{9FE9E10A-97EE-435F-87EC-7FE9D3E09D85}" srcOrd="0" destOrd="1" presId="urn:microsoft.com/office/officeart/2005/8/layout/vList2"/>
    <dgm:cxn modelId="{FA0F5CEB-6ED1-4376-A758-FA7F2F5E472A}" srcId="{E703104C-9DE7-432D-8283-6C9B4D694A43}" destId="{835D8234-43B4-43A0-9D9D-81CB96F41545}" srcOrd="2" destOrd="0" parTransId="{498D9F75-EA80-4C28-A559-E01369AEA00A}" sibTransId="{E5D972D0-77F5-4FF2-ABF1-956492FE880B}"/>
    <dgm:cxn modelId="{A8CA7BFF-F659-47CD-B6DF-C53985AE4B68}" type="presOf" srcId="{F1BEFF88-5DBF-4147-BD3D-5CB785C771F5}" destId="{ED1652F0-0F6F-4BDD-95E5-391981D9395F}" srcOrd="0" destOrd="1" presId="urn:microsoft.com/office/officeart/2005/8/layout/vList2"/>
    <dgm:cxn modelId="{C49D08F8-A83D-475A-8396-0AB1A83B8D8E}" type="presParOf" srcId="{1408CFA6-8280-46E0-BAA3-9CB552FEA3F0}" destId="{FA389DB9-16E1-46BC-86DC-3A3E799E2D79}" srcOrd="0" destOrd="0" presId="urn:microsoft.com/office/officeart/2005/8/layout/vList2"/>
    <dgm:cxn modelId="{A8910119-0BFB-439B-974C-5642D9EA6B38}" type="presParOf" srcId="{1408CFA6-8280-46E0-BAA3-9CB552FEA3F0}" destId="{ED1652F0-0F6F-4BDD-95E5-391981D9395F}" srcOrd="1" destOrd="0" presId="urn:microsoft.com/office/officeart/2005/8/layout/vList2"/>
    <dgm:cxn modelId="{7025EDB7-693A-4FFD-A633-F560B7C11883}" type="presParOf" srcId="{1408CFA6-8280-46E0-BAA3-9CB552FEA3F0}" destId="{C8524A18-6B3C-4A80-A308-E84D30AC8116}" srcOrd="2" destOrd="0" presId="urn:microsoft.com/office/officeart/2005/8/layout/vList2"/>
    <dgm:cxn modelId="{ACC4566E-5FAB-4BD4-935F-9FDB8FE7F5F4}" type="presParOf" srcId="{1408CFA6-8280-46E0-BAA3-9CB552FEA3F0}" destId="{9FE9E10A-97EE-435F-87EC-7FE9D3E09D85}" srcOrd="3" destOrd="0" presId="urn:microsoft.com/office/officeart/2005/8/layout/vList2"/>
    <dgm:cxn modelId="{B4F15EAC-3956-48B6-917A-399911747FCA}" type="presParOf" srcId="{1408CFA6-8280-46E0-BAA3-9CB552FEA3F0}" destId="{550DA5B6-D1F4-4E4D-A70D-3A839B15B2F8}" srcOrd="4" destOrd="0" presId="urn:microsoft.com/office/officeart/2005/8/layout/vList2"/>
    <dgm:cxn modelId="{944DCD1A-EF8B-4368-83CA-E4FCF393489A}" type="presParOf" srcId="{1408CFA6-8280-46E0-BAA3-9CB552FEA3F0}" destId="{4C4BFBFC-2434-48AF-88CD-F70A2ED24C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70C5E-FBAD-4543-95C2-BDC4ADA7C6F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38CE45-BD0E-410A-AE2D-F3460CCBF2B3}">
      <dgm:prSet/>
      <dgm:spPr/>
      <dgm:t>
        <a:bodyPr/>
        <a:lstStyle/>
        <a:p>
          <a:r>
            <a:rPr lang="en-GB"/>
            <a:t>Early results of molecular testing essential</a:t>
          </a:r>
          <a:endParaRPr lang="en-US"/>
        </a:p>
      </dgm:t>
    </dgm:pt>
    <dgm:pt modelId="{A7A6228B-28E7-4C1F-95C6-E9B8266262A1}" type="parTrans" cxnId="{5B3A0BBD-FBF5-4AC1-AFA3-5464CAC83519}">
      <dgm:prSet/>
      <dgm:spPr/>
      <dgm:t>
        <a:bodyPr/>
        <a:lstStyle/>
        <a:p>
          <a:endParaRPr lang="en-US"/>
        </a:p>
      </dgm:t>
    </dgm:pt>
    <dgm:pt modelId="{E3D3FA6E-3D93-4996-B030-9C6AB5872497}" type="sibTrans" cxnId="{5B3A0BBD-FBF5-4AC1-AFA3-5464CAC83519}">
      <dgm:prSet/>
      <dgm:spPr/>
      <dgm:t>
        <a:bodyPr/>
        <a:lstStyle/>
        <a:p>
          <a:endParaRPr lang="en-US"/>
        </a:p>
      </dgm:t>
    </dgm:pt>
    <dgm:pt modelId="{34F7E4FE-68A7-4DE1-BC5A-33F7C0F8C6D6}">
      <dgm:prSet/>
      <dgm:spPr/>
      <dgm:t>
        <a:bodyPr/>
        <a:lstStyle/>
        <a:p>
          <a:r>
            <a:rPr lang="en-GB" dirty="0"/>
            <a:t>EGFR or ALK positive (ROS-1/RET)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straight to surgery</a:t>
          </a:r>
          <a:endParaRPr lang="en-US" dirty="0"/>
        </a:p>
      </dgm:t>
    </dgm:pt>
    <dgm:pt modelId="{7E752CA3-0405-4F0D-88A4-F222472B8E00}" type="parTrans" cxnId="{CBC550CD-B08A-4207-8B22-A292EAED57FE}">
      <dgm:prSet/>
      <dgm:spPr/>
      <dgm:t>
        <a:bodyPr/>
        <a:lstStyle/>
        <a:p>
          <a:endParaRPr lang="en-US"/>
        </a:p>
      </dgm:t>
    </dgm:pt>
    <dgm:pt modelId="{7CCB0A6B-2213-468F-9522-488135489CB3}" type="sibTrans" cxnId="{CBC550CD-B08A-4207-8B22-A292EAED57FE}">
      <dgm:prSet/>
      <dgm:spPr/>
      <dgm:t>
        <a:bodyPr/>
        <a:lstStyle/>
        <a:p>
          <a:endParaRPr lang="en-US"/>
        </a:p>
      </dgm:t>
    </dgm:pt>
    <dgm:pt modelId="{7253C43D-AE67-409A-BAD0-D275E444C569}">
      <dgm:prSet/>
      <dgm:spPr/>
      <dgm:t>
        <a:bodyPr/>
        <a:lstStyle/>
        <a:p>
          <a:r>
            <a:rPr lang="en-GB"/>
            <a:t>Turn around times:</a:t>
          </a:r>
          <a:endParaRPr lang="en-US"/>
        </a:p>
      </dgm:t>
    </dgm:pt>
    <dgm:pt modelId="{6858F43C-BB6E-4D70-98FD-26ADBE598F3E}" type="parTrans" cxnId="{5CAB5B7A-D6E3-47C8-8D82-F7D2D7EB24E3}">
      <dgm:prSet/>
      <dgm:spPr/>
      <dgm:t>
        <a:bodyPr/>
        <a:lstStyle/>
        <a:p>
          <a:endParaRPr lang="en-US"/>
        </a:p>
      </dgm:t>
    </dgm:pt>
    <dgm:pt modelId="{D35A5D39-0015-41BC-A65C-FC7F243F07D3}" type="sibTrans" cxnId="{5CAB5B7A-D6E3-47C8-8D82-F7D2D7EB24E3}">
      <dgm:prSet/>
      <dgm:spPr/>
      <dgm:t>
        <a:bodyPr/>
        <a:lstStyle/>
        <a:p>
          <a:endParaRPr lang="en-US"/>
        </a:p>
      </dgm:t>
    </dgm:pt>
    <dgm:pt modelId="{2EF76A77-2435-4594-A124-570EC92A74A0}">
      <dgm:prSet/>
      <dgm:spPr/>
      <dgm:t>
        <a:bodyPr/>
        <a:lstStyle/>
        <a:p>
          <a:r>
            <a:rPr lang="en-GB"/>
            <a:t>Reflex PD-L1/ALK (IHC)</a:t>
          </a:r>
          <a:endParaRPr lang="en-US"/>
        </a:p>
      </dgm:t>
    </dgm:pt>
    <dgm:pt modelId="{79B317CF-73B6-4D81-97B2-634BE439CA41}" type="parTrans" cxnId="{02FDAEAB-D30F-48DF-9125-FD3CCCF2F6DB}">
      <dgm:prSet/>
      <dgm:spPr/>
      <dgm:t>
        <a:bodyPr/>
        <a:lstStyle/>
        <a:p>
          <a:endParaRPr lang="en-US"/>
        </a:p>
      </dgm:t>
    </dgm:pt>
    <dgm:pt modelId="{6BA1A7D6-7ECA-404C-A803-D2DF51DFF2A1}" type="sibTrans" cxnId="{02FDAEAB-D30F-48DF-9125-FD3CCCF2F6DB}">
      <dgm:prSet/>
      <dgm:spPr/>
      <dgm:t>
        <a:bodyPr/>
        <a:lstStyle/>
        <a:p>
          <a:endParaRPr lang="en-US"/>
        </a:p>
      </dgm:t>
    </dgm:pt>
    <dgm:pt modelId="{0F11796D-D849-4B96-8DB7-2FB51CA021E4}">
      <dgm:prSet/>
      <dgm:spPr/>
      <dgm:t>
        <a:bodyPr/>
        <a:lstStyle/>
        <a:p>
          <a:r>
            <a:rPr lang="en-GB"/>
            <a:t>NGS may take too long</a:t>
          </a:r>
          <a:endParaRPr lang="en-US"/>
        </a:p>
      </dgm:t>
    </dgm:pt>
    <dgm:pt modelId="{6F1B0A32-2A81-49EA-80F4-78A3CEB71686}" type="parTrans" cxnId="{710A1AB8-E49A-46EB-BD5D-48BB05324581}">
      <dgm:prSet/>
      <dgm:spPr/>
      <dgm:t>
        <a:bodyPr/>
        <a:lstStyle/>
        <a:p>
          <a:endParaRPr lang="en-US"/>
        </a:p>
      </dgm:t>
    </dgm:pt>
    <dgm:pt modelId="{6FE185C0-932A-4BC0-9DFB-7293C5032AE1}" type="sibTrans" cxnId="{710A1AB8-E49A-46EB-BD5D-48BB05324581}">
      <dgm:prSet/>
      <dgm:spPr/>
      <dgm:t>
        <a:bodyPr/>
        <a:lstStyle/>
        <a:p>
          <a:endParaRPr lang="en-US"/>
        </a:p>
      </dgm:t>
    </dgm:pt>
    <dgm:pt modelId="{278CB91B-8CD1-4F38-9498-968043C4F7CD}">
      <dgm:prSet/>
      <dgm:spPr/>
      <dgm:t>
        <a:bodyPr/>
        <a:lstStyle/>
        <a:p>
          <a:r>
            <a:rPr lang="en-GB"/>
            <a:t>‘Urgent’ pathways for EGFR (PCR)</a:t>
          </a:r>
          <a:endParaRPr lang="en-US"/>
        </a:p>
      </dgm:t>
    </dgm:pt>
    <dgm:pt modelId="{F73F2B4F-C208-4989-9ACD-6DB99A89224F}" type="parTrans" cxnId="{00BCD37D-AF00-4BED-9A13-5C82132E6F90}">
      <dgm:prSet/>
      <dgm:spPr/>
      <dgm:t>
        <a:bodyPr/>
        <a:lstStyle/>
        <a:p>
          <a:endParaRPr lang="en-US"/>
        </a:p>
      </dgm:t>
    </dgm:pt>
    <dgm:pt modelId="{0379D49B-4CE9-4105-A511-5891B9744227}" type="sibTrans" cxnId="{00BCD37D-AF00-4BED-9A13-5C82132E6F90}">
      <dgm:prSet/>
      <dgm:spPr/>
      <dgm:t>
        <a:bodyPr/>
        <a:lstStyle/>
        <a:p>
          <a:endParaRPr lang="en-US"/>
        </a:p>
      </dgm:t>
    </dgm:pt>
    <dgm:pt modelId="{E543A283-3BB7-479B-952E-B8AB9CFCBD97}">
      <dgm:prSet/>
      <dgm:spPr/>
      <dgm:t>
        <a:bodyPr/>
        <a:lstStyle/>
        <a:p>
          <a:r>
            <a:rPr lang="en-GB" dirty="0"/>
            <a:t>Consider waiting for full NGS panel in light/never smokers</a:t>
          </a:r>
          <a:endParaRPr lang="en-US" dirty="0"/>
        </a:p>
      </dgm:t>
    </dgm:pt>
    <dgm:pt modelId="{690178CC-FA24-4A1A-993C-FF6D9BB9C30C}" type="parTrans" cxnId="{BA50E4D5-4723-4D86-B2EE-20F464BA8FF4}">
      <dgm:prSet/>
      <dgm:spPr/>
      <dgm:t>
        <a:bodyPr/>
        <a:lstStyle/>
        <a:p>
          <a:endParaRPr lang="en-US"/>
        </a:p>
      </dgm:t>
    </dgm:pt>
    <dgm:pt modelId="{8832BF9B-A2D1-417B-BB66-1A4EE360225C}" type="sibTrans" cxnId="{BA50E4D5-4723-4D86-B2EE-20F464BA8FF4}">
      <dgm:prSet/>
      <dgm:spPr/>
      <dgm:t>
        <a:bodyPr/>
        <a:lstStyle/>
        <a:p>
          <a:endParaRPr lang="en-US"/>
        </a:p>
      </dgm:t>
    </dgm:pt>
    <dgm:pt modelId="{65175D7A-F29B-4B59-9FF6-3A58FF8F13F1}" type="pres">
      <dgm:prSet presAssocID="{F7770C5E-FBAD-4543-95C2-BDC4ADA7C6FD}" presName="Name0" presStyleCnt="0">
        <dgm:presLayoutVars>
          <dgm:dir/>
          <dgm:animLvl val="lvl"/>
          <dgm:resizeHandles val="exact"/>
        </dgm:presLayoutVars>
      </dgm:prSet>
      <dgm:spPr/>
    </dgm:pt>
    <dgm:pt modelId="{A2AD0497-5E98-4756-A948-63A7FBA57A95}" type="pres">
      <dgm:prSet presAssocID="{7253C43D-AE67-409A-BAD0-D275E444C569}" presName="boxAndChildren" presStyleCnt="0"/>
      <dgm:spPr/>
    </dgm:pt>
    <dgm:pt modelId="{164B5C9E-131E-4379-9383-2BD6A83F0691}" type="pres">
      <dgm:prSet presAssocID="{7253C43D-AE67-409A-BAD0-D275E444C569}" presName="parentTextBox" presStyleLbl="alignNode1" presStyleIdx="0" presStyleCnt="2"/>
      <dgm:spPr/>
    </dgm:pt>
    <dgm:pt modelId="{521E9E73-4FD7-4839-95BB-FB0ADB705494}" type="pres">
      <dgm:prSet presAssocID="{7253C43D-AE67-409A-BAD0-D275E444C569}" presName="descendantBox" presStyleLbl="bgAccFollowNode1" presStyleIdx="0" presStyleCnt="2"/>
      <dgm:spPr/>
    </dgm:pt>
    <dgm:pt modelId="{B06AB01A-E441-43BF-B782-85A441E845B4}" type="pres">
      <dgm:prSet presAssocID="{E3D3FA6E-3D93-4996-B030-9C6AB5872497}" presName="sp" presStyleCnt="0"/>
      <dgm:spPr/>
    </dgm:pt>
    <dgm:pt modelId="{20C9C57F-0888-4585-A1A8-904E10CFC456}" type="pres">
      <dgm:prSet presAssocID="{1738CE45-BD0E-410A-AE2D-F3460CCBF2B3}" presName="arrowAndChildren" presStyleCnt="0"/>
      <dgm:spPr/>
    </dgm:pt>
    <dgm:pt modelId="{4BC317CF-19F9-423E-8F66-CCB102EA26C9}" type="pres">
      <dgm:prSet presAssocID="{1738CE45-BD0E-410A-AE2D-F3460CCBF2B3}" presName="parentTextArrow" presStyleLbl="node1" presStyleIdx="0" presStyleCnt="0"/>
      <dgm:spPr/>
    </dgm:pt>
    <dgm:pt modelId="{001AAEC1-77D5-46C6-9132-3F0316A57CDA}" type="pres">
      <dgm:prSet presAssocID="{1738CE45-BD0E-410A-AE2D-F3460CCBF2B3}" presName="arrow" presStyleLbl="alignNode1" presStyleIdx="1" presStyleCnt="2"/>
      <dgm:spPr/>
    </dgm:pt>
    <dgm:pt modelId="{4F9BB806-2B94-4DA6-BA49-47F7AAB239B7}" type="pres">
      <dgm:prSet presAssocID="{1738CE45-BD0E-410A-AE2D-F3460CCBF2B3}" presName="descendantArrow" presStyleLbl="bgAccFollowNode1" presStyleIdx="1" presStyleCnt="2"/>
      <dgm:spPr/>
    </dgm:pt>
  </dgm:ptLst>
  <dgm:cxnLst>
    <dgm:cxn modelId="{B0DB3C02-4BFA-49E7-80C0-AF69E7E4166F}" type="presOf" srcId="{34F7E4FE-68A7-4DE1-BC5A-33F7C0F8C6D6}" destId="{4F9BB806-2B94-4DA6-BA49-47F7AAB239B7}" srcOrd="0" destOrd="0" presId="urn:microsoft.com/office/officeart/2016/7/layout/VerticalDownArrowProcess"/>
    <dgm:cxn modelId="{BC7A7973-5417-4978-A392-360A4AB13C63}" type="presOf" srcId="{1738CE45-BD0E-410A-AE2D-F3460CCBF2B3}" destId="{4BC317CF-19F9-423E-8F66-CCB102EA26C9}" srcOrd="0" destOrd="0" presId="urn:microsoft.com/office/officeart/2016/7/layout/VerticalDownArrowProcess"/>
    <dgm:cxn modelId="{DC300958-C099-4E62-A530-B6BAD8633D59}" type="presOf" srcId="{E543A283-3BB7-479B-952E-B8AB9CFCBD97}" destId="{521E9E73-4FD7-4839-95BB-FB0ADB705494}" srcOrd="0" destOrd="3" presId="urn:microsoft.com/office/officeart/2016/7/layout/VerticalDownArrowProcess"/>
    <dgm:cxn modelId="{5CAB5B7A-D6E3-47C8-8D82-F7D2D7EB24E3}" srcId="{F7770C5E-FBAD-4543-95C2-BDC4ADA7C6FD}" destId="{7253C43D-AE67-409A-BAD0-D275E444C569}" srcOrd="1" destOrd="0" parTransId="{6858F43C-BB6E-4D70-98FD-26ADBE598F3E}" sibTransId="{D35A5D39-0015-41BC-A65C-FC7F243F07D3}"/>
    <dgm:cxn modelId="{00BCD37D-AF00-4BED-9A13-5C82132E6F90}" srcId="{7253C43D-AE67-409A-BAD0-D275E444C569}" destId="{278CB91B-8CD1-4F38-9498-968043C4F7CD}" srcOrd="2" destOrd="0" parTransId="{F73F2B4F-C208-4989-9ACD-6DB99A89224F}" sibTransId="{0379D49B-4CE9-4105-A511-5891B9744227}"/>
    <dgm:cxn modelId="{4FECDA87-C020-4B24-9831-A51039B87AFA}" type="presOf" srcId="{F7770C5E-FBAD-4543-95C2-BDC4ADA7C6FD}" destId="{65175D7A-F29B-4B59-9FF6-3A58FF8F13F1}" srcOrd="0" destOrd="0" presId="urn:microsoft.com/office/officeart/2016/7/layout/VerticalDownArrowProcess"/>
    <dgm:cxn modelId="{02FDAEAB-D30F-48DF-9125-FD3CCCF2F6DB}" srcId="{7253C43D-AE67-409A-BAD0-D275E444C569}" destId="{2EF76A77-2435-4594-A124-570EC92A74A0}" srcOrd="0" destOrd="0" parTransId="{79B317CF-73B6-4D81-97B2-634BE439CA41}" sibTransId="{6BA1A7D6-7ECA-404C-A803-D2DF51DFF2A1}"/>
    <dgm:cxn modelId="{56C7D4B4-6A4A-4403-B275-046EAAF16244}" type="presOf" srcId="{2EF76A77-2435-4594-A124-570EC92A74A0}" destId="{521E9E73-4FD7-4839-95BB-FB0ADB705494}" srcOrd="0" destOrd="0" presId="urn:microsoft.com/office/officeart/2016/7/layout/VerticalDownArrowProcess"/>
    <dgm:cxn modelId="{710A1AB8-E49A-46EB-BD5D-48BB05324581}" srcId="{7253C43D-AE67-409A-BAD0-D275E444C569}" destId="{0F11796D-D849-4B96-8DB7-2FB51CA021E4}" srcOrd="1" destOrd="0" parTransId="{6F1B0A32-2A81-49EA-80F4-78A3CEB71686}" sibTransId="{6FE185C0-932A-4BC0-9DFB-7293C5032AE1}"/>
    <dgm:cxn modelId="{5B3A0BBD-FBF5-4AC1-AFA3-5464CAC83519}" srcId="{F7770C5E-FBAD-4543-95C2-BDC4ADA7C6FD}" destId="{1738CE45-BD0E-410A-AE2D-F3460CCBF2B3}" srcOrd="0" destOrd="0" parTransId="{A7A6228B-28E7-4C1F-95C6-E9B8266262A1}" sibTransId="{E3D3FA6E-3D93-4996-B030-9C6AB5872497}"/>
    <dgm:cxn modelId="{D40D5EC1-14CB-4B1C-8B98-48751D492B29}" type="presOf" srcId="{0F11796D-D849-4B96-8DB7-2FB51CA021E4}" destId="{521E9E73-4FD7-4839-95BB-FB0ADB705494}" srcOrd="0" destOrd="1" presId="urn:microsoft.com/office/officeart/2016/7/layout/VerticalDownArrowProcess"/>
    <dgm:cxn modelId="{A081A0CB-7F96-4E38-862B-DF72C949DCFE}" type="presOf" srcId="{7253C43D-AE67-409A-BAD0-D275E444C569}" destId="{164B5C9E-131E-4379-9383-2BD6A83F0691}" srcOrd="0" destOrd="0" presId="urn:microsoft.com/office/officeart/2016/7/layout/VerticalDownArrowProcess"/>
    <dgm:cxn modelId="{CBC550CD-B08A-4207-8B22-A292EAED57FE}" srcId="{1738CE45-BD0E-410A-AE2D-F3460CCBF2B3}" destId="{34F7E4FE-68A7-4DE1-BC5A-33F7C0F8C6D6}" srcOrd="0" destOrd="0" parTransId="{7E752CA3-0405-4F0D-88A4-F222472B8E00}" sibTransId="{7CCB0A6B-2213-468F-9522-488135489CB3}"/>
    <dgm:cxn modelId="{BA50E4D5-4723-4D86-B2EE-20F464BA8FF4}" srcId="{7253C43D-AE67-409A-BAD0-D275E444C569}" destId="{E543A283-3BB7-479B-952E-B8AB9CFCBD97}" srcOrd="3" destOrd="0" parTransId="{690178CC-FA24-4A1A-993C-FF6D9BB9C30C}" sibTransId="{8832BF9B-A2D1-417B-BB66-1A4EE360225C}"/>
    <dgm:cxn modelId="{9C5BA9DE-292E-4656-92DE-FACA9678297E}" type="presOf" srcId="{278CB91B-8CD1-4F38-9498-968043C4F7CD}" destId="{521E9E73-4FD7-4839-95BB-FB0ADB705494}" srcOrd="0" destOrd="2" presId="urn:microsoft.com/office/officeart/2016/7/layout/VerticalDownArrowProcess"/>
    <dgm:cxn modelId="{31313DE7-6EFD-460E-9082-65775B71A335}" type="presOf" srcId="{1738CE45-BD0E-410A-AE2D-F3460CCBF2B3}" destId="{001AAEC1-77D5-46C6-9132-3F0316A57CDA}" srcOrd="1" destOrd="0" presId="urn:microsoft.com/office/officeart/2016/7/layout/VerticalDownArrowProcess"/>
    <dgm:cxn modelId="{F0E34B43-3098-46BF-BE5D-315ECD70742E}" type="presParOf" srcId="{65175D7A-F29B-4B59-9FF6-3A58FF8F13F1}" destId="{A2AD0497-5E98-4756-A948-63A7FBA57A95}" srcOrd="0" destOrd="0" presId="urn:microsoft.com/office/officeart/2016/7/layout/VerticalDownArrowProcess"/>
    <dgm:cxn modelId="{C0B3CF87-2E68-48C7-9B51-1ADD13D68039}" type="presParOf" srcId="{A2AD0497-5E98-4756-A948-63A7FBA57A95}" destId="{164B5C9E-131E-4379-9383-2BD6A83F0691}" srcOrd="0" destOrd="0" presId="urn:microsoft.com/office/officeart/2016/7/layout/VerticalDownArrowProcess"/>
    <dgm:cxn modelId="{0BDA4FA9-AF6E-4D06-AE11-B29A93845B9B}" type="presParOf" srcId="{A2AD0497-5E98-4756-A948-63A7FBA57A95}" destId="{521E9E73-4FD7-4839-95BB-FB0ADB705494}" srcOrd="1" destOrd="0" presId="urn:microsoft.com/office/officeart/2016/7/layout/VerticalDownArrowProcess"/>
    <dgm:cxn modelId="{AAEC0EA3-78BE-4811-884F-F6AC3F537249}" type="presParOf" srcId="{65175D7A-F29B-4B59-9FF6-3A58FF8F13F1}" destId="{B06AB01A-E441-43BF-B782-85A441E845B4}" srcOrd="1" destOrd="0" presId="urn:microsoft.com/office/officeart/2016/7/layout/VerticalDownArrowProcess"/>
    <dgm:cxn modelId="{EF947B0B-5FDC-4B5E-B89F-61AB895B22EC}" type="presParOf" srcId="{65175D7A-F29B-4B59-9FF6-3A58FF8F13F1}" destId="{20C9C57F-0888-4585-A1A8-904E10CFC456}" srcOrd="2" destOrd="0" presId="urn:microsoft.com/office/officeart/2016/7/layout/VerticalDownArrowProcess"/>
    <dgm:cxn modelId="{187249AA-CABF-4232-8411-76C46721559C}" type="presParOf" srcId="{20C9C57F-0888-4585-A1A8-904E10CFC456}" destId="{4BC317CF-19F9-423E-8F66-CCB102EA26C9}" srcOrd="0" destOrd="0" presId="urn:microsoft.com/office/officeart/2016/7/layout/VerticalDownArrowProcess"/>
    <dgm:cxn modelId="{0E571F60-B051-4F40-A6F9-C8F2F013DC87}" type="presParOf" srcId="{20C9C57F-0888-4585-A1A8-904E10CFC456}" destId="{001AAEC1-77D5-46C6-9132-3F0316A57CDA}" srcOrd="1" destOrd="0" presId="urn:microsoft.com/office/officeart/2016/7/layout/VerticalDownArrowProcess"/>
    <dgm:cxn modelId="{125A3F4E-2048-4966-A543-D46064E71A5E}" type="presParOf" srcId="{20C9C57F-0888-4585-A1A8-904E10CFC456}" destId="{4F9BB806-2B94-4DA6-BA49-47F7AAB239B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994220-842D-4AC3-8935-6CB11129A42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65B74F-20FA-496E-A80E-17B1A872BBD4}">
      <dgm:prSet/>
      <dgm:spPr/>
      <dgm:t>
        <a:bodyPr/>
        <a:lstStyle/>
        <a:p>
          <a:r>
            <a:rPr lang="en-GB"/>
            <a:t>Local experience of neo-adjuvant pathways</a:t>
          </a:r>
          <a:endParaRPr lang="en-US"/>
        </a:p>
      </dgm:t>
    </dgm:pt>
    <dgm:pt modelId="{AC595F53-FA35-4105-B2E8-7D075D5AB18D}" type="parTrans" cxnId="{DE91BE74-6421-4EC8-B62E-ADB137418CF2}">
      <dgm:prSet/>
      <dgm:spPr/>
      <dgm:t>
        <a:bodyPr/>
        <a:lstStyle/>
        <a:p>
          <a:endParaRPr lang="en-US"/>
        </a:p>
      </dgm:t>
    </dgm:pt>
    <dgm:pt modelId="{2172D6D5-A0B8-4AC3-8041-2D7D8A89541A}" type="sibTrans" cxnId="{DE91BE74-6421-4EC8-B62E-ADB137418CF2}">
      <dgm:prSet/>
      <dgm:spPr/>
      <dgm:t>
        <a:bodyPr/>
        <a:lstStyle/>
        <a:p>
          <a:endParaRPr lang="en-US"/>
        </a:p>
      </dgm:t>
    </dgm:pt>
    <dgm:pt modelId="{48B0A384-4518-4EAF-8B81-477718A74BDA}">
      <dgm:prSet/>
      <dgm:spPr/>
      <dgm:t>
        <a:bodyPr/>
        <a:lstStyle/>
        <a:p>
          <a:r>
            <a:rPr lang="en-GB"/>
            <a:t>Surgical experience</a:t>
          </a:r>
          <a:endParaRPr lang="en-US"/>
        </a:p>
      </dgm:t>
    </dgm:pt>
    <dgm:pt modelId="{B2AEAE1C-1CF3-4A23-B2E4-B8AFC3C25364}" type="parTrans" cxnId="{AB3BA003-1FEC-4FEA-83F6-4651AD4A7C9E}">
      <dgm:prSet/>
      <dgm:spPr/>
      <dgm:t>
        <a:bodyPr/>
        <a:lstStyle/>
        <a:p>
          <a:endParaRPr lang="en-US"/>
        </a:p>
      </dgm:t>
    </dgm:pt>
    <dgm:pt modelId="{7AF590D5-607E-4484-9466-F146F86C6F3A}" type="sibTrans" cxnId="{AB3BA003-1FEC-4FEA-83F6-4651AD4A7C9E}">
      <dgm:prSet/>
      <dgm:spPr/>
      <dgm:t>
        <a:bodyPr/>
        <a:lstStyle/>
        <a:p>
          <a:endParaRPr lang="en-US"/>
        </a:p>
      </dgm:t>
    </dgm:pt>
    <dgm:pt modelId="{882E1B76-48B7-4A0B-A903-DD1DBB8516F4}">
      <dgm:prSet/>
      <dgm:spPr/>
      <dgm:t>
        <a:bodyPr/>
        <a:lstStyle/>
        <a:p>
          <a:r>
            <a:rPr lang="en-GB"/>
            <a:t>Molecular testing</a:t>
          </a:r>
          <a:endParaRPr lang="en-US"/>
        </a:p>
      </dgm:t>
    </dgm:pt>
    <dgm:pt modelId="{7002958E-01E5-4DB8-B56E-7BBC7A6A05BE}" type="parTrans" cxnId="{7BFD4723-C03D-43E3-8F3F-D758FE3E50BF}">
      <dgm:prSet/>
      <dgm:spPr/>
      <dgm:t>
        <a:bodyPr/>
        <a:lstStyle/>
        <a:p>
          <a:endParaRPr lang="en-US"/>
        </a:p>
      </dgm:t>
    </dgm:pt>
    <dgm:pt modelId="{ADB4EE43-6F35-4AE2-BA35-62516D67DAD0}" type="sibTrans" cxnId="{7BFD4723-C03D-43E3-8F3F-D758FE3E50BF}">
      <dgm:prSet/>
      <dgm:spPr/>
      <dgm:t>
        <a:bodyPr/>
        <a:lstStyle/>
        <a:p>
          <a:endParaRPr lang="en-US"/>
        </a:p>
      </dgm:t>
    </dgm:pt>
    <dgm:pt modelId="{EF874E76-4A55-4C2B-B1A2-531289CC2E20}">
      <dgm:prSet/>
      <dgm:spPr/>
      <dgm:t>
        <a:bodyPr/>
        <a:lstStyle/>
        <a:p>
          <a:r>
            <a:rPr lang="en-GB" dirty="0"/>
            <a:t>Joint surgical/oncology clinics</a:t>
          </a:r>
          <a:endParaRPr lang="en-US" dirty="0"/>
        </a:p>
      </dgm:t>
    </dgm:pt>
    <dgm:pt modelId="{EE9F362A-320B-471F-85FF-372EFF50E966}" type="parTrans" cxnId="{1523A45F-EA09-46B5-B1D5-D4D80EFA60DC}">
      <dgm:prSet/>
      <dgm:spPr/>
      <dgm:t>
        <a:bodyPr/>
        <a:lstStyle/>
        <a:p>
          <a:endParaRPr lang="en-US"/>
        </a:p>
      </dgm:t>
    </dgm:pt>
    <dgm:pt modelId="{181E6F33-D4A1-495F-9632-98D18AD79A95}" type="sibTrans" cxnId="{1523A45F-EA09-46B5-B1D5-D4D80EFA60DC}">
      <dgm:prSet/>
      <dgm:spPr/>
      <dgm:t>
        <a:bodyPr/>
        <a:lstStyle/>
        <a:p>
          <a:endParaRPr lang="en-US"/>
        </a:p>
      </dgm:t>
    </dgm:pt>
    <dgm:pt modelId="{FD2F87F5-F0FA-452B-BF40-3617A6B393CF}">
      <dgm:prSet/>
      <dgm:spPr/>
      <dgm:t>
        <a:bodyPr/>
        <a:lstStyle/>
        <a:p>
          <a:endParaRPr lang="en-US" dirty="0"/>
        </a:p>
      </dgm:t>
    </dgm:pt>
    <dgm:pt modelId="{6AF5FB16-AD14-4325-9044-A7C0BFDB328D}" type="parTrans" cxnId="{1DEE0DE6-B6B7-467D-AC66-1BC7EC8D457C}">
      <dgm:prSet/>
      <dgm:spPr/>
      <dgm:t>
        <a:bodyPr/>
        <a:lstStyle/>
        <a:p>
          <a:endParaRPr lang="en-US"/>
        </a:p>
      </dgm:t>
    </dgm:pt>
    <dgm:pt modelId="{B90B2DF0-54CD-4202-AC61-957F0C6B612B}" type="sibTrans" cxnId="{1DEE0DE6-B6B7-467D-AC66-1BC7EC8D457C}">
      <dgm:prSet/>
      <dgm:spPr/>
      <dgm:t>
        <a:bodyPr/>
        <a:lstStyle/>
        <a:p>
          <a:endParaRPr lang="en-US"/>
        </a:p>
      </dgm:t>
    </dgm:pt>
    <dgm:pt modelId="{3B01072E-1F38-4C77-B74A-E0B9A14AF8A0}" type="pres">
      <dgm:prSet presAssocID="{E4994220-842D-4AC3-8935-6CB11129A422}" presName="matrix" presStyleCnt="0">
        <dgm:presLayoutVars>
          <dgm:chMax val="1"/>
          <dgm:dir/>
          <dgm:resizeHandles val="exact"/>
        </dgm:presLayoutVars>
      </dgm:prSet>
      <dgm:spPr/>
    </dgm:pt>
    <dgm:pt modelId="{6CDF20DA-89A0-4979-B04F-CB767594A99A}" type="pres">
      <dgm:prSet presAssocID="{E4994220-842D-4AC3-8935-6CB11129A422}" presName="diamond" presStyleLbl="bgShp" presStyleIdx="0" presStyleCnt="1"/>
      <dgm:spPr/>
    </dgm:pt>
    <dgm:pt modelId="{046930F2-2909-4FDC-9878-CC9B2D1798CE}" type="pres">
      <dgm:prSet presAssocID="{E4994220-842D-4AC3-8935-6CB11129A42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2E32E8-7C9F-4B5D-A217-47F0A675F120}" type="pres">
      <dgm:prSet presAssocID="{E4994220-842D-4AC3-8935-6CB11129A42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30F44E-F970-4C25-B90A-4A95375E05AD}" type="pres">
      <dgm:prSet presAssocID="{E4994220-842D-4AC3-8935-6CB11129A42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D1DE11-95D9-43B8-97DB-A483CB8187D2}" type="pres">
      <dgm:prSet presAssocID="{E4994220-842D-4AC3-8935-6CB11129A42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B3BA003-1FEC-4FEA-83F6-4651AD4A7C9E}" srcId="{E4994220-842D-4AC3-8935-6CB11129A422}" destId="{48B0A384-4518-4EAF-8B81-477718A74BDA}" srcOrd="1" destOrd="0" parTransId="{B2AEAE1C-1CF3-4A23-B2E4-B8AFC3C25364}" sibTransId="{7AF590D5-607E-4484-9466-F146F86C6F3A}"/>
    <dgm:cxn modelId="{7BFD4723-C03D-43E3-8F3F-D758FE3E50BF}" srcId="{E4994220-842D-4AC3-8935-6CB11129A422}" destId="{882E1B76-48B7-4A0B-A903-DD1DBB8516F4}" srcOrd="2" destOrd="0" parTransId="{7002958E-01E5-4DB8-B56E-7BBC7A6A05BE}" sibTransId="{ADB4EE43-6F35-4AE2-BA35-62516D67DAD0}"/>
    <dgm:cxn modelId="{1523A45F-EA09-46B5-B1D5-D4D80EFA60DC}" srcId="{E4994220-842D-4AC3-8935-6CB11129A422}" destId="{EF874E76-4A55-4C2B-B1A2-531289CC2E20}" srcOrd="3" destOrd="0" parTransId="{EE9F362A-320B-471F-85FF-372EFF50E966}" sibTransId="{181E6F33-D4A1-495F-9632-98D18AD79A95}"/>
    <dgm:cxn modelId="{9DB5DE43-A74E-4650-A6B7-39C6D19604CB}" type="presOf" srcId="{F065B74F-20FA-496E-A80E-17B1A872BBD4}" destId="{046930F2-2909-4FDC-9878-CC9B2D1798CE}" srcOrd="0" destOrd="0" presId="urn:microsoft.com/office/officeart/2005/8/layout/matrix3"/>
    <dgm:cxn modelId="{DE91BE74-6421-4EC8-B62E-ADB137418CF2}" srcId="{E4994220-842D-4AC3-8935-6CB11129A422}" destId="{F065B74F-20FA-496E-A80E-17B1A872BBD4}" srcOrd="0" destOrd="0" parTransId="{AC595F53-FA35-4105-B2E8-7D075D5AB18D}" sibTransId="{2172D6D5-A0B8-4AC3-8041-2D7D8A89541A}"/>
    <dgm:cxn modelId="{0C5C6455-983A-4A48-B72B-AEA7EDAA8B9F}" type="presOf" srcId="{882E1B76-48B7-4A0B-A903-DD1DBB8516F4}" destId="{2C30F44E-F970-4C25-B90A-4A95375E05AD}" srcOrd="0" destOrd="0" presId="urn:microsoft.com/office/officeart/2005/8/layout/matrix3"/>
    <dgm:cxn modelId="{DB7CA7AE-5536-4657-AB41-E8A59C3DD71D}" type="presOf" srcId="{E4994220-842D-4AC3-8935-6CB11129A422}" destId="{3B01072E-1F38-4C77-B74A-E0B9A14AF8A0}" srcOrd="0" destOrd="0" presId="urn:microsoft.com/office/officeart/2005/8/layout/matrix3"/>
    <dgm:cxn modelId="{292C64BF-80D6-40F7-8907-A51F55624BA5}" type="presOf" srcId="{EF874E76-4A55-4C2B-B1A2-531289CC2E20}" destId="{45D1DE11-95D9-43B8-97DB-A483CB8187D2}" srcOrd="0" destOrd="0" presId="urn:microsoft.com/office/officeart/2005/8/layout/matrix3"/>
    <dgm:cxn modelId="{4E0087D9-AB3F-4C90-A449-9C86CADC728B}" type="presOf" srcId="{48B0A384-4518-4EAF-8B81-477718A74BDA}" destId="{7A2E32E8-7C9F-4B5D-A217-47F0A675F120}" srcOrd="0" destOrd="0" presId="urn:microsoft.com/office/officeart/2005/8/layout/matrix3"/>
    <dgm:cxn modelId="{1DEE0DE6-B6B7-467D-AC66-1BC7EC8D457C}" srcId="{E4994220-842D-4AC3-8935-6CB11129A422}" destId="{FD2F87F5-F0FA-452B-BF40-3617A6B393CF}" srcOrd="4" destOrd="0" parTransId="{6AF5FB16-AD14-4325-9044-A7C0BFDB328D}" sibTransId="{B90B2DF0-54CD-4202-AC61-957F0C6B612B}"/>
    <dgm:cxn modelId="{E8D9CF27-0FC5-4FD9-98CC-11BCC313188A}" type="presParOf" srcId="{3B01072E-1F38-4C77-B74A-E0B9A14AF8A0}" destId="{6CDF20DA-89A0-4979-B04F-CB767594A99A}" srcOrd="0" destOrd="0" presId="urn:microsoft.com/office/officeart/2005/8/layout/matrix3"/>
    <dgm:cxn modelId="{B30C0A73-10C8-4B83-81B1-714FB690C60B}" type="presParOf" srcId="{3B01072E-1F38-4C77-B74A-E0B9A14AF8A0}" destId="{046930F2-2909-4FDC-9878-CC9B2D1798CE}" srcOrd="1" destOrd="0" presId="urn:microsoft.com/office/officeart/2005/8/layout/matrix3"/>
    <dgm:cxn modelId="{392E3B5F-48AA-4E53-B82A-4CC77F090453}" type="presParOf" srcId="{3B01072E-1F38-4C77-B74A-E0B9A14AF8A0}" destId="{7A2E32E8-7C9F-4B5D-A217-47F0A675F120}" srcOrd="2" destOrd="0" presId="urn:microsoft.com/office/officeart/2005/8/layout/matrix3"/>
    <dgm:cxn modelId="{2A12AB49-E1E1-4889-9B4C-3A6B49A000A6}" type="presParOf" srcId="{3B01072E-1F38-4C77-B74A-E0B9A14AF8A0}" destId="{2C30F44E-F970-4C25-B90A-4A95375E05AD}" srcOrd="3" destOrd="0" presId="urn:microsoft.com/office/officeart/2005/8/layout/matrix3"/>
    <dgm:cxn modelId="{1E626ABD-6001-40BF-9DAA-CB656CBBDFB1}" type="presParOf" srcId="{3B01072E-1F38-4C77-B74A-E0B9A14AF8A0}" destId="{45D1DE11-95D9-43B8-97DB-A483CB8187D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8673A-8905-48FE-8003-417A2C1AB3E4}">
      <dsp:nvSpPr>
        <dsp:cNvPr id="0" name=""/>
        <dsp:cNvSpPr/>
      </dsp:nvSpPr>
      <dsp:spPr>
        <a:xfrm>
          <a:off x="0" y="166140"/>
          <a:ext cx="626364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Trial data</a:t>
          </a:r>
          <a:endParaRPr lang="en-US" sz="2700" kern="1200"/>
        </a:p>
      </dsp:txBody>
      <dsp:txXfrm>
        <a:off x="52359" y="218499"/>
        <a:ext cx="6158922" cy="967861"/>
      </dsp:txXfrm>
    </dsp:sp>
    <dsp:sp modelId="{0257A286-EFD8-4B7A-90CD-24BE4DF664EF}">
      <dsp:nvSpPr>
        <dsp:cNvPr id="0" name=""/>
        <dsp:cNvSpPr/>
      </dsp:nvSpPr>
      <dsp:spPr>
        <a:xfrm>
          <a:off x="0" y="1316479"/>
          <a:ext cx="6263640" cy="10725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Molecular testing</a:t>
          </a:r>
          <a:endParaRPr lang="en-US" sz="2700" kern="1200"/>
        </a:p>
      </dsp:txBody>
      <dsp:txXfrm>
        <a:off x="52359" y="1368838"/>
        <a:ext cx="6158922" cy="967861"/>
      </dsp:txXfrm>
    </dsp:sp>
    <dsp:sp modelId="{4BFAC337-ED15-4E81-81AD-E80F9722E74C}">
      <dsp:nvSpPr>
        <dsp:cNvPr id="0" name=""/>
        <dsp:cNvSpPr/>
      </dsp:nvSpPr>
      <dsp:spPr>
        <a:xfrm>
          <a:off x="0" y="2466819"/>
          <a:ext cx="6263640" cy="10725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Pathways </a:t>
          </a:r>
          <a:endParaRPr lang="en-US" sz="2700" kern="1200"/>
        </a:p>
      </dsp:txBody>
      <dsp:txXfrm>
        <a:off x="52359" y="2519178"/>
        <a:ext cx="6158922" cy="967861"/>
      </dsp:txXfrm>
    </dsp:sp>
    <dsp:sp modelId="{E37B5098-7126-410C-BF42-517BF83DD482}">
      <dsp:nvSpPr>
        <dsp:cNvPr id="0" name=""/>
        <dsp:cNvSpPr/>
      </dsp:nvSpPr>
      <dsp:spPr>
        <a:xfrm>
          <a:off x="0" y="3539398"/>
          <a:ext cx="626364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Accommodate oncology appointment earlier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Joint surgical/oncology clinics – is this realistic? </a:t>
          </a:r>
          <a:endParaRPr lang="en-US" sz="2100" kern="1200"/>
        </a:p>
      </dsp:txBody>
      <dsp:txXfrm>
        <a:off x="0" y="3539398"/>
        <a:ext cx="6263640" cy="726570"/>
      </dsp:txXfrm>
    </dsp:sp>
    <dsp:sp modelId="{7F007EF7-8E7F-4AD7-B8DA-43133EA506BA}">
      <dsp:nvSpPr>
        <dsp:cNvPr id="0" name=""/>
        <dsp:cNvSpPr/>
      </dsp:nvSpPr>
      <dsp:spPr>
        <a:xfrm>
          <a:off x="0" y="4265968"/>
          <a:ext cx="6263640" cy="1072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Has the definition of resectable lung cancer changed (surgery vs radiotherapy)?</a:t>
          </a:r>
          <a:endParaRPr lang="en-US" sz="2700" kern="1200"/>
        </a:p>
      </dsp:txBody>
      <dsp:txXfrm>
        <a:off x="52359" y="4318327"/>
        <a:ext cx="6158922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89DB9-16E1-46BC-86DC-3A3E799E2D79}">
      <dsp:nvSpPr>
        <dsp:cNvPr id="0" name=""/>
        <dsp:cNvSpPr/>
      </dsp:nvSpPr>
      <dsp:spPr>
        <a:xfrm>
          <a:off x="0" y="604836"/>
          <a:ext cx="6364224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EGFR mutation (exon 19del or L858R)</a:t>
          </a:r>
          <a:endParaRPr lang="en-US" sz="2800" kern="1200"/>
        </a:p>
      </dsp:txBody>
      <dsp:txXfrm>
        <a:off x="32784" y="637620"/>
        <a:ext cx="6298656" cy="606012"/>
      </dsp:txXfrm>
    </dsp:sp>
    <dsp:sp modelId="{ED1652F0-0F6F-4BDD-95E5-391981D9395F}">
      <dsp:nvSpPr>
        <dsp:cNvPr id="0" name=""/>
        <dsp:cNvSpPr/>
      </dsp:nvSpPr>
      <dsp:spPr>
        <a:xfrm>
          <a:off x="0" y="1276416"/>
          <a:ext cx="6364224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Surgery, adjuvant chemotherapy (optional), 3 years adjuvant Osimertinib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&gt;=3cm and/or node positive</a:t>
          </a:r>
          <a:endParaRPr lang="en-US" sz="2200" kern="1200"/>
        </a:p>
      </dsp:txBody>
      <dsp:txXfrm>
        <a:off x="0" y="1276416"/>
        <a:ext cx="6364224" cy="1072260"/>
      </dsp:txXfrm>
    </dsp:sp>
    <dsp:sp modelId="{C8524A18-6B3C-4A80-A308-E84D30AC8116}">
      <dsp:nvSpPr>
        <dsp:cNvPr id="0" name=""/>
        <dsp:cNvSpPr/>
      </dsp:nvSpPr>
      <dsp:spPr>
        <a:xfrm>
          <a:off x="0" y="2348676"/>
          <a:ext cx="6364224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EGFR/ALK/(ROS-1/RET) negative</a:t>
          </a:r>
          <a:endParaRPr lang="en-US" sz="2800" kern="1200"/>
        </a:p>
      </dsp:txBody>
      <dsp:txXfrm>
        <a:off x="32784" y="2381460"/>
        <a:ext cx="6298656" cy="606012"/>
      </dsp:txXfrm>
    </dsp:sp>
    <dsp:sp modelId="{9FE9E10A-97EE-435F-87EC-7FE9D3E09D85}">
      <dsp:nvSpPr>
        <dsp:cNvPr id="0" name=""/>
        <dsp:cNvSpPr/>
      </dsp:nvSpPr>
      <dsp:spPr>
        <a:xfrm>
          <a:off x="0" y="3020256"/>
          <a:ext cx="6364224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Chemo-nivolumab 3 cycles then surgery*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/>
            <a:t>&gt;=4cm and/or node positive</a:t>
          </a:r>
          <a:endParaRPr lang="en-US" sz="2200" kern="1200"/>
        </a:p>
      </dsp:txBody>
      <dsp:txXfrm>
        <a:off x="0" y="3020256"/>
        <a:ext cx="6364224" cy="753480"/>
      </dsp:txXfrm>
    </dsp:sp>
    <dsp:sp modelId="{550DA5B6-D1F4-4E4D-A70D-3A839B15B2F8}">
      <dsp:nvSpPr>
        <dsp:cNvPr id="0" name=""/>
        <dsp:cNvSpPr/>
      </dsp:nvSpPr>
      <dsp:spPr>
        <a:xfrm>
          <a:off x="0" y="3773736"/>
          <a:ext cx="6364224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1" kern="1200"/>
            <a:t>PD-L1 &gt;=50% with no pre-operative SACT</a:t>
          </a:r>
          <a:endParaRPr lang="en-US" sz="2800" kern="1200"/>
        </a:p>
      </dsp:txBody>
      <dsp:txXfrm>
        <a:off x="32784" y="3806520"/>
        <a:ext cx="6298656" cy="606012"/>
      </dsp:txXfrm>
    </dsp:sp>
    <dsp:sp modelId="{4C4BFBFC-2434-48AF-88CD-F70A2ED24C6E}">
      <dsp:nvSpPr>
        <dsp:cNvPr id="0" name=""/>
        <dsp:cNvSpPr/>
      </dsp:nvSpPr>
      <dsp:spPr>
        <a:xfrm>
          <a:off x="0" y="4445316"/>
          <a:ext cx="636422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i="1" kern="1200"/>
            <a:t>Surgery, adjuvant chemo. atezolizumab</a:t>
          </a:r>
          <a:endParaRPr lang="en-US" sz="2200" kern="1200"/>
        </a:p>
      </dsp:txBody>
      <dsp:txXfrm>
        <a:off x="0" y="4445316"/>
        <a:ext cx="6364224" cy="46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5C9E-131E-4379-9383-2BD6A83F0691}">
      <dsp:nvSpPr>
        <dsp:cNvPr id="0" name=""/>
        <dsp:cNvSpPr/>
      </dsp:nvSpPr>
      <dsp:spPr>
        <a:xfrm>
          <a:off x="0" y="3322370"/>
          <a:ext cx="1565910" cy="21798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77800" rIns="111368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Turn around times:</a:t>
          </a:r>
          <a:endParaRPr lang="en-US" sz="2500" kern="1200"/>
        </a:p>
      </dsp:txBody>
      <dsp:txXfrm>
        <a:off x="0" y="3322370"/>
        <a:ext cx="1565910" cy="2179834"/>
      </dsp:txXfrm>
    </dsp:sp>
    <dsp:sp modelId="{521E9E73-4FD7-4839-95BB-FB0ADB705494}">
      <dsp:nvSpPr>
        <dsp:cNvPr id="0" name=""/>
        <dsp:cNvSpPr/>
      </dsp:nvSpPr>
      <dsp:spPr>
        <a:xfrm>
          <a:off x="1565909" y="3322370"/>
          <a:ext cx="4697730" cy="21798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Reflex PD-L1/ALK (IHC)</a:t>
          </a:r>
          <a:endParaRPr lang="en-US" sz="1900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NGS may take too long</a:t>
          </a:r>
          <a:endParaRPr lang="en-US" sz="1900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‘Urgent’ pathways for EGFR (PCR)</a:t>
          </a:r>
          <a:endParaRPr lang="en-US" sz="1900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Consider waiting for full NGS panel in light/never smokers</a:t>
          </a:r>
          <a:endParaRPr lang="en-US" sz="1900" kern="1200" dirty="0"/>
        </a:p>
      </dsp:txBody>
      <dsp:txXfrm>
        <a:off x="1565909" y="3322370"/>
        <a:ext cx="4697730" cy="2179834"/>
      </dsp:txXfrm>
    </dsp:sp>
    <dsp:sp modelId="{001AAEC1-77D5-46C6-9132-3F0316A57CDA}">
      <dsp:nvSpPr>
        <dsp:cNvPr id="0" name=""/>
        <dsp:cNvSpPr/>
      </dsp:nvSpPr>
      <dsp:spPr>
        <a:xfrm rot="10800000">
          <a:off x="0" y="2482"/>
          <a:ext cx="1565910" cy="33525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77800" rIns="111368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Early results of molecular testing essential</a:t>
          </a:r>
          <a:endParaRPr lang="en-US" sz="2500" kern="1200"/>
        </a:p>
      </dsp:txBody>
      <dsp:txXfrm rot="-10800000">
        <a:off x="0" y="2482"/>
        <a:ext cx="1565910" cy="2179180"/>
      </dsp:txXfrm>
    </dsp:sp>
    <dsp:sp modelId="{4F9BB806-2B94-4DA6-BA49-47F7AAB239B7}">
      <dsp:nvSpPr>
        <dsp:cNvPr id="0" name=""/>
        <dsp:cNvSpPr/>
      </dsp:nvSpPr>
      <dsp:spPr>
        <a:xfrm>
          <a:off x="1565909" y="2482"/>
          <a:ext cx="4697730" cy="217918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41300" rIns="95292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EGFR or ALK positive (ROS-1/RET) </a:t>
          </a:r>
          <a:r>
            <a:rPr lang="en-GB" sz="1900" kern="1200" dirty="0">
              <a:sym typeface="Wingdings" panose="05000000000000000000" pitchFamily="2" charset="2"/>
            </a:rPr>
            <a:t></a:t>
          </a:r>
          <a:r>
            <a:rPr lang="en-GB" sz="1900" kern="1200" dirty="0"/>
            <a:t> straight to surgery</a:t>
          </a:r>
          <a:endParaRPr lang="en-US" sz="1900" kern="1200" dirty="0"/>
        </a:p>
      </dsp:txBody>
      <dsp:txXfrm>
        <a:off x="1565909" y="2482"/>
        <a:ext cx="4697730" cy="2179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F20DA-89A0-4979-B04F-CB767594A99A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930F2-2909-4FDC-9878-CC9B2D1798CE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Local experience of neo-adjuvant pathways</a:t>
          </a:r>
          <a:endParaRPr lang="en-US" sz="1900" kern="1200"/>
        </a:p>
      </dsp:txBody>
      <dsp:txXfrm>
        <a:off x="1313516" y="631331"/>
        <a:ext cx="1948298" cy="1948298"/>
      </dsp:txXfrm>
    </dsp:sp>
    <dsp:sp modelId="{7A2E32E8-7C9F-4B5D-A217-47F0A675F120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Surgical experience</a:t>
          </a:r>
          <a:endParaRPr lang="en-US" sz="1900" kern="1200"/>
        </a:p>
      </dsp:txBody>
      <dsp:txXfrm>
        <a:off x="3638696" y="631331"/>
        <a:ext cx="1948298" cy="1948298"/>
      </dsp:txXfrm>
    </dsp:sp>
    <dsp:sp modelId="{2C30F44E-F970-4C25-B90A-4A95375E05AD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Molecular testing</a:t>
          </a:r>
          <a:endParaRPr lang="en-US" sz="1900" kern="1200"/>
        </a:p>
      </dsp:txBody>
      <dsp:txXfrm>
        <a:off x="1313516" y="2956510"/>
        <a:ext cx="1948298" cy="1948298"/>
      </dsp:txXfrm>
    </dsp:sp>
    <dsp:sp modelId="{45D1DE11-95D9-43B8-97DB-A483CB8187D2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Joint surgical/oncology clinics</a:t>
          </a:r>
          <a:endParaRPr lang="en-US" sz="1900" kern="1200" dirty="0"/>
        </a:p>
      </dsp:txBody>
      <dsp:txXfrm>
        <a:off x="3638696" y="2956510"/>
        <a:ext cx="1948298" cy="1948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42243-B3AD-4CD8-AC35-2FF008731B1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7026-272C-47A1-AB28-AFB6FBD5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1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Individual patient data 4584</a:t>
            </a:r>
          </a:p>
          <a:p>
            <a:r>
              <a:rPr lang="en-US" dirty="0">
                <a:cs typeface="Calibri"/>
              </a:rPr>
              <a:t>9% planned for chemo did not receive any</a:t>
            </a:r>
          </a:p>
          <a:p>
            <a:r>
              <a:rPr lang="en-US" dirty="0">
                <a:cs typeface="Calibri"/>
              </a:rPr>
              <a:t>14% received only 1 cycle, 10% only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6907A-2D78-4602-BAB1-919A85CB70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1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the role of chemotherapy in resected EGFRm NSCLC?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6907A-2D78-4602-BAB1-919A85CB70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0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the role of chemotherapy in resected EGFRm NSCLC?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6907A-2D78-4602-BAB1-919A85CB70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the role of chemotherapy in resected EGFRm NSCLC?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6907A-2D78-4602-BAB1-919A85CB70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0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the role of chemotherapy in resected EGFRm NSCLC?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6907A-2D78-4602-BAB1-919A85CB708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9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78239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071107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73753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4181655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9517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69740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4104249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77636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78579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4195640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424118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44171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02535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DC1-7E1F-4181-BD3F-E0322820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A652-77CF-4429-8925-714666BD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6153-941E-4F7A-BE97-323F34EB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558705"/>
            <a:ext cx="9793733" cy="299295"/>
          </a:xfrm>
        </p:spPr>
        <p:txBody>
          <a:bodyPr/>
          <a:lstStyle/>
          <a:p>
            <a:r>
              <a:rPr lang="en-GB" dirty="0"/>
              <a:t>References go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4CEB-6EA8-4432-89A6-CFD8A51E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0DDC-7C1A-4F10-871E-235B1D86F37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B6E311-13F3-4EA1-9C3F-8D76E296B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6082033"/>
            <a:ext cx="9793733" cy="29929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abbreviations and/or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80476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568" y="1238032"/>
            <a:ext cx="9611581" cy="2558305"/>
          </a:xfrm>
        </p:spPr>
        <p:txBody>
          <a:bodyPr anchor="b">
            <a:normAutofit/>
          </a:bodyPr>
          <a:lstStyle/>
          <a:p>
            <a:pPr algn="l"/>
            <a:r>
              <a:rPr lang="en-GB" sz="5400">
                <a:solidFill>
                  <a:schemeClr val="tx2"/>
                </a:solidFill>
                <a:ea typeface="Calibri Light"/>
                <a:cs typeface="Calibri Light"/>
              </a:rPr>
              <a:t>Peri-operative Systemic therapy in early stage NSCLC</a:t>
            </a:r>
            <a:endParaRPr lang="en-GB" sz="54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567" y="4067745"/>
            <a:ext cx="5769131" cy="2244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200">
                <a:solidFill>
                  <a:schemeClr val="tx2"/>
                </a:solidFill>
                <a:ea typeface="Calibri"/>
                <a:cs typeface="Calibri"/>
              </a:rPr>
              <a:t>Ashley Cox</a:t>
            </a:r>
          </a:p>
          <a:p>
            <a:pPr algn="l"/>
            <a:r>
              <a:rPr lang="en-GB" sz="2200">
                <a:solidFill>
                  <a:schemeClr val="tx2"/>
                </a:solidFill>
                <a:ea typeface="Calibri"/>
                <a:cs typeface="Calibri"/>
              </a:rPr>
              <a:t>Consultant Clinical Oncologist RUH</a:t>
            </a:r>
          </a:p>
          <a:p>
            <a:pPr algn="l"/>
            <a:r>
              <a:rPr lang="en-GB" sz="2200">
                <a:solidFill>
                  <a:schemeClr val="tx2"/>
                </a:solidFill>
                <a:ea typeface="Calibri"/>
                <a:cs typeface="Calibri"/>
              </a:rPr>
              <a:t>Lung CAG November 2023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5B793C-2A8B-9307-A7CE-6F58410C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Peri-operative drug therapy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F2A4D5-C27E-604B-4EB2-F71FD00E4E65}"/>
              </a:ext>
            </a:extLst>
          </p:cNvPr>
          <p:cNvGrpSpPr/>
          <p:nvPr/>
        </p:nvGrpSpPr>
        <p:grpSpPr>
          <a:xfrm>
            <a:off x="7454669" y="3944925"/>
            <a:ext cx="3064287" cy="1683201"/>
            <a:chOff x="8403156" y="1929276"/>
            <a:chExt cx="3064287" cy="16832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B21E65D-19CD-2358-F6E4-4EA0D0716F90}"/>
                </a:ext>
              </a:extLst>
            </p:cNvPr>
            <p:cNvSpPr/>
            <p:nvPr/>
          </p:nvSpPr>
          <p:spPr>
            <a:xfrm>
              <a:off x="9559635" y="2920999"/>
              <a:ext cx="1907808" cy="69147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Arial"/>
                </a:rPr>
                <a:t>Immunotherapy</a:t>
              </a:r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E08F695-FAD2-5A3F-68E9-D7ACA543CC0D}"/>
                </a:ext>
              </a:extLst>
            </p:cNvPr>
            <p:cNvCxnSpPr>
              <a:cxnSpLocks/>
            </p:cNvCxnSpPr>
            <p:nvPr/>
          </p:nvCxnSpPr>
          <p:spPr>
            <a:xfrm>
              <a:off x="8403156" y="1929276"/>
              <a:ext cx="1105679" cy="1391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549DA9-5352-3955-C5B1-90DE790AF1B7}"/>
              </a:ext>
            </a:extLst>
          </p:cNvPr>
          <p:cNvGrpSpPr/>
          <p:nvPr/>
        </p:nvGrpSpPr>
        <p:grpSpPr>
          <a:xfrm>
            <a:off x="7489305" y="3406015"/>
            <a:ext cx="2951017" cy="681181"/>
            <a:chOff x="8444345" y="2920999"/>
            <a:chExt cx="2951017" cy="681181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6CAB941B-F129-0105-059A-BC367AC25A57}"/>
                </a:ext>
              </a:extLst>
            </p:cNvPr>
            <p:cNvSpPr/>
            <p:nvPr/>
          </p:nvSpPr>
          <p:spPr>
            <a:xfrm>
              <a:off x="9559635" y="2920999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Arial"/>
                </a:rPr>
                <a:t>Other targeted drugs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6173D0F-FFC1-BAE0-4557-5FAED3F10DDE}"/>
                </a:ext>
              </a:extLst>
            </p:cNvPr>
            <p:cNvCxnSpPr/>
            <p:nvPr/>
          </p:nvCxnSpPr>
          <p:spPr>
            <a:xfrm flipV="1">
              <a:off x="8444345" y="3320473"/>
              <a:ext cx="1064490" cy="9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14">
            <a:extLst>
              <a:ext uri="{FF2B5EF4-FFF2-40B4-BE49-F238E27FC236}">
                <a16:creationId xmlns:a16="http://schemas.microsoft.com/office/drawing/2014/main" id="{C8302136-EA8E-FD8F-0F0A-329FCFFCD0F3}"/>
              </a:ext>
            </a:extLst>
          </p:cNvPr>
          <p:cNvSpPr/>
          <p:nvPr/>
        </p:nvSpPr>
        <p:spPr>
          <a:xfrm>
            <a:off x="2323869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Surgery</a:t>
            </a:r>
            <a:endParaRPr lang="en-US" b="1" dirty="0"/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D0E7E6D8-FA4D-37CB-503E-A6261DCE119E}"/>
              </a:ext>
            </a:extLst>
          </p:cNvPr>
          <p:cNvSpPr/>
          <p:nvPr/>
        </p:nvSpPr>
        <p:spPr>
          <a:xfrm>
            <a:off x="5314141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Adjuvant chemotherapy</a:t>
            </a:r>
            <a:endParaRPr lang="en-US" b="1" dirty="0"/>
          </a:p>
        </p:txBody>
      </p:sp>
      <p:sp>
        <p:nvSpPr>
          <p:cNvPr id="24" name="Arrow: Right 16">
            <a:extLst>
              <a:ext uri="{FF2B5EF4-FFF2-40B4-BE49-F238E27FC236}">
                <a16:creationId xmlns:a16="http://schemas.microsoft.com/office/drawing/2014/main" id="{F0F9A943-82C3-646B-5281-84D0FC54AE40}"/>
              </a:ext>
            </a:extLst>
          </p:cNvPr>
          <p:cNvSpPr/>
          <p:nvPr/>
        </p:nvSpPr>
        <p:spPr>
          <a:xfrm>
            <a:off x="4448232" y="3535217"/>
            <a:ext cx="842818" cy="265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A7E327-CB14-5E1C-3FC2-B4874621F65E}"/>
              </a:ext>
            </a:extLst>
          </p:cNvPr>
          <p:cNvGrpSpPr/>
          <p:nvPr/>
        </p:nvGrpSpPr>
        <p:grpSpPr>
          <a:xfrm>
            <a:off x="7454669" y="1838036"/>
            <a:ext cx="2985653" cy="1874982"/>
            <a:chOff x="8409709" y="1431636"/>
            <a:chExt cx="2985653" cy="1874982"/>
          </a:xfrm>
        </p:grpSpPr>
        <p:sp>
          <p:nvSpPr>
            <p:cNvPr id="26" name="Rectangle: Rounded Corners 3">
              <a:extLst>
                <a:ext uri="{FF2B5EF4-FFF2-40B4-BE49-F238E27FC236}">
                  <a16:creationId xmlns:a16="http://schemas.microsoft.com/office/drawing/2014/main" id="{7F062281-95BA-6456-0C29-342CC721BEDB}"/>
                </a:ext>
              </a:extLst>
            </p:cNvPr>
            <p:cNvSpPr/>
            <p:nvPr/>
          </p:nvSpPr>
          <p:spPr>
            <a:xfrm>
              <a:off x="9559635" y="1431636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Arial"/>
                </a:rPr>
                <a:t>Osimertinib</a:t>
              </a:r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0DD5DA7-7ADA-A1D2-9EA7-4701AF7ED1F6}"/>
                </a:ext>
              </a:extLst>
            </p:cNvPr>
            <p:cNvCxnSpPr/>
            <p:nvPr/>
          </p:nvCxnSpPr>
          <p:spPr>
            <a:xfrm flipV="1">
              <a:off x="8409709" y="1738746"/>
              <a:ext cx="1099127" cy="1567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1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5B793C-2A8B-9307-A7CE-6F58410C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Peri-operative drug therapy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3AEC95-AD1B-C2AE-3512-90F7841B99FE}"/>
              </a:ext>
            </a:extLst>
          </p:cNvPr>
          <p:cNvSpPr/>
          <p:nvPr/>
        </p:nvSpPr>
        <p:spPr>
          <a:xfrm>
            <a:off x="557078" y="3071440"/>
            <a:ext cx="2089727" cy="1212273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Neo-adjuvant</a:t>
            </a:r>
          </a:p>
          <a:p>
            <a:pPr algn="ctr"/>
            <a:r>
              <a:rPr lang="en-US" b="1" dirty="0">
                <a:cs typeface="Arial"/>
              </a:rPr>
              <a:t>Immunotherapy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CA708BF-0A81-9AAA-CA7C-423942D35475}"/>
              </a:ext>
            </a:extLst>
          </p:cNvPr>
          <p:cNvSpPr/>
          <p:nvPr/>
        </p:nvSpPr>
        <p:spPr>
          <a:xfrm>
            <a:off x="2697605" y="3570164"/>
            <a:ext cx="416380" cy="2305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31224-1B33-A344-71FE-E6EB13B62542}"/>
              </a:ext>
            </a:extLst>
          </p:cNvPr>
          <p:cNvGrpSpPr/>
          <p:nvPr/>
        </p:nvGrpSpPr>
        <p:grpSpPr>
          <a:xfrm>
            <a:off x="7863042" y="3944925"/>
            <a:ext cx="3064287" cy="1683201"/>
            <a:chOff x="8403156" y="1929276"/>
            <a:chExt cx="3064287" cy="1683201"/>
          </a:xfrm>
        </p:grpSpPr>
        <p:sp>
          <p:nvSpPr>
            <p:cNvPr id="34" name="Rectangle: Rounded Corners 2">
              <a:extLst>
                <a:ext uri="{FF2B5EF4-FFF2-40B4-BE49-F238E27FC236}">
                  <a16:creationId xmlns:a16="http://schemas.microsoft.com/office/drawing/2014/main" id="{69FCE1FC-4278-8BBF-165F-F34C24411F35}"/>
                </a:ext>
              </a:extLst>
            </p:cNvPr>
            <p:cNvSpPr/>
            <p:nvPr/>
          </p:nvSpPr>
          <p:spPr>
            <a:xfrm>
              <a:off x="9559635" y="2920999"/>
              <a:ext cx="1907808" cy="69147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Arial"/>
                </a:rPr>
                <a:t>Immunotherapy</a:t>
              </a:r>
              <a:endParaRPr lang="en-US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D061B1F-364B-CA94-1274-17173EAC1F4B}"/>
                </a:ext>
              </a:extLst>
            </p:cNvPr>
            <p:cNvCxnSpPr>
              <a:cxnSpLocks/>
            </p:cNvCxnSpPr>
            <p:nvPr/>
          </p:nvCxnSpPr>
          <p:spPr>
            <a:xfrm>
              <a:off x="8403156" y="1929276"/>
              <a:ext cx="1105679" cy="1391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0B610A-0DEE-B1CE-93D5-C69316564EC0}"/>
              </a:ext>
            </a:extLst>
          </p:cNvPr>
          <p:cNvGrpSpPr/>
          <p:nvPr/>
        </p:nvGrpSpPr>
        <p:grpSpPr>
          <a:xfrm>
            <a:off x="7897678" y="3406015"/>
            <a:ext cx="2951017" cy="681181"/>
            <a:chOff x="8444345" y="2920999"/>
            <a:chExt cx="2951017" cy="681181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1479496D-BDBB-FD94-6381-0A874C70DDC0}"/>
                </a:ext>
              </a:extLst>
            </p:cNvPr>
            <p:cNvSpPr/>
            <p:nvPr/>
          </p:nvSpPr>
          <p:spPr>
            <a:xfrm>
              <a:off x="9559635" y="2920999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Arial"/>
                </a:rPr>
                <a:t>Other targeted drugs</a:t>
              </a:r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3EF68D-89E9-051E-E10E-9AD194615064}"/>
                </a:ext>
              </a:extLst>
            </p:cNvPr>
            <p:cNvCxnSpPr/>
            <p:nvPr/>
          </p:nvCxnSpPr>
          <p:spPr>
            <a:xfrm flipV="1">
              <a:off x="8444345" y="3320473"/>
              <a:ext cx="1064490" cy="9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EC004DB5-7E56-82B8-9577-64BBFE3A00ED}"/>
              </a:ext>
            </a:extLst>
          </p:cNvPr>
          <p:cNvSpPr/>
          <p:nvPr/>
        </p:nvSpPr>
        <p:spPr>
          <a:xfrm>
            <a:off x="3140618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Surgery</a:t>
            </a:r>
            <a:endParaRPr lang="en-US" b="1" dirty="0"/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6DB02E84-DB7A-D061-4859-D2D83E7AD96F}"/>
              </a:ext>
            </a:extLst>
          </p:cNvPr>
          <p:cNvSpPr/>
          <p:nvPr/>
        </p:nvSpPr>
        <p:spPr>
          <a:xfrm>
            <a:off x="5722514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Adjuvant chemotherapy</a:t>
            </a:r>
            <a:endParaRPr lang="en-US" b="1" dirty="0"/>
          </a:p>
        </p:txBody>
      </p:sp>
      <p:sp>
        <p:nvSpPr>
          <p:cNvPr id="41" name="Arrow: Right 16">
            <a:extLst>
              <a:ext uri="{FF2B5EF4-FFF2-40B4-BE49-F238E27FC236}">
                <a16:creationId xmlns:a16="http://schemas.microsoft.com/office/drawing/2014/main" id="{39FC4580-1C73-3526-062E-754664DA785C}"/>
              </a:ext>
            </a:extLst>
          </p:cNvPr>
          <p:cNvSpPr/>
          <p:nvPr/>
        </p:nvSpPr>
        <p:spPr>
          <a:xfrm>
            <a:off x="5256978" y="3535217"/>
            <a:ext cx="442444" cy="265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521AD4-B3C7-6BDC-E8FB-BA1546323AC4}"/>
              </a:ext>
            </a:extLst>
          </p:cNvPr>
          <p:cNvGrpSpPr/>
          <p:nvPr/>
        </p:nvGrpSpPr>
        <p:grpSpPr>
          <a:xfrm>
            <a:off x="7863042" y="1838036"/>
            <a:ext cx="2985653" cy="1874982"/>
            <a:chOff x="8409709" y="1431636"/>
            <a:chExt cx="2985653" cy="1874982"/>
          </a:xfrm>
        </p:grpSpPr>
        <p:sp>
          <p:nvSpPr>
            <p:cNvPr id="43" name="Rectangle: Rounded Corners 3">
              <a:extLst>
                <a:ext uri="{FF2B5EF4-FFF2-40B4-BE49-F238E27FC236}">
                  <a16:creationId xmlns:a16="http://schemas.microsoft.com/office/drawing/2014/main" id="{6E2E1082-AC8B-05DE-447D-7EA86C1F168C}"/>
                </a:ext>
              </a:extLst>
            </p:cNvPr>
            <p:cNvSpPr/>
            <p:nvPr/>
          </p:nvSpPr>
          <p:spPr>
            <a:xfrm>
              <a:off x="9559635" y="1431636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Arial"/>
                </a:rPr>
                <a:t>Osimertinib</a:t>
              </a:r>
              <a:endParaRPr lang="en-US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687EA9F-5F0B-80B5-0B65-028302B006AB}"/>
                </a:ext>
              </a:extLst>
            </p:cNvPr>
            <p:cNvCxnSpPr/>
            <p:nvPr/>
          </p:nvCxnSpPr>
          <p:spPr>
            <a:xfrm flipV="1">
              <a:off x="8409709" y="1738746"/>
              <a:ext cx="1099127" cy="1567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93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Neoadjuvant </a:t>
            </a:r>
            <a:r>
              <a:rPr lang="en-GB" sz="4000" b="1" dirty="0" err="1"/>
              <a:t>resectable</a:t>
            </a:r>
            <a:r>
              <a:rPr lang="en-GB" sz="4000" dirty="0"/>
              <a:t> Stage III: CheckMate-816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Forde P, et al.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</a:t>
            </a:r>
            <a:r>
              <a:rPr lang="en-GB" dirty="0"/>
              <a:t>. 2022;386(21):1973-1985</a:t>
            </a: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B9845F29-5055-97C8-77A5-540F3A20DE96}"/>
              </a:ext>
            </a:extLst>
          </p:cNvPr>
          <p:cNvSpPr/>
          <p:nvPr/>
        </p:nvSpPr>
        <p:spPr>
          <a:xfrm>
            <a:off x="1002290" y="2594293"/>
            <a:ext cx="2392672" cy="15562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36000" rtlCol="0" anchor="ctr"/>
          <a:lstStyle/>
          <a:p>
            <a:pPr>
              <a:spcAft>
                <a:spcPts val="300"/>
              </a:spcAft>
            </a:pPr>
            <a:r>
              <a:rPr lang="en-GB" altLang="zh-CN" sz="1100" b="1" dirty="0"/>
              <a:t>Key patient inclusion criteria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zh-CN" sz="1100" dirty="0"/>
              <a:t>Stage IB (≥4 cm)–IIIA NSCLC (per AJCC 7</a:t>
            </a:r>
            <a:r>
              <a:rPr lang="en-GB" altLang="zh-CN" sz="1100" baseline="30000" dirty="0"/>
              <a:t>th</a:t>
            </a:r>
            <a:r>
              <a:rPr lang="en-GB" altLang="zh-CN" sz="1100" dirty="0"/>
              <a:t> edition)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zh-CN" sz="1100" dirty="0"/>
              <a:t>No known sensitising EGFR or ALK alterations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zh-CN" sz="1100" dirty="0"/>
              <a:t>ECOG PS 0–1</a:t>
            </a:r>
          </a:p>
          <a:p>
            <a:pPr algn="ctr">
              <a:spcAft>
                <a:spcPts val="300"/>
              </a:spcAft>
            </a:pPr>
            <a:r>
              <a:rPr lang="en-GB" altLang="zh-CN" sz="1100" dirty="0"/>
              <a:t>(N=358)</a:t>
            </a:r>
          </a:p>
        </p:txBody>
      </p:sp>
      <p:sp>
        <p:nvSpPr>
          <p:cNvPr id="10" name="Rechteck 21">
            <a:extLst>
              <a:ext uri="{FF2B5EF4-FFF2-40B4-BE49-F238E27FC236}">
                <a16:creationId xmlns:a16="http://schemas.microsoft.com/office/drawing/2014/main" id="{D8B05FF2-571A-F05E-C88E-E0F979811334}"/>
              </a:ext>
            </a:extLst>
          </p:cNvPr>
          <p:cNvSpPr/>
          <p:nvPr/>
        </p:nvSpPr>
        <p:spPr>
          <a:xfrm>
            <a:off x="4314540" y="2501600"/>
            <a:ext cx="2689937" cy="4274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36000" rtlCol="0" anchor="ctr"/>
          <a:lstStyle/>
          <a:p>
            <a:r>
              <a:rPr lang="en-GB" altLang="zh-CN" sz="1100" b="1" dirty="0"/>
              <a:t>Nivolumab</a:t>
            </a:r>
            <a:r>
              <a:rPr lang="en-GB" altLang="zh-CN" sz="1100" dirty="0"/>
              <a:t> 360 mg Q3W + chemotherapy Q3W for 3 cycles (n=179)</a:t>
            </a:r>
          </a:p>
        </p:txBody>
      </p:sp>
      <p:sp>
        <p:nvSpPr>
          <p:cNvPr id="11" name="Rechteck 22">
            <a:extLst>
              <a:ext uri="{FF2B5EF4-FFF2-40B4-BE49-F238E27FC236}">
                <a16:creationId xmlns:a16="http://schemas.microsoft.com/office/drawing/2014/main" id="{6AC45944-8DE2-65DA-8A89-97C15221AD34}"/>
              </a:ext>
            </a:extLst>
          </p:cNvPr>
          <p:cNvSpPr/>
          <p:nvPr/>
        </p:nvSpPr>
        <p:spPr>
          <a:xfrm>
            <a:off x="4314540" y="3895228"/>
            <a:ext cx="2689937" cy="4544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36000" rtlCol="0" anchor="ctr"/>
          <a:lstStyle/>
          <a:p>
            <a:r>
              <a:rPr lang="en-GB" altLang="zh-CN" sz="1100" b="1" dirty="0">
                <a:solidFill>
                  <a:schemeClr val="accent1"/>
                </a:solidFill>
              </a:rPr>
              <a:t>Chemotherapy Q3W for 3 cycles </a:t>
            </a:r>
            <a:r>
              <a:rPr lang="en-GB" altLang="zh-CN" sz="1100" dirty="0">
                <a:solidFill>
                  <a:schemeClr val="accent1"/>
                </a:solidFill>
              </a:rPr>
              <a:t>(n=179)</a:t>
            </a:r>
          </a:p>
        </p:txBody>
      </p:sp>
      <p:cxnSp>
        <p:nvCxnSpPr>
          <p:cNvPr id="12" name="Verbinder: gewinkelt 23">
            <a:extLst>
              <a:ext uri="{FF2B5EF4-FFF2-40B4-BE49-F238E27FC236}">
                <a16:creationId xmlns:a16="http://schemas.microsoft.com/office/drawing/2014/main" id="{75823D03-8000-034B-981D-5C998231944E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394962" y="3372402"/>
            <a:ext cx="919578" cy="750034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62">
            <a:extLst>
              <a:ext uri="{FF2B5EF4-FFF2-40B4-BE49-F238E27FC236}">
                <a16:creationId xmlns:a16="http://schemas.microsoft.com/office/drawing/2014/main" id="{1313B029-B241-0737-92D2-63D4CECBEE57}"/>
              </a:ext>
            </a:extLst>
          </p:cNvPr>
          <p:cNvSpPr/>
          <p:nvPr/>
        </p:nvSpPr>
        <p:spPr>
          <a:xfrm>
            <a:off x="9694415" y="1608631"/>
            <a:ext cx="1920420" cy="35899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36000" rtlCol="0" anchor="ctr"/>
          <a:lstStyle/>
          <a:p>
            <a:r>
              <a:rPr lang="en-GB" altLang="zh-CN" sz="1100" b="1" dirty="0"/>
              <a:t>Primary endpoint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 err="1"/>
              <a:t>pCR</a:t>
            </a:r>
            <a:r>
              <a:rPr lang="en-GB" altLang="zh-CN" sz="1100" dirty="0"/>
              <a:t> (0% viable tumour cells in lung and </a:t>
            </a:r>
            <a:br>
              <a:rPr lang="en-GB" altLang="zh-CN" sz="1100" dirty="0"/>
            </a:br>
            <a:r>
              <a:rPr lang="en-GB" altLang="zh-CN" sz="1100" dirty="0"/>
              <a:t>lymph nodes)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EFS (BICR)</a:t>
            </a:r>
          </a:p>
          <a:p>
            <a:endParaRPr lang="en-GB" altLang="zh-CN" sz="1100" dirty="0"/>
          </a:p>
          <a:p>
            <a:r>
              <a:rPr lang="en-GB" altLang="zh-CN" sz="1100" b="1" dirty="0"/>
              <a:t>Secondary endpoints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MPR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Time to death or distance metastasis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Safety</a:t>
            </a:r>
          </a:p>
          <a:p>
            <a:endParaRPr lang="en-GB" altLang="zh-CN" sz="1100" dirty="0"/>
          </a:p>
          <a:p>
            <a:r>
              <a:rPr lang="en-GB" altLang="zh-CN" sz="1100" b="1" dirty="0"/>
              <a:t>Key exploratory endpoints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EFS by surgical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/>
              <a:t>EFS by </a:t>
            </a:r>
            <a:r>
              <a:rPr lang="en-GB" altLang="zh-CN" sz="1100" dirty="0" err="1"/>
              <a:t>pCR</a:t>
            </a:r>
            <a:endParaRPr lang="en-GB" altLang="zh-CN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zh-CN" sz="1100" dirty="0" err="1"/>
              <a:t>pCR</a:t>
            </a:r>
            <a:r>
              <a:rPr lang="en-GB" altLang="zh-CN" sz="1100" dirty="0"/>
              <a:t> and EFS by 4-gene inflammatory signature score</a:t>
            </a:r>
          </a:p>
        </p:txBody>
      </p:sp>
      <p:cxnSp>
        <p:nvCxnSpPr>
          <p:cNvPr id="16" name="Gerader Verbinder 70">
            <a:extLst>
              <a:ext uri="{FF2B5EF4-FFF2-40B4-BE49-F238E27FC236}">
                <a16:creationId xmlns:a16="http://schemas.microsoft.com/office/drawing/2014/main" id="{51499530-D2FC-F2A9-8A15-C92DCB9A1F8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004477" y="2715321"/>
            <a:ext cx="310722" cy="0"/>
          </a:xfrm>
          <a:prstGeom prst="line">
            <a:avLst/>
          </a:prstGeom>
          <a:ln w="12700"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71">
            <a:extLst>
              <a:ext uri="{FF2B5EF4-FFF2-40B4-BE49-F238E27FC236}">
                <a16:creationId xmlns:a16="http://schemas.microsoft.com/office/drawing/2014/main" id="{CCC9CC2C-6069-023D-47D0-249CB51FE0E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004477" y="4122435"/>
            <a:ext cx="310722" cy="1"/>
          </a:xfrm>
          <a:prstGeom prst="line">
            <a:avLst/>
          </a:prstGeom>
          <a:ln w="12700"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Verbinder: gewinkelt 72">
            <a:extLst>
              <a:ext uri="{FF2B5EF4-FFF2-40B4-BE49-F238E27FC236}">
                <a16:creationId xmlns:a16="http://schemas.microsoft.com/office/drawing/2014/main" id="{9ECA69B1-9C73-6655-71A0-AB3B1C9A40D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394962" y="2715321"/>
            <a:ext cx="919578" cy="657081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FD26E75-2485-5F7E-B8C4-7ED1BB74FEC5}"/>
              </a:ext>
            </a:extLst>
          </p:cNvPr>
          <p:cNvSpPr/>
          <p:nvPr/>
        </p:nvSpPr>
        <p:spPr>
          <a:xfrm>
            <a:off x="3288393" y="3260038"/>
            <a:ext cx="759379" cy="2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4E325-04B3-6D23-1879-07F72DA47ADC}"/>
              </a:ext>
            </a:extLst>
          </p:cNvPr>
          <p:cNvSpPr txBox="1"/>
          <p:nvPr/>
        </p:nvSpPr>
        <p:spPr>
          <a:xfrm>
            <a:off x="4551141" y="3063641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Stratification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800" dirty="0"/>
              <a:t>Stage (IB vs. II vs. IIIA)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800" dirty="0"/>
              <a:t>PD-L1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800" dirty="0"/>
              <a:t>Sex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3FD4C5-F9AA-9B90-2DBD-53587FB2D796}"/>
              </a:ext>
            </a:extLst>
          </p:cNvPr>
          <p:cNvSpPr/>
          <p:nvPr/>
        </p:nvSpPr>
        <p:spPr>
          <a:xfrm>
            <a:off x="7315199" y="2520696"/>
            <a:ext cx="390238" cy="1750842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SURGERY</a:t>
            </a:r>
          </a:p>
        </p:txBody>
      </p:sp>
      <p:sp>
        <p:nvSpPr>
          <p:cNvPr id="31" name="Rechteck 21">
            <a:extLst>
              <a:ext uri="{FF2B5EF4-FFF2-40B4-BE49-F238E27FC236}">
                <a16:creationId xmlns:a16="http://schemas.microsoft.com/office/drawing/2014/main" id="{BC4FDA66-C2EF-5CF5-A1ED-122CFE74FE35}"/>
              </a:ext>
            </a:extLst>
          </p:cNvPr>
          <p:cNvSpPr/>
          <p:nvPr/>
        </p:nvSpPr>
        <p:spPr>
          <a:xfrm>
            <a:off x="8051196" y="3012583"/>
            <a:ext cx="1447071" cy="76590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36000" rtlCol="0" anchor="ctr"/>
          <a:lstStyle/>
          <a:p>
            <a:pPr algn="ctr"/>
            <a:r>
              <a:rPr lang="en-GB" altLang="zh-CN" sz="1100" b="1" dirty="0"/>
              <a:t>Optional adjuvant chemotherapy ± radiotherapy</a:t>
            </a:r>
            <a:endParaRPr lang="en-GB" altLang="zh-CN" sz="1100" dirty="0"/>
          </a:p>
        </p:txBody>
      </p:sp>
      <p:cxnSp>
        <p:nvCxnSpPr>
          <p:cNvPr id="37" name="Gerader Verbinder 70">
            <a:extLst>
              <a:ext uri="{FF2B5EF4-FFF2-40B4-BE49-F238E27FC236}">
                <a16:creationId xmlns:a16="http://schemas.microsoft.com/office/drawing/2014/main" id="{22FD2A30-C732-2212-5865-0FDFFE1916DD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7705437" y="3395534"/>
            <a:ext cx="345759" cy="583"/>
          </a:xfrm>
          <a:prstGeom prst="line">
            <a:avLst/>
          </a:prstGeom>
          <a:ln w="12700"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70">
            <a:extLst>
              <a:ext uri="{FF2B5EF4-FFF2-40B4-BE49-F238E27FC236}">
                <a16:creationId xmlns:a16="http://schemas.microsoft.com/office/drawing/2014/main" id="{C13663FD-82E0-79E3-5F30-E0C7DAEB9925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9498267" y="3395534"/>
            <a:ext cx="196148" cy="8050"/>
          </a:xfrm>
          <a:prstGeom prst="line">
            <a:avLst/>
          </a:prstGeom>
          <a:ln w="12700">
            <a:headEnd type="none" w="med" len="med"/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A46F818-2A64-8D7D-C402-33EEA4D9908C}"/>
              </a:ext>
            </a:extLst>
          </p:cNvPr>
          <p:cNvSpPr/>
          <p:nvPr/>
        </p:nvSpPr>
        <p:spPr>
          <a:xfrm>
            <a:off x="1571373" y="4752651"/>
            <a:ext cx="7315200" cy="88820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sensitising EGFR or ALK mutations</a:t>
            </a:r>
          </a:p>
          <a:p>
            <a:pPr algn="ctr"/>
            <a:r>
              <a:rPr lang="en-GB" dirty="0"/>
              <a:t>Re-staging with PET-CT 1 week prior to surgery</a:t>
            </a:r>
          </a:p>
        </p:txBody>
      </p:sp>
    </p:spTree>
    <p:extLst>
      <p:ext uri="{BB962C8B-B14F-4D97-AF65-F5344CB8AC3E}">
        <p14:creationId xmlns:p14="http://schemas.microsoft.com/office/powerpoint/2010/main" val="139685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Pathological complete response </a:t>
            </a:r>
            <a:r>
              <a:rPr lang="en-GB" sz="3200" b="1" dirty="0" err="1"/>
              <a:t>pCR</a:t>
            </a:r>
            <a:endParaRPr lang="en-GB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034392" y="1825625"/>
            <a:ext cx="10123215" cy="4351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EB7A168D-5BDB-033F-4CBE-250CEAB8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18" y="2222275"/>
            <a:ext cx="5010385" cy="2762227"/>
          </a:xfrm>
          <a:prstGeom prst="rect">
            <a:avLst/>
          </a:prstGeom>
        </p:spPr>
      </p:pic>
      <p:sp>
        <p:nvSpPr>
          <p:cNvPr id="10" name="Content Placeholder 26">
            <a:extLst>
              <a:ext uri="{FF2B5EF4-FFF2-40B4-BE49-F238E27FC236}">
                <a16:creationId xmlns:a16="http://schemas.microsoft.com/office/drawing/2014/main" id="{364F187F-DBC0-DA55-6F94-F31E0154B91E}"/>
              </a:ext>
            </a:extLst>
          </p:cNvPr>
          <p:cNvSpPr txBox="1">
            <a:spLocks/>
          </p:cNvSpPr>
          <p:nvPr/>
        </p:nvSpPr>
        <p:spPr bwMode="auto">
          <a:xfrm>
            <a:off x="6482933" y="1469722"/>
            <a:ext cx="4355862" cy="4778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363636"/>
                </a:solidFill>
                <a:latin typeface="Arial"/>
                <a:sym typeface="Helvetica"/>
              </a:rPr>
              <a:t>Event-free survival in patients treated with nivolumab + chemotherapy</a:t>
            </a:r>
            <a:r>
              <a:rPr lang="en-GB" sz="1200" b="1" kern="0" baseline="30000" dirty="0">
                <a:solidFill>
                  <a:srgbClr val="363636"/>
                </a:solidFill>
                <a:latin typeface="Arial"/>
                <a:sym typeface="Helvetica"/>
              </a:rPr>
              <a:t>2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9349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CheckMate-816: EFS 3-year update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252126" y="2000765"/>
            <a:ext cx="7687748" cy="40010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Forde P, et al. Presented at the European Lung Cancer Congress 2023. 29 March – 01 April. Copenhagen, Denmark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D2493-96D1-4AB0-9785-C68700FA331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Content Placeholder 26">
            <a:extLst>
              <a:ext uri="{FF2B5EF4-FFF2-40B4-BE49-F238E27FC236}">
                <a16:creationId xmlns:a16="http://schemas.microsoft.com/office/drawing/2014/main" id="{6EF8320E-C53C-C8F8-9003-17F1461C8344}"/>
              </a:ext>
            </a:extLst>
          </p:cNvPr>
          <p:cNvSpPr txBox="1">
            <a:spLocks/>
          </p:cNvSpPr>
          <p:nvPr/>
        </p:nvSpPr>
        <p:spPr bwMode="auto">
          <a:xfrm>
            <a:off x="3439543" y="1524711"/>
            <a:ext cx="5455280" cy="2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363636"/>
                </a:solidFill>
                <a:latin typeface="Arial"/>
                <a:sym typeface="Helvetica"/>
              </a:rPr>
              <a:t>Event-free survival (exploratory analysis)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  <a:ea typeface="+mn-ea"/>
              <a:cs typeface="+mn-cs"/>
              <a:sym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03D81-FB8E-CF94-7B72-E8EBAB89F7A3}"/>
              </a:ext>
            </a:extLst>
          </p:cNvPr>
          <p:cNvSpPr/>
          <p:nvPr/>
        </p:nvSpPr>
        <p:spPr>
          <a:xfrm>
            <a:off x="6880578" y="3708401"/>
            <a:ext cx="79022" cy="9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9D8C5-0C00-D469-3248-FEDD10D89BB6}"/>
              </a:ext>
            </a:extLst>
          </p:cNvPr>
          <p:cNvSpPr/>
          <p:nvPr/>
        </p:nvSpPr>
        <p:spPr>
          <a:xfrm>
            <a:off x="7314943" y="3143955"/>
            <a:ext cx="79022" cy="9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24917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3283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CheckMate-816: OS 3 year update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685171" y="1825625"/>
            <a:ext cx="8821657" cy="43513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Forde P, et al. Presented at the European Lung Cancer Congress 2023. 29 March – 01 April. Copenhagen, Denmark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D2493-96D1-4AB0-9785-C68700FA331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Content Placeholder 26">
            <a:extLst>
              <a:ext uri="{FF2B5EF4-FFF2-40B4-BE49-F238E27FC236}">
                <a16:creationId xmlns:a16="http://schemas.microsoft.com/office/drawing/2014/main" id="{6A295C7A-9F9C-5DD4-E90F-EA6B84863923}"/>
              </a:ext>
            </a:extLst>
          </p:cNvPr>
          <p:cNvSpPr txBox="1">
            <a:spLocks/>
          </p:cNvSpPr>
          <p:nvPr/>
        </p:nvSpPr>
        <p:spPr bwMode="auto">
          <a:xfrm>
            <a:off x="3439543" y="1524711"/>
            <a:ext cx="5455280" cy="2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363636"/>
                </a:solidFill>
                <a:latin typeface="Arial"/>
                <a:sym typeface="Helvetica"/>
              </a:rPr>
              <a:t>Overall survival (</a:t>
            </a:r>
            <a:r>
              <a:rPr lang="en-GB" sz="1600" b="1" kern="0">
                <a:solidFill>
                  <a:srgbClr val="363636"/>
                </a:solidFill>
                <a:latin typeface="Arial"/>
                <a:sym typeface="Helvetica"/>
              </a:rPr>
              <a:t>secondary endpoint)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4063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Neoadjuvant: CheckMate-816 surgery?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555555"/>
                </a:solidFill>
              </a:rPr>
              <a:t>1. </a:t>
            </a:r>
            <a:r>
              <a:rPr lang="en-GB" dirty="0"/>
              <a:t>Forde P, et al.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</a:t>
            </a:r>
            <a:r>
              <a:rPr lang="en-GB" dirty="0"/>
              <a:t>. 2022;386(21):1973-1985</a:t>
            </a:r>
            <a:r>
              <a:rPr lang="en-GB" dirty="0">
                <a:solidFill>
                  <a:srgbClr val="555555"/>
                </a:solidFill>
              </a:rPr>
              <a:t>; 2.  </a:t>
            </a:r>
            <a:r>
              <a:rPr lang="en-GB" dirty="0">
                <a:ea typeface="+mn-lt"/>
                <a:cs typeface="+mn-lt"/>
              </a:rPr>
              <a:t>Speaker’s clinical expertise.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D2493-96D1-4AB0-9785-C68700FA331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1326" y="2852911"/>
          <a:ext cx="9118950" cy="260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650">
                  <a:extLst>
                    <a:ext uri="{9D8B030D-6E8A-4147-A177-3AD203B41FA5}">
                      <a16:colId xmlns:a16="http://schemas.microsoft.com/office/drawing/2014/main" val="28597966"/>
                    </a:ext>
                  </a:extLst>
                </a:gridCol>
                <a:gridCol w="3039650">
                  <a:extLst>
                    <a:ext uri="{9D8B030D-6E8A-4147-A177-3AD203B41FA5}">
                      <a16:colId xmlns:a16="http://schemas.microsoft.com/office/drawing/2014/main" val="3497746599"/>
                    </a:ext>
                  </a:extLst>
                </a:gridCol>
                <a:gridCol w="3039650">
                  <a:extLst>
                    <a:ext uri="{9D8B030D-6E8A-4147-A177-3AD203B41FA5}">
                      <a16:colId xmlns:a16="http://schemas.microsoft.com/office/drawing/2014/main" val="615710772"/>
                    </a:ext>
                  </a:extLst>
                </a:gridCol>
              </a:tblGrid>
              <a:tr h="619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Chemotherapy alone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Nivolumab + chemotherapy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09802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r>
                        <a:rPr lang="en-GB" dirty="0"/>
                        <a:t>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28474"/>
                  </a:ext>
                </a:extLst>
              </a:tr>
              <a:tr h="434519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Reason for not having surgery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9968"/>
                  </a:ext>
                </a:extLst>
              </a:tr>
              <a:tr h="434519">
                <a:tc>
                  <a:txBody>
                    <a:bodyPr/>
                    <a:lstStyle/>
                    <a:p>
                      <a:r>
                        <a:rPr lang="en-GB" dirty="0"/>
                        <a:t>Disease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75609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r>
                        <a:rPr lang="en-GB" dirty="0"/>
                        <a:t>Adverse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78655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r>
                        <a:rPr lang="en-GB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4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24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5B793C-2A8B-9307-A7CE-6F58410C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Peri-operative drug therapy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7607C2-F2A4-2801-25B3-F8C9B1870348}"/>
              </a:ext>
            </a:extLst>
          </p:cNvPr>
          <p:cNvSpPr/>
          <p:nvPr/>
        </p:nvSpPr>
        <p:spPr>
          <a:xfrm>
            <a:off x="3449594" y="4494218"/>
            <a:ext cx="3428999" cy="1040027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Peri-operative immunotherapy</a:t>
            </a:r>
            <a:endParaRPr lang="en-US" dirty="0"/>
          </a:p>
        </p:txBody>
      </p:sp>
      <p:sp>
        <p:nvSpPr>
          <p:cNvPr id="24" name="Rectangle: Rounded Corners 12">
            <a:extLst>
              <a:ext uri="{FF2B5EF4-FFF2-40B4-BE49-F238E27FC236}">
                <a16:creationId xmlns:a16="http://schemas.microsoft.com/office/drawing/2014/main" id="{F3134EDF-FEB6-E7D0-37CC-3D3F14E3F19C}"/>
              </a:ext>
            </a:extLst>
          </p:cNvPr>
          <p:cNvSpPr/>
          <p:nvPr/>
        </p:nvSpPr>
        <p:spPr>
          <a:xfrm>
            <a:off x="557078" y="2849497"/>
            <a:ext cx="2089727" cy="1212273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Neo-adjuvant</a:t>
            </a:r>
          </a:p>
          <a:p>
            <a:pPr algn="ctr"/>
            <a:r>
              <a:rPr lang="en-US" b="1" dirty="0">
                <a:cs typeface="Arial"/>
              </a:rPr>
              <a:t>Immunotherapy</a:t>
            </a:r>
          </a:p>
        </p:txBody>
      </p:sp>
      <p:sp>
        <p:nvSpPr>
          <p:cNvPr id="25" name="Arrow: Right 13">
            <a:extLst>
              <a:ext uri="{FF2B5EF4-FFF2-40B4-BE49-F238E27FC236}">
                <a16:creationId xmlns:a16="http://schemas.microsoft.com/office/drawing/2014/main" id="{D3FFAAEB-C592-3109-9B89-DCF8B6E91C96}"/>
              </a:ext>
            </a:extLst>
          </p:cNvPr>
          <p:cNvSpPr/>
          <p:nvPr/>
        </p:nvSpPr>
        <p:spPr>
          <a:xfrm>
            <a:off x="2697605" y="3348221"/>
            <a:ext cx="416380" cy="2305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B4A405-B70A-E7C9-3F44-13FDC9E0D323}"/>
              </a:ext>
            </a:extLst>
          </p:cNvPr>
          <p:cNvGrpSpPr/>
          <p:nvPr/>
        </p:nvGrpSpPr>
        <p:grpSpPr>
          <a:xfrm>
            <a:off x="7863042" y="3722982"/>
            <a:ext cx="3064287" cy="1683201"/>
            <a:chOff x="8403156" y="1929276"/>
            <a:chExt cx="3064287" cy="1683201"/>
          </a:xfrm>
        </p:grpSpPr>
        <p:sp>
          <p:nvSpPr>
            <p:cNvPr id="27" name="Rectangle: Rounded Corners 2">
              <a:extLst>
                <a:ext uri="{FF2B5EF4-FFF2-40B4-BE49-F238E27FC236}">
                  <a16:creationId xmlns:a16="http://schemas.microsoft.com/office/drawing/2014/main" id="{1C1C91E8-250D-545F-4699-0B2D3A3D84C7}"/>
                </a:ext>
              </a:extLst>
            </p:cNvPr>
            <p:cNvSpPr/>
            <p:nvPr/>
          </p:nvSpPr>
          <p:spPr>
            <a:xfrm>
              <a:off x="9559635" y="2920999"/>
              <a:ext cx="1907808" cy="69147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Arial"/>
                </a:rPr>
                <a:t>Immunotherapy</a:t>
              </a:r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8E098ED-0A09-C09E-861B-A82149988889}"/>
                </a:ext>
              </a:extLst>
            </p:cNvPr>
            <p:cNvCxnSpPr>
              <a:cxnSpLocks/>
            </p:cNvCxnSpPr>
            <p:nvPr/>
          </p:nvCxnSpPr>
          <p:spPr>
            <a:xfrm>
              <a:off x="8403156" y="1929276"/>
              <a:ext cx="1105679" cy="1391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A73537-A47C-6445-7F40-7CACAC6F9E8C}"/>
              </a:ext>
            </a:extLst>
          </p:cNvPr>
          <p:cNvGrpSpPr/>
          <p:nvPr/>
        </p:nvGrpSpPr>
        <p:grpSpPr>
          <a:xfrm>
            <a:off x="7897678" y="3184072"/>
            <a:ext cx="2951017" cy="681181"/>
            <a:chOff x="8444345" y="2920999"/>
            <a:chExt cx="2951017" cy="681181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FB14BB61-C472-C53B-9716-A38A1C03BE5C}"/>
                </a:ext>
              </a:extLst>
            </p:cNvPr>
            <p:cNvSpPr/>
            <p:nvPr/>
          </p:nvSpPr>
          <p:spPr>
            <a:xfrm>
              <a:off x="9559635" y="2920999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Arial"/>
                </a:rPr>
                <a:t>Other TKIs</a:t>
              </a:r>
              <a:endParaRPr lang="en-US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D8CD9D2-5811-E026-CD98-A46D52D22C07}"/>
                </a:ext>
              </a:extLst>
            </p:cNvPr>
            <p:cNvCxnSpPr/>
            <p:nvPr/>
          </p:nvCxnSpPr>
          <p:spPr>
            <a:xfrm flipV="1">
              <a:off x="8444345" y="3320473"/>
              <a:ext cx="1064490" cy="9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: Rounded Corners 14">
            <a:extLst>
              <a:ext uri="{FF2B5EF4-FFF2-40B4-BE49-F238E27FC236}">
                <a16:creationId xmlns:a16="http://schemas.microsoft.com/office/drawing/2014/main" id="{1F6EEBC7-B462-C792-E42E-60E31404DBBA}"/>
              </a:ext>
            </a:extLst>
          </p:cNvPr>
          <p:cNvSpPr/>
          <p:nvPr/>
        </p:nvSpPr>
        <p:spPr>
          <a:xfrm>
            <a:off x="3140618" y="2839911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Surgery</a:t>
            </a:r>
            <a:endParaRPr lang="en-US" b="1" dirty="0"/>
          </a:p>
        </p:txBody>
      </p:sp>
      <p:sp>
        <p:nvSpPr>
          <p:cNvPr id="33" name="Rectangle: Rounded Corners 15">
            <a:extLst>
              <a:ext uri="{FF2B5EF4-FFF2-40B4-BE49-F238E27FC236}">
                <a16:creationId xmlns:a16="http://schemas.microsoft.com/office/drawing/2014/main" id="{6FAA8E85-4234-7707-84DE-52739C64CEC6}"/>
              </a:ext>
            </a:extLst>
          </p:cNvPr>
          <p:cNvSpPr/>
          <p:nvPr/>
        </p:nvSpPr>
        <p:spPr>
          <a:xfrm>
            <a:off x="5722514" y="2839911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Adjuvant chemotherapy</a:t>
            </a:r>
            <a:endParaRPr lang="en-US" b="1" dirty="0"/>
          </a:p>
        </p:txBody>
      </p:sp>
      <p:sp>
        <p:nvSpPr>
          <p:cNvPr id="34" name="Arrow: Right 16">
            <a:extLst>
              <a:ext uri="{FF2B5EF4-FFF2-40B4-BE49-F238E27FC236}">
                <a16:creationId xmlns:a16="http://schemas.microsoft.com/office/drawing/2014/main" id="{A54366C9-0824-5677-9FF7-DAB2C01FD3A0}"/>
              </a:ext>
            </a:extLst>
          </p:cNvPr>
          <p:cNvSpPr/>
          <p:nvPr/>
        </p:nvSpPr>
        <p:spPr>
          <a:xfrm>
            <a:off x="5256978" y="3313274"/>
            <a:ext cx="442444" cy="265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63001F-FF3B-84F0-4689-3EDC8579F93F}"/>
              </a:ext>
            </a:extLst>
          </p:cNvPr>
          <p:cNvGrpSpPr/>
          <p:nvPr/>
        </p:nvGrpSpPr>
        <p:grpSpPr>
          <a:xfrm>
            <a:off x="7863042" y="1616093"/>
            <a:ext cx="2985653" cy="1874982"/>
            <a:chOff x="8409709" y="1431636"/>
            <a:chExt cx="2985653" cy="1874982"/>
          </a:xfrm>
        </p:grpSpPr>
        <p:sp>
          <p:nvSpPr>
            <p:cNvPr id="36" name="Rectangle: Rounded Corners 3">
              <a:extLst>
                <a:ext uri="{FF2B5EF4-FFF2-40B4-BE49-F238E27FC236}">
                  <a16:creationId xmlns:a16="http://schemas.microsoft.com/office/drawing/2014/main" id="{60A412A1-2ECF-0ABB-5267-9F2F139082E1}"/>
                </a:ext>
              </a:extLst>
            </p:cNvPr>
            <p:cNvSpPr/>
            <p:nvPr/>
          </p:nvSpPr>
          <p:spPr>
            <a:xfrm>
              <a:off x="9559635" y="1431636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Arial"/>
                </a:rPr>
                <a:t>Osimertinib</a:t>
              </a:r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3D9BF41-45AB-99CC-C87F-344DEA500122}"/>
                </a:ext>
              </a:extLst>
            </p:cNvPr>
            <p:cNvCxnSpPr/>
            <p:nvPr/>
          </p:nvCxnSpPr>
          <p:spPr>
            <a:xfrm flipV="1">
              <a:off x="8409709" y="1738746"/>
              <a:ext cx="1099127" cy="1567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F03BD22A-4B78-66EF-1E49-5A71C3DEC253}"/>
              </a:ext>
            </a:extLst>
          </p:cNvPr>
          <p:cNvCxnSpPr>
            <a:cxnSpLocks/>
            <a:stCxn id="24" idx="2"/>
            <a:endCxn id="18" idx="1"/>
          </p:cNvCxnSpPr>
          <p:nvPr/>
        </p:nvCxnSpPr>
        <p:spPr>
          <a:xfrm rot="16200000" flipH="1">
            <a:off x="2049537" y="3614175"/>
            <a:ext cx="952462" cy="18476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DC4309F9-C924-C77E-FC4A-0BD3F582088E}"/>
              </a:ext>
            </a:extLst>
          </p:cNvPr>
          <p:cNvCxnSpPr>
            <a:cxnSpLocks/>
            <a:stCxn id="18" idx="3"/>
            <a:endCxn id="27" idx="2"/>
          </p:cNvCxnSpPr>
          <p:nvPr/>
        </p:nvCxnSpPr>
        <p:spPr>
          <a:xfrm>
            <a:off x="6878593" y="5014232"/>
            <a:ext cx="3094832" cy="391951"/>
          </a:xfrm>
          <a:prstGeom prst="curvedConnector4">
            <a:avLst>
              <a:gd name="adj1" fmla="val 34589"/>
              <a:gd name="adj2" fmla="val 1583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641257-4854-A531-5F18-935D9936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165"/>
            <a:ext cx="12192000" cy="6113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A37FE-D601-D37F-93B7-CA9189C47F68}"/>
              </a:ext>
            </a:extLst>
          </p:cNvPr>
          <p:cNvSpPr txBox="1"/>
          <p:nvPr/>
        </p:nvSpPr>
        <p:spPr>
          <a:xfrm>
            <a:off x="8151779" y="602796"/>
            <a:ext cx="527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NOT YET FUNDED</a:t>
            </a:r>
          </a:p>
        </p:txBody>
      </p:sp>
    </p:spTree>
    <p:extLst>
      <p:ext uri="{BB962C8B-B14F-4D97-AF65-F5344CB8AC3E}">
        <p14:creationId xmlns:p14="http://schemas.microsoft.com/office/powerpoint/2010/main" val="113016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4CAF4-D58D-1FFD-BF7C-615112A4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8" y="0"/>
            <a:ext cx="11605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9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67F5D-53E8-B76E-ACE7-5D56417C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>
                <a:ea typeface="Calibri Light"/>
                <a:cs typeface="Calibri Light"/>
              </a:rPr>
              <a:t>Discussion</a:t>
            </a:r>
            <a:endParaRPr lang="en-GB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09A1EE-E13C-84FC-4665-34F5D80E8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11601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16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6AE63-474D-B916-B58D-CB7E804B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" y="0"/>
            <a:ext cx="1204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2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A502-5D9F-42FC-66AA-A54EB2E9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Summary please – resectable NSCLC!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B9391C6-D2D7-7D49-2D65-38A7F31C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3860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488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23777-5472-10B7-CA0E-DA595853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4800"/>
              <a:t>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D09027-7D7B-7141-10D5-899851459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7327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95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68F50-A658-A2C0-7F66-E453E741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Discussion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8079CB-9F70-138F-C3FF-5B191D061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842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8BE8-BA7E-8F94-55B9-97957DC8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7B59-A00A-D86E-E487-4D5D1DF7B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“I see this as a priority now we are in the era of peri-operative immunotherapies , adjuvant TKI’s and also great for borderline patients.</a:t>
            </a:r>
          </a:p>
          <a:p>
            <a:pPr marL="0" indent="0" algn="l" fontAlgn="base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If the surgeons really cannot deliver peripheral joint clinics, how would colleagues feel about the oncologists from the region having a rota to attend Bristol. I personally would be happy to offer chemo-io after a consultant colleagues assessment and likewise adjuvant </a:t>
            </a:r>
            <a:r>
              <a:rPr lang="en-GB" sz="24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osi</a:t>
            </a:r>
            <a:r>
              <a:rPr lang="en-GB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for appropriate patients.</a:t>
            </a:r>
          </a:p>
          <a:p>
            <a:pPr marL="0" indent="0" algn="l" fontAlgn="base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Without this approach I fear us achieving optimal pathway timings will be impossible.”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9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B8A0-2229-E878-C0A7-2FF835D2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Clinical trials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85AD-C3BD-EC32-F51A-99311E7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ea typeface="Calibri"/>
                <a:cs typeface="Calibri"/>
              </a:rPr>
              <a:t>Post operative</a:t>
            </a:r>
          </a:p>
          <a:p>
            <a:pPr lvl="1"/>
            <a:r>
              <a:rPr lang="en-GB" dirty="0">
                <a:ea typeface="Calibri"/>
                <a:cs typeface="Calibri"/>
              </a:rPr>
              <a:t>Chemotherapy</a:t>
            </a:r>
          </a:p>
          <a:p>
            <a:pPr lvl="1"/>
            <a:r>
              <a:rPr lang="en-GB" dirty="0">
                <a:ea typeface="Calibri"/>
                <a:cs typeface="Calibri"/>
              </a:rPr>
              <a:t>IMPOWER 010: adjuvant atezolizumab (PD-L1 &gt;= 50%)</a:t>
            </a:r>
          </a:p>
          <a:p>
            <a:pPr lvl="1"/>
            <a:r>
              <a:rPr lang="en-GB" dirty="0">
                <a:ea typeface="Calibri"/>
                <a:cs typeface="Calibri"/>
              </a:rPr>
              <a:t>ADAURA: adjuvant </a:t>
            </a:r>
            <a:r>
              <a:rPr lang="en-GB" dirty="0" err="1">
                <a:ea typeface="Calibri"/>
                <a:cs typeface="Calibri"/>
              </a:rPr>
              <a:t>osimertinib</a:t>
            </a:r>
            <a:r>
              <a:rPr lang="en-GB" dirty="0">
                <a:ea typeface="Calibri"/>
                <a:cs typeface="Calibri"/>
              </a:rPr>
              <a:t> (common EGFR mutation)</a:t>
            </a:r>
          </a:p>
          <a:p>
            <a:pPr lvl="1"/>
            <a:endParaRPr lang="en-GB" dirty="0">
              <a:ea typeface="Calibri"/>
              <a:cs typeface="Calibri"/>
            </a:endParaRPr>
          </a:p>
          <a:p>
            <a:r>
              <a:rPr lang="en-GB" b="1" dirty="0">
                <a:ea typeface="Calibri"/>
                <a:cs typeface="Calibri"/>
              </a:rPr>
              <a:t>Pre/Peri operative</a:t>
            </a:r>
          </a:p>
          <a:p>
            <a:pPr lvl="1"/>
            <a:r>
              <a:rPr lang="en-GB" dirty="0">
                <a:ea typeface="Calibri"/>
                <a:cs typeface="Calibri"/>
              </a:rPr>
              <a:t>Checkmate 816</a:t>
            </a:r>
          </a:p>
          <a:p>
            <a:pPr lvl="2"/>
            <a:r>
              <a:rPr lang="en-GB" dirty="0">
                <a:ea typeface="Calibri"/>
                <a:cs typeface="Calibri"/>
              </a:rPr>
              <a:t>Neo-adjuvant </a:t>
            </a:r>
            <a:r>
              <a:rPr lang="en-GB" dirty="0" err="1">
                <a:ea typeface="Calibri"/>
                <a:cs typeface="Calibri"/>
              </a:rPr>
              <a:t>nivolumab+chemo</a:t>
            </a:r>
            <a:r>
              <a:rPr lang="en-GB" dirty="0">
                <a:ea typeface="Calibri"/>
                <a:cs typeface="Calibri"/>
              </a:rPr>
              <a:t>, 3 cycles (all PD-L1; EGFR and ALK negative)</a:t>
            </a:r>
          </a:p>
          <a:p>
            <a:pPr lvl="1"/>
            <a:r>
              <a:rPr lang="en-GB" dirty="0">
                <a:ea typeface="Calibri"/>
                <a:cs typeface="Calibri"/>
              </a:rPr>
              <a:t>KEYNOTE 671 (not yet funded)</a:t>
            </a:r>
          </a:p>
          <a:p>
            <a:pPr lvl="2"/>
            <a:r>
              <a:rPr lang="en-GB" dirty="0">
                <a:ea typeface="Calibri"/>
                <a:cs typeface="Calibri"/>
              </a:rPr>
              <a:t>Neo-adjuvant </a:t>
            </a:r>
            <a:r>
              <a:rPr lang="en-GB" dirty="0" err="1">
                <a:ea typeface="Calibri"/>
                <a:cs typeface="Calibri"/>
              </a:rPr>
              <a:t>pemboliozumab+chemo</a:t>
            </a:r>
            <a:r>
              <a:rPr lang="en-GB" dirty="0">
                <a:ea typeface="Calibri"/>
                <a:cs typeface="Calibri"/>
              </a:rPr>
              <a:t>, 4 cycles. Adjuvant pembrolizumab 1 year  </a:t>
            </a:r>
          </a:p>
        </p:txBody>
      </p:sp>
    </p:spTree>
    <p:extLst>
      <p:ext uri="{BB962C8B-B14F-4D97-AF65-F5344CB8AC3E}">
        <p14:creationId xmlns:p14="http://schemas.microsoft.com/office/powerpoint/2010/main" val="170359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5B793C-2A8B-9307-A7CE-6F58410C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Peri-operative drug therapy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771A40-C65F-43B8-2527-4B4980CA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EC8461DC-BB54-448D-E7CE-B15B83BB3C36}"/>
              </a:ext>
            </a:extLst>
          </p:cNvPr>
          <p:cNvSpPr/>
          <p:nvPr/>
        </p:nvSpPr>
        <p:spPr>
          <a:xfrm>
            <a:off x="2323869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Surgery</a:t>
            </a:r>
            <a:endParaRPr lang="en-US" b="1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2D1546E7-A865-0DC4-14F5-14B4396A7F48}"/>
              </a:ext>
            </a:extLst>
          </p:cNvPr>
          <p:cNvSpPr/>
          <p:nvPr/>
        </p:nvSpPr>
        <p:spPr>
          <a:xfrm>
            <a:off x="5314141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Adjuvant chemotherapy</a:t>
            </a:r>
            <a:endParaRPr lang="en-US" b="1" dirty="0"/>
          </a:p>
        </p:txBody>
      </p:sp>
      <p:sp>
        <p:nvSpPr>
          <p:cNvPr id="11" name="Arrow: Right 16">
            <a:extLst>
              <a:ext uri="{FF2B5EF4-FFF2-40B4-BE49-F238E27FC236}">
                <a16:creationId xmlns:a16="http://schemas.microsoft.com/office/drawing/2014/main" id="{8CAA3328-B2DB-E4CE-9926-1FB8D873D9FB}"/>
              </a:ext>
            </a:extLst>
          </p:cNvPr>
          <p:cNvSpPr/>
          <p:nvPr/>
        </p:nvSpPr>
        <p:spPr>
          <a:xfrm>
            <a:off x="4448232" y="3535217"/>
            <a:ext cx="842818" cy="265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6404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LACE meta analysis</a:t>
            </a:r>
          </a:p>
        </p:txBody>
      </p:sp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FACAC5-C139-EF76-6A44-4BD86268E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4238" y="1825625"/>
            <a:ext cx="8943524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>
                <a:ea typeface="+mn-lt"/>
                <a:cs typeface="+mn-lt"/>
              </a:rPr>
              <a:t>Pignon</a:t>
            </a:r>
            <a:r>
              <a:rPr lang="en-GB" dirty="0">
                <a:ea typeface="+mn-lt"/>
                <a:cs typeface="+mn-lt"/>
              </a:rPr>
              <a:t>, JP, et al. </a:t>
            </a:r>
            <a:r>
              <a:rPr lang="en-GB" i="1" dirty="0">
                <a:ea typeface="+mn-lt"/>
                <a:cs typeface="+mn-lt"/>
              </a:rPr>
              <a:t>J Clin Oncol. </a:t>
            </a:r>
            <a:r>
              <a:rPr lang="en-GB" dirty="0">
                <a:ea typeface="+mn-lt"/>
                <a:cs typeface="+mn-lt"/>
              </a:rPr>
              <a:t>2008;26(21):3552–3559</a:t>
            </a:r>
            <a:endParaRPr lang="en-GB" dirty="0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D2493-96D1-4AB0-9785-C68700FA331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1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5B793C-2A8B-9307-A7CE-6F58410C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EGFR common mutations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C381-1BF9-46A4-0116-4FB9BC47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3BA85A-5BC9-1738-D263-4B12F9715B2A}"/>
              </a:ext>
            </a:extLst>
          </p:cNvPr>
          <p:cNvSpPr/>
          <p:nvPr/>
        </p:nvSpPr>
        <p:spPr>
          <a:xfrm>
            <a:off x="2323869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Surgery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C0E25F-0C47-D27D-5F4C-837B061A7621}"/>
              </a:ext>
            </a:extLst>
          </p:cNvPr>
          <p:cNvSpPr/>
          <p:nvPr/>
        </p:nvSpPr>
        <p:spPr>
          <a:xfrm>
            <a:off x="5314141" y="3061854"/>
            <a:ext cx="2089727" cy="12122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Adjuvant chemotherapy</a:t>
            </a:r>
            <a:endParaRPr lang="en-US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8B2ED9B-3C2D-36C4-7CE4-4A2687A3340F}"/>
              </a:ext>
            </a:extLst>
          </p:cNvPr>
          <p:cNvSpPr/>
          <p:nvPr/>
        </p:nvSpPr>
        <p:spPr>
          <a:xfrm>
            <a:off x="4448232" y="3535217"/>
            <a:ext cx="842818" cy="2655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716C8B-A08E-BCDC-F181-06D7DA9F5FEA}"/>
              </a:ext>
            </a:extLst>
          </p:cNvPr>
          <p:cNvGrpSpPr/>
          <p:nvPr/>
        </p:nvGrpSpPr>
        <p:grpSpPr>
          <a:xfrm>
            <a:off x="7454669" y="1838036"/>
            <a:ext cx="2985653" cy="1874982"/>
            <a:chOff x="8409709" y="1431636"/>
            <a:chExt cx="2985653" cy="18749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05FD908-01E7-C675-BEA6-F3C5A27FC2DA}"/>
                </a:ext>
              </a:extLst>
            </p:cNvPr>
            <p:cNvSpPr/>
            <p:nvPr/>
          </p:nvSpPr>
          <p:spPr>
            <a:xfrm>
              <a:off x="9559635" y="1431636"/>
              <a:ext cx="1835727" cy="6811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Arial"/>
                </a:rPr>
                <a:t>Osimertinib</a:t>
              </a:r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242CCA4-01FD-EDCC-0312-964A802F2F47}"/>
                </a:ext>
              </a:extLst>
            </p:cNvPr>
            <p:cNvCxnSpPr/>
            <p:nvPr/>
          </p:nvCxnSpPr>
          <p:spPr>
            <a:xfrm flipV="1">
              <a:off x="8409709" y="1738746"/>
              <a:ext cx="1099127" cy="1567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9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ADAURA</a:t>
            </a:r>
            <a:endParaRPr lang="en-GB" dirty="0">
              <a:cs typeface="Arial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AE9D3A6-ABCF-1B6D-4998-0998757BB0A7}"/>
              </a:ext>
            </a:extLst>
          </p:cNvPr>
          <p:cNvGraphicFramePr>
            <a:graphicFrameLocks noGrp="1"/>
          </p:cNvGraphicFramePr>
          <p:nvPr/>
        </p:nvGraphicFramePr>
        <p:xfrm>
          <a:off x="5845564" y="3993565"/>
          <a:ext cx="6194036" cy="1428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781">
                  <a:extLst>
                    <a:ext uri="{9D8B030D-6E8A-4147-A177-3AD203B41FA5}">
                      <a16:colId xmlns:a16="http://schemas.microsoft.com/office/drawing/2014/main" val="4135966437"/>
                    </a:ext>
                  </a:extLst>
                </a:gridCol>
                <a:gridCol w="3474255">
                  <a:extLst>
                    <a:ext uri="{9D8B030D-6E8A-4147-A177-3AD203B41FA5}">
                      <a16:colId xmlns:a16="http://schemas.microsoft.com/office/drawing/2014/main" val="3777494370"/>
                    </a:ext>
                  </a:extLst>
                </a:gridCol>
              </a:tblGrid>
              <a:tr h="3115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Planned treatment duration: 3 years or until recurrence or discontinuation </a:t>
                      </a:r>
                    </a:p>
                  </a:txBody>
                  <a:tcPr marL="107852" marR="107852" marT="53925" marB="53925"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276533"/>
                  </a:ext>
                </a:extLst>
              </a:tr>
              <a:tr h="1116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Treatment continued until: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Disease recurrence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Treatment completed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Discontinuation criterion met</a:t>
                      </a:r>
                    </a:p>
                  </a:txBody>
                  <a:tcPr marL="107852" marR="107852" marT="53925" marB="53925">
                    <a:solidFill>
                      <a:srgbClr val="008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Follow-up occurred: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Until recurrence: weeks 12 and 24, and then every 24 weeks to 5 years, then yearly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 recurrence: every 24 weeks for 5 years, then yearly</a:t>
                      </a:r>
                    </a:p>
                  </a:txBody>
                  <a:tcPr marL="107852" marR="107852" marT="53925" marB="53925">
                    <a:solidFill>
                      <a:srgbClr val="008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8854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4D555E0-9FBC-FD86-7024-A9994F17D72D}"/>
              </a:ext>
            </a:extLst>
          </p:cNvPr>
          <p:cNvSpPr/>
          <p:nvPr/>
        </p:nvSpPr>
        <p:spPr>
          <a:xfrm>
            <a:off x="334963" y="2055626"/>
            <a:ext cx="3234275" cy="336617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z="1200" b="1" dirty="0"/>
              <a:t>Patient population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Confirmed Stage IB‒IIIA* primary </a:t>
            </a:r>
            <a:br>
              <a:rPr lang="en-GB" sz="1200" dirty="0"/>
            </a:br>
            <a:r>
              <a:rPr lang="en-GB" sz="1200" dirty="0"/>
              <a:t>non-squamous NSCLC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≥18 years of age (patients from Taiwan or Japan: ≥20 years)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WHO PS 0‒1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Exon 19 deletion or L858R</a:t>
            </a:r>
            <a:r>
              <a:rPr lang="en-GB" sz="1200" baseline="30000" dirty="0"/>
              <a:t>†</a:t>
            </a:r>
            <a:r>
              <a:rPr lang="en-GB" sz="1200" dirty="0"/>
              <a:t> 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Complete resection with negative margins</a:t>
            </a:r>
            <a:r>
              <a:rPr lang="en-GB" sz="1200" baseline="30000" dirty="0"/>
              <a:t>‡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With or without adjuvant chemotherapy 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Maximal interval between surgery and randomisation:</a:t>
            </a:r>
          </a:p>
          <a:p>
            <a:pPr marL="838179" lvl="1" indent="-228594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GB" sz="1200" dirty="0"/>
              <a:t>10 weeks without adjuvant chemotherapy</a:t>
            </a:r>
          </a:p>
          <a:p>
            <a:pPr marL="838179" lvl="1" indent="-228594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GB" sz="1200" dirty="0"/>
              <a:t>26 weeks with adjuvant chemotherapy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91FB0-8636-5358-6498-E878A5597223}"/>
              </a:ext>
            </a:extLst>
          </p:cNvPr>
          <p:cNvSpPr txBox="1"/>
          <p:nvPr/>
        </p:nvSpPr>
        <p:spPr>
          <a:xfrm>
            <a:off x="3749288" y="3445025"/>
            <a:ext cx="1916226" cy="120032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Stratification factors:</a:t>
            </a:r>
          </a:p>
          <a:p>
            <a:pPr marL="191995" indent="-191995">
              <a:buFont typeface="Arial" panose="020B0604020202020204" pitchFamily="34" charset="0"/>
              <a:buChar char="•"/>
            </a:pPr>
            <a:r>
              <a:rPr lang="en-GB" sz="1200"/>
              <a:t>Stage (IB / II / IIIA)</a:t>
            </a:r>
          </a:p>
          <a:p>
            <a:pPr marL="191995" indent="-191995">
              <a:buFont typeface="Arial" panose="020B0604020202020204" pitchFamily="34" charset="0"/>
              <a:buChar char="•"/>
            </a:pPr>
            <a:r>
              <a:rPr lang="en-GB" sz="1200"/>
              <a:t>Mutation status (exon 19 deletion / L858R)</a:t>
            </a:r>
          </a:p>
          <a:p>
            <a:pPr marL="191995" indent="-191995">
              <a:buFont typeface="Arial" panose="020B0604020202020204" pitchFamily="34" charset="0"/>
              <a:buChar char="•"/>
            </a:pPr>
            <a:r>
              <a:rPr lang="en-GB" sz="1200"/>
              <a:t>Race (Asian /</a:t>
            </a:r>
            <a:br>
              <a:rPr lang="en-GB" sz="1200"/>
            </a:br>
            <a:r>
              <a:rPr lang="en-GB" sz="1200" err="1"/>
              <a:t>non-Asian</a:t>
            </a:r>
            <a:r>
              <a:rPr lang="en-GB" sz="120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8D313-6914-BA06-DF26-35F053D43600}"/>
              </a:ext>
            </a:extLst>
          </p:cNvPr>
          <p:cNvSpPr/>
          <p:nvPr/>
        </p:nvSpPr>
        <p:spPr>
          <a:xfrm>
            <a:off x="8229600" y="1823345"/>
            <a:ext cx="3810000" cy="2105326"/>
          </a:xfrm>
          <a:prstGeom prst="rect">
            <a:avLst/>
          </a:prstGeom>
          <a:solidFill>
            <a:srgbClr val="5B305D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GB" sz="1200" b="1" dirty="0"/>
              <a:t>Primary endpoint</a:t>
            </a:r>
          </a:p>
          <a:p>
            <a:pPr marL="685794" lvl="1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DFS based on investigator assessment in II/IIIA patients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GB" sz="1200" b="1" dirty="0">
                <a:solidFill>
                  <a:srgbClr val="FFFFFF"/>
                </a:solidFill>
              </a:rPr>
              <a:t>Key secondary endpoints</a:t>
            </a:r>
          </a:p>
          <a:p>
            <a:pPr marL="685794" lvl="1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DFS in the ITT population</a:t>
            </a:r>
          </a:p>
          <a:p>
            <a:pPr marL="685794" lvl="1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DFS at 2, 3, 4 and 5 years</a:t>
            </a:r>
          </a:p>
          <a:p>
            <a:pPr marL="685794" lvl="1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OS</a:t>
            </a:r>
          </a:p>
          <a:p>
            <a:pPr marL="685794" lvl="1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Safety</a:t>
            </a:r>
          </a:p>
          <a:p>
            <a:pPr marL="685794" lvl="1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FFFFFF"/>
                </a:solidFill>
              </a:rPr>
              <a:t>HRQoL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BFCAF5-0D64-DDE1-9438-D9CA1F265FE1}"/>
              </a:ext>
            </a:extLst>
          </p:cNvPr>
          <p:cNvSpPr/>
          <p:nvPr/>
        </p:nvSpPr>
        <p:spPr>
          <a:xfrm>
            <a:off x="4430403" y="2384866"/>
            <a:ext cx="698355" cy="63627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GB" sz="1200">
                <a:solidFill>
                  <a:schemeClr val="tx1"/>
                </a:solidFill>
              </a:rPr>
              <a:t>1:1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329A5-63DE-917E-1155-279AF15E9C93}"/>
              </a:ext>
            </a:extLst>
          </p:cNvPr>
          <p:cNvSpPr/>
          <p:nvPr/>
        </p:nvSpPr>
        <p:spPr>
          <a:xfrm>
            <a:off x="6455130" y="1823345"/>
            <a:ext cx="1496269" cy="78852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Osimertinib</a:t>
            </a:r>
            <a:r>
              <a:rPr lang="en-GB" sz="1200" dirty="0"/>
              <a:t> </a:t>
            </a:r>
          </a:p>
          <a:p>
            <a:pPr algn="ctr"/>
            <a:r>
              <a:rPr lang="en-GB" sz="1200" dirty="0"/>
              <a:t>(80mg PO QD)</a:t>
            </a:r>
          </a:p>
          <a:p>
            <a:pPr algn="ctr"/>
            <a:r>
              <a:rPr lang="en-GB" sz="1200" dirty="0"/>
              <a:t>n=339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FD427E-786F-FDA1-06FD-4EB31ED133BD}"/>
              </a:ext>
            </a:extLst>
          </p:cNvPr>
          <p:cNvSpPr/>
          <p:nvPr/>
        </p:nvSpPr>
        <p:spPr>
          <a:xfrm>
            <a:off x="6455130" y="3140147"/>
            <a:ext cx="1496263" cy="7885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/>
              <a:t>Placebo</a:t>
            </a:r>
            <a:endParaRPr lang="en-GB" sz="1200"/>
          </a:p>
          <a:p>
            <a:pPr algn="ctr"/>
            <a:r>
              <a:rPr lang="en-GB" sz="1200"/>
              <a:t>(PO QD)</a:t>
            </a:r>
          </a:p>
          <a:p>
            <a:pPr algn="ctr"/>
            <a:r>
              <a:rPr lang="en-GB" sz="1200"/>
              <a:t>n=343</a:t>
            </a:r>
          </a:p>
        </p:txBody>
      </p:sp>
      <p:cxnSp>
        <p:nvCxnSpPr>
          <p:cNvPr id="16" name="Elbow Connector 23">
            <a:extLst>
              <a:ext uri="{FF2B5EF4-FFF2-40B4-BE49-F238E27FC236}">
                <a16:creationId xmlns:a16="http://schemas.microsoft.com/office/drawing/2014/main" id="{75EB994B-4582-D68A-818A-75C986425A51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106989" y="2217607"/>
            <a:ext cx="1348141" cy="48539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9D1ADD-E080-C8E5-347F-757922F11FA0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3569238" y="2703001"/>
            <a:ext cx="861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6">
            <a:extLst>
              <a:ext uri="{FF2B5EF4-FFF2-40B4-BE49-F238E27FC236}">
                <a16:creationId xmlns:a16="http://schemas.microsoft.com/office/drawing/2014/main" id="{9541B66B-8CCB-A7E3-0704-6661CBC4FFD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106989" y="2703001"/>
            <a:ext cx="1348141" cy="8314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7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/>
              </a:rPr>
              <a:t>ADAURA: Disease-free survival in Stage II/IIIA (4-years)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Herbst RS, et al. </a:t>
            </a:r>
            <a:r>
              <a:rPr lang="en-GB" i="1" dirty="0"/>
              <a:t>J Clin Oncol</a:t>
            </a:r>
            <a:r>
              <a:rPr lang="en-GB" dirty="0"/>
              <a:t>. 2023;41(10):1830–1840</a:t>
            </a: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DD8D06AC-C180-5322-334A-3F52FA2C7DBA}"/>
              </a:ext>
            </a:extLst>
          </p:cNvPr>
          <p:cNvSpPr/>
          <p:nvPr/>
        </p:nvSpPr>
        <p:spPr>
          <a:xfrm>
            <a:off x="6278015" y="1508965"/>
            <a:ext cx="5331222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DFS in the overall population (Stage IB/II/IIIA disease)</a:t>
            </a: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03CFD154-E1D2-C8FD-D2F8-A918D1C2CD6C}"/>
              </a:ext>
            </a:extLst>
          </p:cNvPr>
          <p:cNvSpPr/>
          <p:nvPr/>
        </p:nvSpPr>
        <p:spPr>
          <a:xfrm>
            <a:off x="969889" y="1524839"/>
            <a:ext cx="4552886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Primary endpoint: DFS in Stage II/IIIA disease</a:t>
            </a:r>
          </a:p>
        </p:txBody>
      </p:sp>
      <p:sp>
        <p:nvSpPr>
          <p:cNvPr id="103" name="Textfeld 595">
            <a:extLst>
              <a:ext uri="{FF2B5EF4-FFF2-40B4-BE49-F238E27FC236}">
                <a16:creationId xmlns:a16="http://schemas.microsoft.com/office/drawing/2014/main" id="{14EECA2A-27EF-6F44-C319-5E1085B0CDDC}"/>
              </a:ext>
            </a:extLst>
          </p:cNvPr>
          <p:cNvSpPr txBox="1"/>
          <p:nvPr/>
        </p:nvSpPr>
        <p:spPr>
          <a:xfrm>
            <a:off x="671534" y="5471184"/>
            <a:ext cx="4269507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indent="0">
              <a:spcBef>
                <a:spcPct val="20000"/>
              </a:spcBef>
              <a:buFont typeface="Arial"/>
              <a:buNone/>
              <a:defRPr lang="en-GB" sz="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dirty="0"/>
              <a:t>Median follow-up: Osimertinib 44.2 months (range 0 to 67), placebo 19.6 months (range 0 to 70); DFS by investigator assessment.</a:t>
            </a:r>
          </a:p>
          <a:p>
            <a:pPr>
              <a:spcBef>
                <a:spcPts val="0"/>
              </a:spcBef>
            </a:pPr>
            <a:r>
              <a:rPr lang="en-GB" dirty="0"/>
              <a:t>Data cut-off: April 11, 2022</a:t>
            </a:r>
          </a:p>
        </p:txBody>
      </p:sp>
      <p:sp>
        <p:nvSpPr>
          <p:cNvPr id="104" name="Textfeld 596">
            <a:extLst>
              <a:ext uri="{FF2B5EF4-FFF2-40B4-BE49-F238E27FC236}">
                <a16:creationId xmlns:a16="http://schemas.microsoft.com/office/drawing/2014/main" id="{D0F2F01E-D784-D935-6D2C-E854E3213416}"/>
              </a:ext>
            </a:extLst>
          </p:cNvPr>
          <p:cNvSpPr txBox="1"/>
          <p:nvPr/>
        </p:nvSpPr>
        <p:spPr>
          <a:xfrm>
            <a:off x="6128743" y="5471184"/>
            <a:ext cx="4269507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indent="0">
              <a:spcBef>
                <a:spcPct val="20000"/>
              </a:spcBef>
              <a:buFont typeface="Arial"/>
              <a:buNone/>
              <a:defRPr lang="en-GB" sz="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dirty="0"/>
              <a:t>Median follow-up: Osimertinib 44.2 months (range 0 to 69), placebo 27.7 months (range 0 to 70); DFS by investigator assessment.</a:t>
            </a:r>
          </a:p>
          <a:p>
            <a:pPr>
              <a:spcBef>
                <a:spcPts val="0"/>
              </a:spcBef>
            </a:pPr>
            <a:r>
              <a:rPr lang="en-GB" dirty="0"/>
              <a:t>Data cut-off: April 11,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711CD-7239-828B-4E24-29429DCD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3" y="2037959"/>
            <a:ext cx="4690966" cy="3271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1EC841-99C3-A214-CE60-1310D8BC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4865"/>
            <a:ext cx="4853148" cy="3384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C3B271-0940-157F-CC26-66329D94C250}"/>
              </a:ext>
            </a:extLst>
          </p:cNvPr>
          <p:cNvSpPr/>
          <p:nvPr/>
        </p:nvSpPr>
        <p:spPr>
          <a:xfrm>
            <a:off x="4739640" y="2360064"/>
            <a:ext cx="235162" cy="1122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30" dirty="0">
                <a:solidFill>
                  <a:schemeClr val="tx1"/>
                </a:solidFill>
              </a:rPr>
              <a:t>(16.6,</a:t>
            </a:r>
          </a:p>
        </p:txBody>
      </p:sp>
    </p:spTree>
    <p:extLst>
      <p:ext uri="{BB962C8B-B14F-4D97-AF65-F5344CB8AC3E}">
        <p14:creationId xmlns:p14="http://schemas.microsoft.com/office/powerpoint/2010/main" val="412021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ADAURA: OS data – ASCO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Herbst R, et al. Abstract #LBA3. Presented at ASCO Congress, 2nd–6th June 2023, Chicago.</a:t>
            </a:r>
            <a:endParaRPr lang="en-GB" dirty="0"/>
          </a:p>
        </p:txBody>
      </p:sp>
      <p:pic>
        <p:nvPicPr>
          <p:cNvPr id="912" name="Picture 911">
            <a:extLst>
              <a:ext uri="{FF2B5EF4-FFF2-40B4-BE49-F238E27FC236}">
                <a16:creationId xmlns:a16="http://schemas.microsoft.com/office/drawing/2014/main" id="{490CB92D-6123-2852-F582-910B9B5F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5" y="1802676"/>
            <a:ext cx="5726717" cy="2785146"/>
          </a:xfrm>
          <a:prstGeom prst="rect">
            <a:avLst/>
          </a:prstGeom>
        </p:spPr>
      </p:pic>
      <p:graphicFrame>
        <p:nvGraphicFramePr>
          <p:cNvPr id="913" name="Table 912">
            <a:extLst>
              <a:ext uri="{FF2B5EF4-FFF2-40B4-BE49-F238E27FC236}">
                <a16:creationId xmlns:a16="http://schemas.microsoft.com/office/drawing/2014/main" id="{B6C2AF28-0F3F-5471-EECF-4DC86433CBC9}"/>
              </a:ext>
            </a:extLst>
          </p:cNvPr>
          <p:cNvGraphicFramePr>
            <a:graphicFrameLocks noGrp="1"/>
          </p:cNvGraphicFramePr>
          <p:nvPr/>
        </p:nvGraphicFramePr>
        <p:xfrm>
          <a:off x="2997815" y="4651066"/>
          <a:ext cx="2575845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562">
                  <a:extLst>
                    <a:ext uri="{9D8B030D-6E8A-4147-A177-3AD203B41FA5}">
                      <a16:colId xmlns:a16="http://schemas.microsoft.com/office/drawing/2014/main" val="742667280"/>
                    </a:ext>
                  </a:extLst>
                </a:gridCol>
                <a:gridCol w="1050150">
                  <a:extLst>
                    <a:ext uri="{9D8B030D-6E8A-4147-A177-3AD203B41FA5}">
                      <a16:colId xmlns:a16="http://schemas.microsoft.com/office/drawing/2014/main" val="3723385748"/>
                    </a:ext>
                  </a:extLst>
                </a:gridCol>
                <a:gridCol w="702133">
                  <a:extLst>
                    <a:ext uri="{9D8B030D-6E8A-4147-A177-3AD203B41FA5}">
                      <a16:colId xmlns:a16="http://schemas.microsoft.com/office/drawing/2014/main" val="1811426531"/>
                    </a:ext>
                  </a:extLst>
                </a:gridCol>
              </a:tblGrid>
              <a:tr h="18360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</a:rPr>
                        <a:t>OSIMERTINIB</a:t>
                      </a:r>
                      <a:endParaRPr lang="en-US" sz="800" b="1" i="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71980"/>
                  </a:ext>
                </a:extLst>
              </a:tr>
              <a:tr h="301221">
                <a:tc>
                  <a:txBody>
                    <a:bodyPr/>
                    <a:lstStyle/>
                    <a:p>
                      <a:r>
                        <a:rPr lang="en-US" sz="800" dirty="0"/>
                        <a:t>5-year OS, %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(95% CI)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85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(79–89)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73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(66–78)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550532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r>
                        <a:rPr lang="en-US" sz="800" dirty="0"/>
                        <a:t>HR 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(95.03% CI)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0.49 (0.33–0.73)</a:t>
                      </a:r>
                    </a:p>
                    <a:p>
                      <a:pPr algn="ctr"/>
                      <a:r>
                        <a:rPr lang="en-US" sz="800" baseline="0" dirty="0"/>
                        <a:t>p=0.0004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aseline="30000"/>
                    </a:p>
                  </a:txBody>
                  <a:tcPr marL="19440" marR="19440" marT="9720" marB="9720"/>
                </a:tc>
                <a:extLst>
                  <a:ext uri="{0D108BD9-81ED-4DB2-BD59-A6C34878D82A}">
                    <a16:rowId xmlns:a16="http://schemas.microsoft.com/office/drawing/2014/main" val="2316203876"/>
                  </a:ext>
                </a:extLst>
              </a:tr>
            </a:tbl>
          </a:graphicData>
        </a:graphic>
      </p:graphicFrame>
      <p:sp>
        <p:nvSpPr>
          <p:cNvPr id="914" name="TextBox 913">
            <a:extLst>
              <a:ext uri="{FF2B5EF4-FFF2-40B4-BE49-F238E27FC236}">
                <a16:creationId xmlns:a16="http://schemas.microsoft.com/office/drawing/2014/main" id="{9D5A9D57-8EBE-1594-84D7-27F09CB9FC75}"/>
              </a:ext>
            </a:extLst>
          </p:cNvPr>
          <p:cNvSpPr txBox="1"/>
          <p:nvPr/>
        </p:nvSpPr>
        <p:spPr>
          <a:xfrm>
            <a:off x="162810" y="3584838"/>
            <a:ext cx="283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Data maturity 21%</a:t>
            </a:r>
            <a:br>
              <a:rPr lang="en-GB" sz="700" dirty="0"/>
            </a:br>
            <a:r>
              <a:rPr lang="en-GB" sz="700" dirty="0"/>
              <a:t>(osimertinib 15%, placebo 27%)</a:t>
            </a:r>
          </a:p>
        </p:txBody>
      </p:sp>
      <p:sp>
        <p:nvSpPr>
          <p:cNvPr id="915" name="Rectangle: Rounded Corners 914">
            <a:extLst>
              <a:ext uri="{FF2B5EF4-FFF2-40B4-BE49-F238E27FC236}">
                <a16:creationId xmlns:a16="http://schemas.microsoft.com/office/drawing/2014/main" id="{90A5B288-65C5-9872-400A-C9C64628D81E}"/>
              </a:ext>
            </a:extLst>
          </p:cNvPr>
          <p:cNvSpPr/>
          <p:nvPr/>
        </p:nvSpPr>
        <p:spPr>
          <a:xfrm>
            <a:off x="540158" y="4908297"/>
            <a:ext cx="2171193" cy="626689"/>
          </a:xfrm>
          <a:prstGeom prst="roundRect">
            <a:avLst/>
          </a:prstGeom>
          <a:solidFill>
            <a:srgbClr val="00899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This corresponds to a 51% reduction in the risk of death</a:t>
            </a:r>
          </a:p>
          <a:p>
            <a:pPr algn="ctr"/>
            <a:endParaRPr lang="en-IN" sz="900" b="1" dirty="0">
              <a:solidFill>
                <a:schemeClr val="bg1"/>
              </a:solidFill>
            </a:endParaRPr>
          </a:p>
          <a:p>
            <a:pPr algn="ctr"/>
            <a:r>
              <a:rPr lang="en-IN" sz="900" b="1" dirty="0">
                <a:solidFill>
                  <a:schemeClr val="bg1"/>
                </a:solidFill>
              </a:rPr>
              <a:t>ARR=12% at 60 months</a:t>
            </a:r>
          </a:p>
        </p:txBody>
      </p:sp>
      <p:sp>
        <p:nvSpPr>
          <p:cNvPr id="916" name="Content Placeholder 4">
            <a:extLst>
              <a:ext uri="{FF2B5EF4-FFF2-40B4-BE49-F238E27FC236}">
                <a16:creationId xmlns:a16="http://schemas.microsoft.com/office/drawing/2014/main" id="{EC3F1C8C-4398-12A1-B71C-2D145B52A6AF}"/>
              </a:ext>
            </a:extLst>
          </p:cNvPr>
          <p:cNvSpPr txBox="1">
            <a:spLocks/>
          </p:cNvSpPr>
          <p:nvPr/>
        </p:nvSpPr>
        <p:spPr>
          <a:xfrm>
            <a:off x="948227" y="1362654"/>
            <a:ext cx="8068753" cy="311606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2635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730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463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in Patients with Stage II/IIIA Disease</a:t>
            </a:r>
          </a:p>
        </p:txBody>
      </p:sp>
      <p:pic>
        <p:nvPicPr>
          <p:cNvPr id="917" name="Picture 916">
            <a:extLst>
              <a:ext uri="{FF2B5EF4-FFF2-40B4-BE49-F238E27FC236}">
                <a16:creationId xmlns:a16="http://schemas.microsoft.com/office/drawing/2014/main" id="{C32467D5-AD63-8CBC-9811-650B61177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621" y="1724462"/>
            <a:ext cx="5875569" cy="2863360"/>
          </a:xfrm>
          <a:prstGeom prst="rect">
            <a:avLst/>
          </a:prstGeom>
        </p:spPr>
      </p:pic>
      <p:graphicFrame>
        <p:nvGraphicFramePr>
          <p:cNvPr id="918" name="Table 917">
            <a:extLst>
              <a:ext uri="{FF2B5EF4-FFF2-40B4-BE49-F238E27FC236}">
                <a16:creationId xmlns:a16="http://schemas.microsoft.com/office/drawing/2014/main" id="{907AC5B7-C2A8-0746-3249-B4A6C1573B4E}"/>
              </a:ext>
            </a:extLst>
          </p:cNvPr>
          <p:cNvGraphicFramePr>
            <a:graphicFrameLocks noGrp="1"/>
          </p:cNvGraphicFramePr>
          <p:nvPr/>
        </p:nvGraphicFramePr>
        <p:xfrm>
          <a:off x="9091405" y="4648318"/>
          <a:ext cx="2575843" cy="889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561">
                  <a:extLst>
                    <a:ext uri="{9D8B030D-6E8A-4147-A177-3AD203B41FA5}">
                      <a16:colId xmlns:a16="http://schemas.microsoft.com/office/drawing/2014/main" val="742667280"/>
                    </a:ext>
                  </a:extLst>
                </a:gridCol>
                <a:gridCol w="1050150">
                  <a:extLst>
                    <a:ext uri="{9D8B030D-6E8A-4147-A177-3AD203B41FA5}">
                      <a16:colId xmlns:a16="http://schemas.microsoft.com/office/drawing/2014/main" val="3723385748"/>
                    </a:ext>
                  </a:extLst>
                </a:gridCol>
                <a:gridCol w="702132">
                  <a:extLst>
                    <a:ext uri="{9D8B030D-6E8A-4147-A177-3AD203B41FA5}">
                      <a16:colId xmlns:a16="http://schemas.microsoft.com/office/drawing/2014/main" val="1811426531"/>
                    </a:ext>
                  </a:extLst>
                </a:gridCol>
              </a:tblGrid>
              <a:tr h="21122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</a:rPr>
                        <a:t>OSIMERTINIB</a:t>
                      </a:r>
                      <a:endParaRPr lang="en-US" sz="800" b="1" i="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71980"/>
                  </a:ext>
                </a:extLst>
              </a:tr>
              <a:tr h="340775">
                <a:tc>
                  <a:txBody>
                    <a:bodyPr/>
                    <a:lstStyle/>
                    <a:p>
                      <a:r>
                        <a:rPr lang="en-US" sz="800" dirty="0"/>
                        <a:t>5-year OS, %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(95% CI)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88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(83–91)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78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(73–82)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550532"/>
                  </a:ext>
                </a:extLst>
              </a:tr>
              <a:tr h="331922">
                <a:tc>
                  <a:txBody>
                    <a:bodyPr/>
                    <a:lstStyle/>
                    <a:p>
                      <a:r>
                        <a:rPr lang="en-US" sz="800" dirty="0"/>
                        <a:t>HR </a:t>
                      </a:r>
                      <a:br>
                        <a:rPr lang="en-US" sz="800" dirty="0"/>
                      </a:br>
                      <a:r>
                        <a:rPr lang="en-US" sz="800" dirty="0"/>
                        <a:t>(95.03% CI)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0.49 (0.34–0.70)</a:t>
                      </a:r>
                    </a:p>
                    <a:p>
                      <a:pPr algn="ctr"/>
                      <a:r>
                        <a:rPr lang="en-US" sz="800" baseline="0" dirty="0"/>
                        <a:t>p&lt;0.0001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aseline="30000"/>
                    </a:p>
                  </a:txBody>
                  <a:tcPr marL="19440" marR="19440" marT="9720" marB="9720"/>
                </a:tc>
                <a:extLst>
                  <a:ext uri="{0D108BD9-81ED-4DB2-BD59-A6C34878D82A}">
                    <a16:rowId xmlns:a16="http://schemas.microsoft.com/office/drawing/2014/main" val="2316203876"/>
                  </a:ext>
                </a:extLst>
              </a:tr>
            </a:tbl>
          </a:graphicData>
        </a:graphic>
      </p:graphicFrame>
      <p:sp>
        <p:nvSpPr>
          <p:cNvPr id="919" name="TextBox 918">
            <a:extLst>
              <a:ext uri="{FF2B5EF4-FFF2-40B4-BE49-F238E27FC236}">
                <a16:creationId xmlns:a16="http://schemas.microsoft.com/office/drawing/2014/main" id="{4EA98F26-E479-0AAA-9BC8-392860E6A5D8}"/>
              </a:ext>
            </a:extLst>
          </p:cNvPr>
          <p:cNvSpPr txBox="1"/>
          <p:nvPr/>
        </p:nvSpPr>
        <p:spPr>
          <a:xfrm>
            <a:off x="6153621" y="3527600"/>
            <a:ext cx="283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Data maturity 18%</a:t>
            </a:r>
            <a:br>
              <a:rPr lang="en-GB" sz="700" dirty="0"/>
            </a:br>
            <a:r>
              <a:rPr lang="en-GB" sz="700" dirty="0"/>
              <a:t>(osimertinib 12%, placebo 24%)</a:t>
            </a:r>
          </a:p>
        </p:txBody>
      </p:sp>
      <p:sp>
        <p:nvSpPr>
          <p:cNvPr id="920" name="Rectangle: Rounded Corners 919">
            <a:extLst>
              <a:ext uri="{FF2B5EF4-FFF2-40B4-BE49-F238E27FC236}">
                <a16:creationId xmlns:a16="http://schemas.microsoft.com/office/drawing/2014/main" id="{87BBF3A3-71BD-922D-7F69-961F1BE6A9C1}"/>
              </a:ext>
            </a:extLst>
          </p:cNvPr>
          <p:cNvSpPr/>
          <p:nvPr/>
        </p:nvSpPr>
        <p:spPr>
          <a:xfrm>
            <a:off x="6673257" y="4897614"/>
            <a:ext cx="2159016" cy="633878"/>
          </a:xfrm>
          <a:prstGeom prst="roundRect">
            <a:avLst/>
          </a:prstGeom>
          <a:solidFill>
            <a:srgbClr val="00899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This corresponds to a 51% reduction in the risk of death</a:t>
            </a:r>
          </a:p>
          <a:p>
            <a:pPr algn="ctr"/>
            <a:endParaRPr lang="en-IN" sz="900" b="1" dirty="0">
              <a:solidFill>
                <a:schemeClr val="bg1"/>
              </a:solidFill>
            </a:endParaRPr>
          </a:p>
          <a:p>
            <a:pPr algn="ctr"/>
            <a:r>
              <a:rPr lang="en-IN" sz="900" b="1" dirty="0">
                <a:solidFill>
                  <a:schemeClr val="bg1"/>
                </a:solidFill>
              </a:rPr>
              <a:t>ARR=10% at 60 months</a:t>
            </a:r>
          </a:p>
        </p:txBody>
      </p:sp>
      <p:sp>
        <p:nvSpPr>
          <p:cNvPr id="921" name="Content Placeholder 4">
            <a:extLst>
              <a:ext uri="{FF2B5EF4-FFF2-40B4-BE49-F238E27FC236}">
                <a16:creationId xmlns:a16="http://schemas.microsoft.com/office/drawing/2014/main" id="{0728E83E-E05C-6045-E607-C6B8AFC8F797}"/>
              </a:ext>
            </a:extLst>
          </p:cNvPr>
          <p:cNvSpPr txBox="1">
            <a:spLocks/>
          </p:cNvSpPr>
          <p:nvPr/>
        </p:nvSpPr>
        <p:spPr>
          <a:xfrm>
            <a:off x="6399991" y="1326802"/>
            <a:ext cx="8068753" cy="311606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2635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730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463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in Patients with Stage IB–IIIA Disease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416AE6E-B366-B690-3F05-9F5224216116}"/>
              </a:ext>
            </a:extLst>
          </p:cNvPr>
          <p:cNvSpPr txBox="1">
            <a:spLocks/>
          </p:cNvSpPr>
          <p:nvPr/>
        </p:nvSpPr>
        <p:spPr>
          <a:xfrm>
            <a:off x="763520" y="5611541"/>
            <a:ext cx="8068753" cy="297756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525" indent="-2635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730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463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survival was a secondary endpoint (5 year data)</a:t>
            </a:r>
          </a:p>
        </p:txBody>
      </p:sp>
    </p:spTree>
    <p:extLst>
      <p:ext uri="{BB962C8B-B14F-4D97-AF65-F5344CB8AC3E}">
        <p14:creationId xmlns:p14="http://schemas.microsoft.com/office/powerpoint/2010/main" val="108024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1305</Words>
  <Application>Microsoft Office PowerPoint</Application>
  <PresentationFormat>Widescreen</PresentationFormat>
  <Paragraphs>232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Peri-operative Systemic therapy in early stage NSCLC</vt:lpstr>
      <vt:lpstr>Discussion</vt:lpstr>
      <vt:lpstr>Clinical trials</vt:lpstr>
      <vt:lpstr>Peri-operative drug therapy</vt:lpstr>
      <vt:lpstr>LACE meta analysis</vt:lpstr>
      <vt:lpstr>EGFR common mutations</vt:lpstr>
      <vt:lpstr>ADAURA</vt:lpstr>
      <vt:lpstr>ADAURA: Disease-free survival in Stage II/IIIA (4-years)</vt:lpstr>
      <vt:lpstr>ADAURA: OS data – ASCO 2023</vt:lpstr>
      <vt:lpstr>Peri-operative drug therapy</vt:lpstr>
      <vt:lpstr>Peri-operative drug therapy</vt:lpstr>
      <vt:lpstr>Neoadjuvant resectable Stage III: CheckMate-816</vt:lpstr>
      <vt:lpstr>Pathological complete response pCR</vt:lpstr>
      <vt:lpstr>CheckMate-816: EFS 3-year update</vt:lpstr>
      <vt:lpstr>CheckMate-816: OS 3 year update</vt:lpstr>
      <vt:lpstr>Neoadjuvant: CheckMate-816 surgery?</vt:lpstr>
      <vt:lpstr>Peri-operative drug therapy</vt:lpstr>
      <vt:lpstr>PowerPoint Presentation</vt:lpstr>
      <vt:lpstr>PowerPoint Presentation</vt:lpstr>
      <vt:lpstr>PowerPoint Presentation</vt:lpstr>
      <vt:lpstr>Summary please – resectable NSCLC!</vt:lpstr>
      <vt:lpstr>Implications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Dunderdale, Helen</dc:creator>
  <cp:lastModifiedBy>Helen Dunderdale</cp:lastModifiedBy>
  <cp:revision>65</cp:revision>
  <dcterms:created xsi:type="dcterms:W3CDTF">2023-11-06T19:59:39Z</dcterms:created>
  <dcterms:modified xsi:type="dcterms:W3CDTF">2023-11-08T15:10:10Z</dcterms:modified>
</cp:coreProperties>
</file>