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5"/>
  </p:notesMasterIdLst>
  <p:sldIdLst>
    <p:sldId id="288" r:id="rId4"/>
    <p:sldId id="296" r:id="rId5"/>
    <p:sldId id="284" r:id="rId6"/>
    <p:sldId id="297" r:id="rId7"/>
    <p:sldId id="309" r:id="rId8"/>
    <p:sldId id="301" r:id="rId9"/>
    <p:sldId id="304" r:id="rId10"/>
    <p:sldId id="305" r:id="rId11"/>
    <p:sldId id="303" r:id="rId12"/>
    <p:sldId id="306"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AB2"/>
    <a:srgbClr val="DFC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53" autoAdjust="0"/>
  </p:normalViewPr>
  <p:slideViewPr>
    <p:cSldViewPr snapToGrid="0">
      <p:cViewPr varScale="1">
        <p:scale>
          <a:sx n="70" d="100"/>
          <a:sy n="70" d="100"/>
        </p:scale>
        <p:origin x="5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Q23</a:t>
            </a:r>
            <a:r>
              <a:rPr lang="en-GB" baseline="0"/>
              <a:t> Patient could get further advice or a second opinion before making decisions about their treatment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1041004944"/>
        <c:axId val="1267154320"/>
      </c:barChart>
      <c:catAx>
        <c:axId val="104100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154320"/>
        <c:crosses val="autoZero"/>
        <c:auto val="1"/>
        <c:lblAlgn val="ctr"/>
        <c:lblOffset val="100"/>
        <c:noMultiLvlLbl val="0"/>
      </c:catAx>
      <c:valAx>
        <c:axId val="12671543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00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Q23</a:t>
            </a:r>
            <a:r>
              <a:rPr lang="en-GB" baseline="0"/>
              <a:t> Patient could get further advice or a second opinion before making decisions about their treatment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1041004944"/>
        <c:axId val="1267154320"/>
      </c:barChart>
      <c:catAx>
        <c:axId val="104100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154320"/>
        <c:crosses val="autoZero"/>
        <c:auto val="1"/>
        <c:lblAlgn val="ctr"/>
        <c:lblOffset val="100"/>
        <c:noMultiLvlLbl val="0"/>
      </c:catAx>
      <c:valAx>
        <c:axId val="12671543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00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Q23</a:t>
            </a:r>
            <a:r>
              <a:rPr lang="en-GB" baseline="0"/>
              <a:t> Patient could get further advice or a second opinion before making decisions about their treatment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1041004944"/>
        <c:axId val="1267154320"/>
      </c:barChart>
      <c:catAx>
        <c:axId val="104100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154320"/>
        <c:crosses val="autoZero"/>
        <c:auto val="1"/>
        <c:lblAlgn val="ctr"/>
        <c:lblOffset val="100"/>
        <c:noMultiLvlLbl val="0"/>
      </c:catAx>
      <c:valAx>
        <c:axId val="12671543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00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Q23</a:t>
            </a:r>
            <a:r>
              <a:rPr lang="en-GB" baseline="0"/>
              <a:t> Patient could get further advice or a second opinion before making decisions about their treatment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1041004944"/>
        <c:axId val="1267154320"/>
      </c:barChart>
      <c:catAx>
        <c:axId val="104100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154320"/>
        <c:crosses val="autoZero"/>
        <c:auto val="1"/>
        <c:lblAlgn val="ctr"/>
        <c:lblOffset val="100"/>
        <c:noMultiLvlLbl val="0"/>
      </c:catAx>
      <c:valAx>
        <c:axId val="12671543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00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2.png"/></Relationships>
</file>

<file path=ppt/drawings/drawing1.xml><?xml version="1.0" encoding="utf-8"?>
<c:userShapes xmlns:c="http://schemas.openxmlformats.org/drawingml/2006/chart">
  <cdr:relSizeAnchor xmlns:cdr="http://schemas.openxmlformats.org/drawingml/2006/chartDrawing">
    <cdr:from>
      <cdr:x>0</cdr:x>
      <cdr:y>0</cdr:y>
    </cdr:from>
    <cdr:to>
      <cdr:x>0.10195</cdr:x>
      <cdr:y>0.09773</cdr:y>
    </cdr:to>
    <cdr:pic>
      <cdr:nvPicPr>
        <cdr:cNvPr id="2" name="chart">
          <a:extLst xmlns:a="http://schemas.openxmlformats.org/drawingml/2006/main">
            <a:ext uri="{FF2B5EF4-FFF2-40B4-BE49-F238E27FC236}">
              <a16:creationId xmlns:a16="http://schemas.microsoft.com/office/drawing/2014/main" id="{5B06E6EC-744B-45C2-BCB9-D8839E20532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63336" cy="2743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CDD30-D1D2-4503-AC77-97E7EAABB5E4}" type="datetimeFigureOut">
              <a:rPr lang="en-GB" smtClean="0"/>
              <a:t>02/11/2023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D5348-F587-43A2-A743-AF17DC2CD7E6}" type="slidenum">
              <a:rPr lang="en-GB" smtClean="0"/>
              <a:t>‹#›</a:t>
            </a:fld>
            <a:endParaRPr lang="en-GB"/>
          </a:p>
        </p:txBody>
      </p:sp>
    </p:spTree>
    <p:extLst>
      <p:ext uri="{BB962C8B-B14F-4D97-AF65-F5344CB8AC3E}">
        <p14:creationId xmlns:p14="http://schemas.microsoft.com/office/powerpoint/2010/main" val="292083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FD5348-F587-43A2-A743-AF17DC2CD7E6}" type="slidenum">
              <a:rPr lang="en-GB" smtClean="0"/>
              <a:t>11</a:t>
            </a:fld>
            <a:endParaRPr lang="en-GB"/>
          </a:p>
        </p:txBody>
      </p:sp>
    </p:spTree>
    <p:extLst>
      <p:ext uri="{BB962C8B-B14F-4D97-AF65-F5344CB8AC3E}">
        <p14:creationId xmlns:p14="http://schemas.microsoft.com/office/powerpoint/2010/main" val="258884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1.xml"/><Relationship Id="rId18" Type="http://schemas.openxmlformats.org/officeDocument/2006/relationships/image" Target="../media/image16.png"/><Relationship Id="rId3" Type="http://schemas.openxmlformats.org/officeDocument/2006/relationships/image" Target="../media/image2.svg"/><Relationship Id="rId21" Type="http://schemas.openxmlformats.org/officeDocument/2006/relationships/image" Target="../media/image19.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9.sv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18" Type="http://schemas.openxmlformats.org/officeDocument/2006/relationships/image" Target="../media/image29.svg"/><Relationship Id="rId3" Type="http://schemas.openxmlformats.org/officeDocument/2006/relationships/image" Target="../media/image2.svg"/><Relationship Id="rId21" Type="http://schemas.openxmlformats.org/officeDocument/2006/relationships/image" Target="../media/image31.svg"/><Relationship Id="rId7" Type="http://schemas.openxmlformats.org/officeDocument/2006/relationships/image" Target="../media/image6.svg"/><Relationship Id="rId12" Type="http://schemas.openxmlformats.org/officeDocument/2006/relationships/image" Target="../media/image25.svg"/><Relationship Id="rId17" Type="http://schemas.openxmlformats.org/officeDocument/2006/relationships/image" Target="../media/image28.png"/><Relationship Id="rId25" Type="http://schemas.openxmlformats.org/officeDocument/2006/relationships/image" Target="../media/image33.svg"/><Relationship Id="rId2" Type="http://schemas.openxmlformats.org/officeDocument/2006/relationships/image" Target="../media/image1.png"/><Relationship Id="rId16" Type="http://schemas.openxmlformats.org/officeDocument/2006/relationships/image" Target="../media/image27.svg"/><Relationship Id="rId20"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24.png"/><Relationship Id="rId24" Type="http://schemas.openxmlformats.org/officeDocument/2006/relationships/image" Target="../media/image32.png"/><Relationship Id="rId5" Type="http://schemas.openxmlformats.org/officeDocument/2006/relationships/image" Target="../media/image4.svg"/><Relationship Id="rId15" Type="http://schemas.openxmlformats.org/officeDocument/2006/relationships/image" Target="../media/image26.png"/><Relationship Id="rId23" Type="http://schemas.openxmlformats.org/officeDocument/2006/relationships/image" Target="../media/image11.svg"/><Relationship Id="rId10" Type="http://schemas.openxmlformats.org/officeDocument/2006/relationships/image" Target="../media/image23.svg"/><Relationship Id="rId19"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9.svg"/><Relationship Id="rId2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D757-E2BB-4AE3-8867-2BAE545B3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77E4BB-15AF-4349-B7F6-017733A8F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A9B41B-0D2A-4E40-A924-ECA33CBD998E}"/>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5" name="Footer Placeholder 4">
            <a:extLst>
              <a:ext uri="{FF2B5EF4-FFF2-40B4-BE49-F238E27FC236}">
                <a16:creationId xmlns:a16="http://schemas.microsoft.com/office/drawing/2014/main" id="{93A2A8AD-D5AA-4E41-9115-D14C77E9E7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E4BD5-D000-4F65-AC9B-D8DA434A1E54}"/>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382920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C1C7-ADBD-44BB-BC45-83EB028F77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0B203F-6752-47B8-89AA-4E0FC08AE4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74B72-9EF0-42E1-BBE2-417F4C03EC50}"/>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5" name="Footer Placeholder 4">
            <a:extLst>
              <a:ext uri="{FF2B5EF4-FFF2-40B4-BE49-F238E27FC236}">
                <a16:creationId xmlns:a16="http://schemas.microsoft.com/office/drawing/2014/main" id="{E011F6DF-2AA4-4770-97AB-0CDDF6829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9CD6E9-CD66-4D25-95AA-2B8546DA0AF3}"/>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275671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7B25B-A9A3-4923-B631-B77B702D31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8476F7-2D96-4F11-A9EA-5974D5EBC2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831487-4D6C-4247-9056-0C01EBD5D1E0}"/>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5" name="Footer Placeholder 4">
            <a:extLst>
              <a:ext uri="{FF2B5EF4-FFF2-40B4-BE49-F238E27FC236}">
                <a16:creationId xmlns:a16="http://schemas.microsoft.com/office/drawing/2014/main" id="{BA05970E-BA40-48EE-84BB-C7C518752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5EA29-7A17-494B-9C24-CF895787584F}"/>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267977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9F285F1-FB8D-BD4C-086A-F332236B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3258" y="1212984"/>
            <a:ext cx="2588650" cy="460092"/>
          </a:xfrm>
          <a:prstGeom prst="rect">
            <a:avLst/>
          </a:prstGeom>
        </p:spPr>
      </p:pic>
      <p:pic>
        <p:nvPicPr>
          <p:cNvPr id="8" name="Graphic 7">
            <a:extLst>
              <a:ext uri="{FF2B5EF4-FFF2-40B4-BE49-F238E27FC236}">
                <a16:creationId xmlns:a16="http://schemas.microsoft.com/office/drawing/2014/main" id="{5B449904-9C41-3814-FE3E-E9C516A9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792" y="1942732"/>
            <a:ext cx="3252079" cy="440385"/>
          </a:xfrm>
          <a:prstGeom prst="rect">
            <a:avLst/>
          </a:prstGeom>
        </p:spPr>
      </p:pic>
      <p:pic>
        <p:nvPicPr>
          <p:cNvPr id="9" name="Graphic 8">
            <a:extLst>
              <a:ext uri="{FF2B5EF4-FFF2-40B4-BE49-F238E27FC236}">
                <a16:creationId xmlns:a16="http://schemas.microsoft.com/office/drawing/2014/main" id="{C3847196-5DF6-F403-CE95-08BC5FBBC3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2596" y="2763204"/>
            <a:ext cx="3334378" cy="3663846"/>
          </a:xfrm>
          <a:prstGeom prst="rect">
            <a:avLst/>
          </a:prstGeom>
        </p:spPr>
      </p:pic>
      <p:sp>
        <p:nvSpPr>
          <p:cNvPr id="10" name="TextBox 9">
            <a:extLst>
              <a:ext uri="{FF2B5EF4-FFF2-40B4-BE49-F238E27FC236}">
                <a16:creationId xmlns:a16="http://schemas.microsoft.com/office/drawing/2014/main" id="{8B4CA486-033E-FC96-0223-E813BFC7E225}"/>
              </a:ext>
            </a:extLst>
          </p:cNvPr>
          <p:cNvSpPr txBox="1"/>
          <p:nvPr userDrawn="1"/>
        </p:nvSpPr>
        <p:spPr>
          <a:xfrm>
            <a:off x="318674" y="6499965"/>
            <a:ext cx="7847513" cy="338554"/>
          </a:xfrm>
          <a:prstGeom prst="rect">
            <a:avLst/>
          </a:prstGeom>
          <a:noFill/>
        </p:spPr>
        <p:txBody>
          <a:bodyPr wrap="square">
            <a:spAutoFit/>
          </a:bodyPr>
          <a:lstStyle/>
          <a:p>
            <a:r>
              <a:rPr lang="en-GB" sz="800" b="0" dirty="0">
                <a:solidFill>
                  <a:srgbClr val="533D74"/>
                </a:solidFill>
                <a:latin typeface="+mn-lt"/>
              </a:rPr>
              <a:t>The survey was sent to adult (ages 16 and over) NHS patients, with a confirmed primary diagnosis of cancer, discharged from an NHS trust after an inpatient episode or day case attendance for cancer related treatment in the months of April, May, and June 2022.</a:t>
            </a:r>
          </a:p>
        </p:txBody>
      </p:sp>
      <p:pic>
        <p:nvPicPr>
          <p:cNvPr id="12" name="Picture 11">
            <a:extLst>
              <a:ext uri="{FF2B5EF4-FFF2-40B4-BE49-F238E27FC236}">
                <a16:creationId xmlns:a16="http://schemas.microsoft.com/office/drawing/2014/main" id="{BE927CB1-D48B-E1A1-4675-9019D2576296}"/>
              </a:ext>
            </a:extLst>
          </p:cNvPr>
          <p:cNvPicPr>
            <a:picLocks noChangeAspect="1"/>
          </p:cNvPicPr>
          <p:nvPr userDrawn="1"/>
        </p:nvPicPr>
        <p:blipFill>
          <a:blip r:embed="rId8"/>
          <a:stretch>
            <a:fillRect/>
          </a:stretch>
        </p:blipFill>
        <p:spPr>
          <a:xfrm>
            <a:off x="315220" y="239033"/>
            <a:ext cx="856453" cy="280247"/>
          </a:xfrm>
          <a:prstGeom prst="rect">
            <a:avLst/>
          </a:prstGeom>
        </p:spPr>
      </p:pic>
      <p:sp>
        <p:nvSpPr>
          <p:cNvPr id="13" name="TextBox 12">
            <a:extLst>
              <a:ext uri="{FF2B5EF4-FFF2-40B4-BE49-F238E27FC236}">
                <a16:creationId xmlns:a16="http://schemas.microsoft.com/office/drawing/2014/main" id="{F2F084DB-B8E9-93E2-3B1A-63AE32B5840C}"/>
              </a:ext>
            </a:extLst>
          </p:cNvPr>
          <p:cNvSpPr txBox="1"/>
          <p:nvPr userDrawn="1"/>
        </p:nvSpPr>
        <p:spPr>
          <a:xfrm>
            <a:off x="1265868" y="143066"/>
            <a:ext cx="3252079" cy="584775"/>
          </a:xfrm>
          <a:prstGeom prst="rect">
            <a:avLst/>
          </a:prstGeom>
          <a:noFill/>
        </p:spPr>
        <p:txBody>
          <a:bodyPr wrap="square">
            <a:spAutoFit/>
          </a:bodyPr>
          <a:lstStyle/>
          <a:p>
            <a:r>
              <a:rPr lang="en-GB" sz="1600" b="1" dirty="0">
                <a:latin typeface="Frutiger" panose="020B0500000000000000" pitchFamily="34" charset="0"/>
              </a:rPr>
              <a:t>National Cancer Patient Experience Survey 2022</a:t>
            </a:r>
          </a:p>
        </p:txBody>
      </p:sp>
      <p:pic>
        <p:nvPicPr>
          <p:cNvPr id="18" name="Graphic 17">
            <a:extLst>
              <a:ext uri="{FF2B5EF4-FFF2-40B4-BE49-F238E27FC236}">
                <a16:creationId xmlns:a16="http://schemas.microsoft.com/office/drawing/2014/main" id="{8A2ED7EA-42CF-6591-3A6E-913F3CBD2CF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251010" y="5108914"/>
            <a:ext cx="4370241" cy="1319562"/>
          </a:xfrm>
          <a:prstGeom prst="rect">
            <a:avLst/>
          </a:prstGeom>
        </p:spPr>
      </p:pic>
      <p:pic>
        <p:nvPicPr>
          <p:cNvPr id="20" name="Graphic 19">
            <a:extLst>
              <a:ext uri="{FF2B5EF4-FFF2-40B4-BE49-F238E27FC236}">
                <a16:creationId xmlns:a16="http://schemas.microsoft.com/office/drawing/2014/main" id="{DDC8F071-6201-B260-122C-B3C66ED1637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760294" y="4596554"/>
            <a:ext cx="2534043" cy="1862025"/>
          </a:xfrm>
          <a:prstGeom prst="rect">
            <a:avLst/>
          </a:prstGeom>
        </p:spPr>
      </p:pic>
      <p:graphicFrame>
        <p:nvGraphicFramePr>
          <p:cNvPr id="30" name="Chart 29">
            <a:extLst>
              <a:ext uri="{FF2B5EF4-FFF2-40B4-BE49-F238E27FC236}">
                <a16:creationId xmlns:a16="http://schemas.microsoft.com/office/drawing/2014/main" id="{2D78E47D-63E0-125B-FC50-A07AA14CB742}"/>
              </a:ext>
            </a:extLst>
          </p:cNvPr>
          <p:cNvGraphicFramePr/>
          <p:nvPr userDrawn="1"/>
        </p:nvGraphicFramePr>
        <p:xfrm>
          <a:off x="3600851" y="1092706"/>
          <a:ext cx="1416626" cy="765458"/>
        </p:xfrm>
        <a:graphic>
          <a:graphicData uri="http://schemas.openxmlformats.org/drawingml/2006/chart">
            <c:chart xmlns:c="http://schemas.openxmlformats.org/drawingml/2006/chart" xmlns:r="http://schemas.openxmlformats.org/officeDocument/2006/relationships" r:id="rId13"/>
          </a:graphicData>
        </a:graphic>
      </p:graphicFrame>
      <p:pic>
        <p:nvPicPr>
          <p:cNvPr id="3" name="Graphic 2">
            <a:extLst>
              <a:ext uri="{FF2B5EF4-FFF2-40B4-BE49-F238E27FC236}">
                <a16:creationId xmlns:a16="http://schemas.microsoft.com/office/drawing/2014/main" id="{F1A1F892-6706-F1D8-EFE0-BAC54D2392C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882449" y="5387009"/>
            <a:ext cx="1123198" cy="1085252"/>
          </a:xfrm>
          <a:prstGeom prst="rect">
            <a:avLst/>
          </a:prstGeom>
        </p:spPr>
      </p:pic>
      <p:pic>
        <p:nvPicPr>
          <p:cNvPr id="28" name="Graphic 27">
            <a:extLst>
              <a:ext uri="{FF2B5EF4-FFF2-40B4-BE49-F238E27FC236}">
                <a16:creationId xmlns:a16="http://schemas.microsoft.com/office/drawing/2014/main" id="{DB3A1095-EFE1-C4DF-359C-C36A2F31C39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02540" y="4843270"/>
            <a:ext cx="1930878" cy="1583780"/>
          </a:xfrm>
          <a:prstGeom prst="rect">
            <a:avLst/>
          </a:prstGeom>
        </p:spPr>
      </p:pic>
      <p:pic>
        <p:nvPicPr>
          <p:cNvPr id="33" name="Graphic 32">
            <a:extLst>
              <a:ext uri="{FF2B5EF4-FFF2-40B4-BE49-F238E27FC236}">
                <a16:creationId xmlns:a16="http://schemas.microsoft.com/office/drawing/2014/main" id="{DD289D6E-4D37-9125-9C94-2A8A12D0292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01793" y="5369642"/>
            <a:ext cx="2019345" cy="1081297"/>
          </a:xfrm>
          <a:prstGeom prst="rect">
            <a:avLst/>
          </a:prstGeom>
        </p:spPr>
      </p:pic>
      <p:sp>
        <p:nvSpPr>
          <p:cNvPr id="2" name="Rectangle: Rounded Corners 1">
            <a:extLst>
              <a:ext uri="{FF2B5EF4-FFF2-40B4-BE49-F238E27FC236}">
                <a16:creationId xmlns:a16="http://schemas.microsoft.com/office/drawing/2014/main" id="{4FFF7725-BE57-4833-CDD7-213071EB0C77}"/>
              </a:ext>
            </a:extLst>
          </p:cNvPr>
          <p:cNvSpPr/>
          <p:nvPr userDrawn="1"/>
        </p:nvSpPr>
        <p:spPr>
          <a:xfrm>
            <a:off x="4405198" y="993486"/>
            <a:ext cx="3760988" cy="3713421"/>
          </a:xfrm>
          <a:prstGeom prst="roundRect">
            <a:avLst/>
          </a:prstGeom>
          <a:solidFill>
            <a:srgbClr val="AE2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37" name="Graphic 36">
            <a:extLst>
              <a:ext uri="{FF2B5EF4-FFF2-40B4-BE49-F238E27FC236}">
                <a16:creationId xmlns:a16="http://schemas.microsoft.com/office/drawing/2014/main" id="{5EB7A4FF-C19F-E33F-1754-2C74AF1656E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561509" y="2353063"/>
            <a:ext cx="1108457" cy="1258742"/>
          </a:xfrm>
          <a:prstGeom prst="rect">
            <a:avLst/>
          </a:prstGeom>
        </p:spPr>
      </p:pic>
      <p:sp>
        <p:nvSpPr>
          <p:cNvPr id="6" name="TextBox 5">
            <a:extLst>
              <a:ext uri="{FF2B5EF4-FFF2-40B4-BE49-F238E27FC236}">
                <a16:creationId xmlns:a16="http://schemas.microsoft.com/office/drawing/2014/main" id="{7B127688-6993-A2D0-6130-4CA47E088270}"/>
              </a:ext>
            </a:extLst>
          </p:cNvPr>
          <p:cNvSpPr txBox="1"/>
          <p:nvPr userDrawn="1"/>
        </p:nvSpPr>
        <p:spPr>
          <a:xfrm>
            <a:off x="10674872" y="6623075"/>
            <a:ext cx="1330775" cy="215444"/>
          </a:xfrm>
          <a:prstGeom prst="rect">
            <a:avLst/>
          </a:prstGeom>
          <a:noFill/>
        </p:spPr>
        <p:txBody>
          <a:bodyPr wrap="square">
            <a:spAutoFit/>
          </a:bodyPr>
          <a:lstStyle/>
          <a:p>
            <a:r>
              <a:rPr lang="en-GB" sz="800" b="0" u="none" dirty="0">
                <a:solidFill>
                  <a:srgbClr val="533D74"/>
                </a:solidFill>
                <a:latin typeface="+mn-lt"/>
              </a:rPr>
              <a:t>www.ncpes.co.uk</a:t>
            </a:r>
          </a:p>
        </p:txBody>
      </p:sp>
      <p:sp>
        <p:nvSpPr>
          <p:cNvPr id="4" name="Rectangle: Rounded Corners 3">
            <a:extLst>
              <a:ext uri="{FF2B5EF4-FFF2-40B4-BE49-F238E27FC236}">
                <a16:creationId xmlns:a16="http://schemas.microsoft.com/office/drawing/2014/main" id="{14E3B7B4-EFA9-561B-BE26-588F4CD59EB8}"/>
              </a:ext>
            </a:extLst>
          </p:cNvPr>
          <p:cNvSpPr/>
          <p:nvPr userDrawn="1"/>
        </p:nvSpPr>
        <p:spPr>
          <a:xfrm>
            <a:off x="9139637" y="1470992"/>
            <a:ext cx="2534043" cy="268305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sz="1800" dirty="0"/>
          </a:p>
        </p:txBody>
      </p:sp>
      <p:pic>
        <p:nvPicPr>
          <p:cNvPr id="5" name="Graphic 4">
            <a:extLst>
              <a:ext uri="{FF2B5EF4-FFF2-40B4-BE49-F238E27FC236}">
                <a16:creationId xmlns:a16="http://schemas.microsoft.com/office/drawing/2014/main" id="{3369D76A-138A-0423-3092-9B93F124EE6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590278" y="3116557"/>
            <a:ext cx="1395372" cy="1258742"/>
          </a:xfrm>
          <a:prstGeom prst="rect">
            <a:avLst/>
          </a:prstGeom>
        </p:spPr>
      </p:pic>
    </p:spTree>
    <p:extLst>
      <p:ext uri="{BB962C8B-B14F-4D97-AF65-F5344CB8AC3E}">
        <p14:creationId xmlns:p14="http://schemas.microsoft.com/office/powerpoint/2010/main" val="103369793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171288-33A4-C30C-5A05-956917588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89904" y="5357103"/>
            <a:ext cx="2022976" cy="1301785"/>
          </a:xfrm>
          <a:prstGeom prst="rect">
            <a:avLst/>
          </a:prstGeom>
        </p:spPr>
      </p:pic>
    </p:spTree>
    <p:extLst>
      <p:ext uri="{BB962C8B-B14F-4D97-AF65-F5344CB8AC3E}">
        <p14:creationId xmlns:p14="http://schemas.microsoft.com/office/powerpoint/2010/main" val="369939032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9F285F1-FB8D-BD4C-086A-F332236B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3258" y="1212984"/>
            <a:ext cx="2588650" cy="460092"/>
          </a:xfrm>
          <a:prstGeom prst="rect">
            <a:avLst/>
          </a:prstGeom>
        </p:spPr>
      </p:pic>
      <p:pic>
        <p:nvPicPr>
          <p:cNvPr id="8" name="Graphic 7">
            <a:extLst>
              <a:ext uri="{FF2B5EF4-FFF2-40B4-BE49-F238E27FC236}">
                <a16:creationId xmlns:a16="http://schemas.microsoft.com/office/drawing/2014/main" id="{5B449904-9C41-3814-FE3E-E9C516A9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792" y="1942732"/>
            <a:ext cx="3252079" cy="440385"/>
          </a:xfrm>
          <a:prstGeom prst="rect">
            <a:avLst/>
          </a:prstGeom>
        </p:spPr>
      </p:pic>
      <p:pic>
        <p:nvPicPr>
          <p:cNvPr id="9" name="Graphic 8">
            <a:extLst>
              <a:ext uri="{FF2B5EF4-FFF2-40B4-BE49-F238E27FC236}">
                <a16:creationId xmlns:a16="http://schemas.microsoft.com/office/drawing/2014/main" id="{C3847196-5DF6-F403-CE95-08BC5FBBC3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2596" y="2763204"/>
            <a:ext cx="3334378" cy="3663846"/>
          </a:xfrm>
          <a:prstGeom prst="rect">
            <a:avLst/>
          </a:prstGeom>
        </p:spPr>
      </p:pic>
      <p:sp>
        <p:nvSpPr>
          <p:cNvPr id="10" name="TextBox 9">
            <a:extLst>
              <a:ext uri="{FF2B5EF4-FFF2-40B4-BE49-F238E27FC236}">
                <a16:creationId xmlns:a16="http://schemas.microsoft.com/office/drawing/2014/main" id="{8B4CA486-033E-FC96-0223-E813BFC7E225}"/>
              </a:ext>
            </a:extLst>
          </p:cNvPr>
          <p:cNvSpPr txBox="1"/>
          <p:nvPr userDrawn="1"/>
        </p:nvSpPr>
        <p:spPr>
          <a:xfrm>
            <a:off x="318675" y="6499965"/>
            <a:ext cx="7912935" cy="338554"/>
          </a:xfrm>
          <a:prstGeom prst="rect">
            <a:avLst/>
          </a:prstGeom>
          <a:noFill/>
        </p:spPr>
        <p:txBody>
          <a:bodyPr wrap="square">
            <a:spAutoFit/>
          </a:bodyPr>
          <a:lstStyle/>
          <a:p>
            <a:r>
              <a:rPr lang="en-GB" sz="800" b="0" dirty="0">
                <a:solidFill>
                  <a:srgbClr val="533D74"/>
                </a:solidFill>
                <a:latin typeface="+mn-lt"/>
              </a:rPr>
              <a:t>The survey was sent to adult (ages 16 and over) NHS patients, with a confirmed primary diagnosis of cancer, discharged from an NHS trust after an inpatient episode or day case attendance for cancer related treatment in the months of April, May, and June 2022.</a:t>
            </a:r>
          </a:p>
        </p:txBody>
      </p:sp>
      <p:pic>
        <p:nvPicPr>
          <p:cNvPr id="12" name="Picture 11">
            <a:extLst>
              <a:ext uri="{FF2B5EF4-FFF2-40B4-BE49-F238E27FC236}">
                <a16:creationId xmlns:a16="http://schemas.microsoft.com/office/drawing/2014/main" id="{BE927CB1-D48B-E1A1-4675-9019D2576296}"/>
              </a:ext>
            </a:extLst>
          </p:cNvPr>
          <p:cNvPicPr>
            <a:picLocks noChangeAspect="1"/>
          </p:cNvPicPr>
          <p:nvPr userDrawn="1"/>
        </p:nvPicPr>
        <p:blipFill>
          <a:blip r:embed="rId8"/>
          <a:stretch>
            <a:fillRect/>
          </a:stretch>
        </p:blipFill>
        <p:spPr>
          <a:xfrm>
            <a:off x="315220" y="239033"/>
            <a:ext cx="856453" cy="280247"/>
          </a:xfrm>
          <a:prstGeom prst="rect">
            <a:avLst/>
          </a:prstGeom>
        </p:spPr>
      </p:pic>
      <p:sp>
        <p:nvSpPr>
          <p:cNvPr id="13" name="TextBox 12">
            <a:extLst>
              <a:ext uri="{FF2B5EF4-FFF2-40B4-BE49-F238E27FC236}">
                <a16:creationId xmlns:a16="http://schemas.microsoft.com/office/drawing/2014/main" id="{F2F084DB-B8E9-93E2-3B1A-63AE32B5840C}"/>
              </a:ext>
            </a:extLst>
          </p:cNvPr>
          <p:cNvSpPr txBox="1"/>
          <p:nvPr userDrawn="1"/>
        </p:nvSpPr>
        <p:spPr>
          <a:xfrm>
            <a:off x="1265868" y="143066"/>
            <a:ext cx="3252079" cy="584775"/>
          </a:xfrm>
          <a:prstGeom prst="rect">
            <a:avLst/>
          </a:prstGeom>
          <a:noFill/>
        </p:spPr>
        <p:txBody>
          <a:bodyPr wrap="square">
            <a:spAutoFit/>
          </a:bodyPr>
          <a:lstStyle/>
          <a:p>
            <a:r>
              <a:rPr lang="en-GB" sz="1600" b="1" dirty="0">
                <a:latin typeface="Frutiger" panose="020B0500000000000000" pitchFamily="34" charset="0"/>
              </a:rPr>
              <a:t>National Cancer Patient Experience Survey 2022</a:t>
            </a:r>
          </a:p>
        </p:txBody>
      </p:sp>
      <p:pic>
        <p:nvPicPr>
          <p:cNvPr id="16" name="Graphic 15">
            <a:extLst>
              <a:ext uri="{FF2B5EF4-FFF2-40B4-BE49-F238E27FC236}">
                <a16:creationId xmlns:a16="http://schemas.microsoft.com/office/drawing/2014/main" id="{F7AAF8B7-29AB-6796-2FCB-FD3310B2F88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58975" y="5400752"/>
            <a:ext cx="1642988" cy="1057263"/>
          </a:xfrm>
          <a:prstGeom prst="rect">
            <a:avLst/>
          </a:prstGeom>
        </p:spPr>
      </p:pic>
      <p:pic>
        <p:nvPicPr>
          <p:cNvPr id="17" name="Graphic 16">
            <a:extLst>
              <a:ext uri="{FF2B5EF4-FFF2-40B4-BE49-F238E27FC236}">
                <a16:creationId xmlns:a16="http://schemas.microsoft.com/office/drawing/2014/main" id="{EE2C58E4-874D-9C86-1650-DFD49C240EF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096000" y="679618"/>
            <a:ext cx="2336847" cy="3991403"/>
          </a:xfrm>
          <a:prstGeom prst="rect">
            <a:avLst/>
          </a:prstGeom>
        </p:spPr>
      </p:pic>
      <p:pic>
        <p:nvPicPr>
          <p:cNvPr id="18" name="Graphic 17">
            <a:extLst>
              <a:ext uri="{FF2B5EF4-FFF2-40B4-BE49-F238E27FC236}">
                <a16:creationId xmlns:a16="http://schemas.microsoft.com/office/drawing/2014/main" id="{8A2ED7EA-42CF-6591-3A6E-913F3CBD2CF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251010" y="5108914"/>
            <a:ext cx="4370241" cy="1319562"/>
          </a:xfrm>
          <a:prstGeom prst="rect">
            <a:avLst/>
          </a:prstGeom>
        </p:spPr>
      </p:pic>
      <p:pic>
        <p:nvPicPr>
          <p:cNvPr id="22" name="Graphic 21">
            <a:extLst>
              <a:ext uri="{FF2B5EF4-FFF2-40B4-BE49-F238E27FC236}">
                <a16:creationId xmlns:a16="http://schemas.microsoft.com/office/drawing/2014/main" id="{FA6F8CC8-F82D-D2E7-8AF1-B47791A510D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951008" y="4938771"/>
            <a:ext cx="1875470" cy="1523819"/>
          </a:xfrm>
          <a:prstGeom prst="rect">
            <a:avLst/>
          </a:prstGeom>
        </p:spPr>
      </p:pic>
      <p:pic>
        <p:nvPicPr>
          <p:cNvPr id="24" name="Graphic 23">
            <a:extLst>
              <a:ext uri="{FF2B5EF4-FFF2-40B4-BE49-F238E27FC236}">
                <a16:creationId xmlns:a16="http://schemas.microsoft.com/office/drawing/2014/main" id="{F32F8E70-F95D-9E2D-6471-1D14563B8D9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683727" y="2323460"/>
            <a:ext cx="1135205" cy="1462268"/>
          </a:xfrm>
          <a:prstGeom prst="rect">
            <a:avLst/>
          </a:prstGeom>
        </p:spPr>
      </p:pic>
      <p:graphicFrame>
        <p:nvGraphicFramePr>
          <p:cNvPr id="30" name="Chart 29">
            <a:extLst>
              <a:ext uri="{FF2B5EF4-FFF2-40B4-BE49-F238E27FC236}">
                <a16:creationId xmlns:a16="http://schemas.microsoft.com/office/drawing/2014/main" id="{2D78E47D-63E0-125B-FC50-A07AA14CB742}"/>
              </a:ext>
            </a:extLst>
          </p:cNvPr>
          <p:cNvGraphicFramePr/>
          <p:nvPr userDrawn="1"/>
        </p:nvGraphicFramePr>
        <p:xfrm>
          <a:off x="3600851" y="1092706"/>
          <a:ext cx="1416626" cy="765458"/>
        </p:xfrm>
        <a:graphic>
          <a:graphicData uri="http://schemas.openxmlformats.org/drawingml/2006/chart">
            <c:chart xmlns:c="http://schemas.openxmlformats.org/drawingml/2006/chart" xmlns:r="http://schemas.openxmlformats.org/officeDocument/2006/relationships" r:id="rId19"/>
          </a:graphicData>
        </a:graphic>
      </p:graphicFrame>
      <p:sp>
        <p:nvSpPr>
          <p:cNvPr id="2" name="TextBox 1">
            <a:extLst>
              <a:ext uri="{FF2B5EF4-FFF2-40B4-BE49-F238E27FC236}">
                <a16:creationId xmlns:a16="http://schemas.microsoft.com/office/drawing/2014/main" id="{5D0D3F09-538C-7868-DEFB-9EFE5BB19D8A}"/>
              </a:ext>
            </a:extLst>
          </p:cNvPr>
          <p:cNvSpPr txBox="1"/>
          <p:nvPr userDrawn="1"/>
        </p:nvSpPr>
        <p:spPr>
          <a:xfrm>
            <a:off x="10674872" y="6623075"/>
            <a:ext cx="1330775" cy="215444"/>
          </a:xfrm>
          <a:prstGeom prst="rect">
            <a:avLst/>
          </a:prstGeom>
          <a:noFill/>
        </p:spPr>
        <p:txBody>
          <a:bodyPr wrap="square">
            <a:spAutoFit/>
          </a:bodyPr>
          <a:lstStyle/>
          <a:p>
            <a:r>
              <a:rPr lang="en-GB" sz="800" b="0" u="none" dirty="0">
                <a:solidFill>
                  <a:srgbClr val="533D74"/>
                </a:solidFill>
                <a:latin typeface="+mn-lt"/>
              </a:rPr>
              <a:t>www.ncpes.co.uk</a:t>
            </a:r>
          </a:p>
        </p:txBody>
      </p:sp>
      <p:sp>
        <p:nvSpPr>
          <p:cNvPr id="3" name="Rectangle: Rounded Corners 2">
            <a:extLst>
              <a:ext uri="{FF2B5EF4-FFF2-40B4-BE49-F238E27FC236}">
                <a16:creationId xmlns:a16="http://schemas.microsoft.com/office/drawing/2014/main" id="{E39EF256-4BCF-5BD9-0057-821B77CC4D01}"/>
              </a:ext>
            </a:extLst>
          </p:cNvPr>
          <p:cNvSpPr/>
          <p:nvPr userDrawn="1"/>
        </p:nvSpPr>
        <p:spPr>
          <a:xfrm>
            <a:off x="9139637" y="1470992"/>
            <a:ext cx="2534043" cy="268305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sz="1800" dirty="0"/>
          </a:p>
        </p:txBody>
      </p:sp>
      <p:pic>
        <p:nvPicPr>
          <p:cNvPr id="4" name="Graphic 3">
            <a:extLst>
              <a:ext uri="{FF2B5EF4-FFF2-40B4-BE49-F238E27FC236}">
                <a16:creationId xmlns:a16="http://schemas.microsoft.com/office/drawing/2014/main" id="{08C22ACC-2891-7C1F-49B0-C93AF5D9B43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945967" y="3076513"/>
            <a:ext cx="1048418" cy="1338606"/>
          </a:xfrm>
          <a:prstGeom prst="rect">
            <a:avLst/>
          </a:prstGeom>
        </p:spPr>
      </p:pic>
      <p:pic>
        <p:nvPicPr>
          <p:cNvPr id="5" name="Graphic 4">
            <a:extLst>
              <a:ext uri="{FF2B5EF4-FFF2-40B4-BE49-F238E27FC236}">
                <a16:creationId xmlns:a16="http://schemas.microsoft.com/office/drawing/2014/main" id="{5B493B41-CFA3-C363-174B-8026056F357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760294" y="4596554"/>
            <a:ext cx="2534043" cy="1862025"/>
          </a:xfrm>
          <a:prstGeom prst="rect">
            <a:avLst/>
          </a:prstGeom>
        </p:spPr>
      </p:pic>
      <p:pic>
        <p:nvPicPr>
          <p:cNvPr id="23" name="Graphic 22">
            <a:extLst>
              <a:ext uri="{FF2B5EF4-FFF2-40B4-BE49-F238E27FC236}">
                <a16:creationId xmlns:a16="http://schemas.microsoft.com/office/drawing/2014/main" id="{97696836-7E2E-CC0C-33CC-24B4D21EE6C3}"/>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863739" y="5140665"/>
            <a:ext cx="1130647" cy="1338606"/>
          </a:xfrm>
          <a:prstGeom prst="rect">
            <a:avLst/>
          </a:prstGeom>
        </p:spPr>
      </p:pic>
    </p:spTree>
    <p:extLst>
      <p:ext uri="{BB962C8B-B14F-4D97-AF65-F5344CB8AC3E}">
        <p14:creationId xmlns:p14="http://schemas.microsoft.com/office/powerpoint/2010/main" val="107329220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378158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800229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186801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196359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657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B02B-92B9-4F80-885F-2443489894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2C4E3-E941-4716-950F-B197CE0FA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C5FD24-CF58-4BAE-A2E0-66B2115C452F}"/>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5" name="Footer Placeholder 4">
            <a:extLst>
              <a:ext uri="{FF2B5EF4-FFF2-40B4-BE49-F238E27FC236}">
                <a16:creationId xmlns:a16="http://schemas.microsoft.com/office/drawing/2014/main" id="{90320C7D-BF6B-4CBC-8FD4-0A1B0EED1B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9CEC14-B769-4F2F-AD20-B8E55ABDB9D9}"/>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17093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87311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353065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68290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2E24D-26C3-45E4-825B-25ECE777D509}" type="datetimeFigureOut">
              <a:rPr lang="en-GB" smtClean="0"/>
              <a:t>02/11/2023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C0295F-F6F3-49A8-A22A-9F8DA1321B9B}" type="slidenum">
              <a:rPr lang="en-GB" smtClean="0"/>
              <a:t>‹#›</a:t>
            </a:fld>
            <a:endParaRPr lang="en-GB" dirty="0"/>
          </a:p>
        </p:txBody>
      </p:sp>
    </p:spTree>
    <p:extLst>
      <p:ext uri="{BB962C8B-B14F-4D97-AF65-F5344CB8AC3E}">
        <p14:creationId xmlns:p14="http://schemas.microsoft.com/office/powerpoint/2010/main" val="689050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1142218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17622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3E75-5C91-40F4-8635-4549741A8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50C471-61FA-42B6-AE4C-C7A7EB0E59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0E55CB-658E-4FE8-A394-4D6F9F47B033}"/>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5" name="Footer Placeholder 4">
            <a:extLst>
              <a:ext uri="{FF2B5EF4-FFF2-40B4-BE49-F238E27FC236}">
                <a16:creationId xmlns:a16="http://schemas.microsoft.com/office/drawing/2014/main" id="{61895F87-FD50-4B51-B384-23CE79B88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319A3-EAA9-470B-B702-129783AFC8E7}"/>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5697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5A1A-E9FC-4607-98BF-E5FAAF88D1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F0E39C-135A-489B-A358-6C80E6E78A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FC78DD-60A3-4B08-B27F-601DC7D98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9B27EA-7DAF-487D-98EC-5BAA3F5E17B7}"/>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6" name="Footer Placeholder 5">
            <a:extLst>
              <a:ext uri="{FF2B5EF4-FFF2-40B4-BE49-F238E27FC236}">
                <a16:creationId xmlns:a16="http://schemas.microsoft.com/office/drawing/2014/main" id="{EC570DB7-6502-4B2B-9F7A-5B756182F4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38DF9-7633-4011-B7A3-E801619C3E48}"/>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346067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511F-A452-4576-AE5E-684AF9FD55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9652D0-1E06-4D03-B998-5594263E3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9D8066-527A-46BB-A427-18DE074C70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DDA410-0FB4-418B-85A6-5A145CDE3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4C698C-6F47-4A3A-A502-A2C71C134E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7B17E8-17B0-4D1A-A7C9-4958A0745A76}"/>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8" name="Footer Placeholder 7">
            <a:extLst>
              <a:ext uri="{FF2B5EF4-FFF2-40B4-BE49-F238E27FC236}">
                <a16:creationId xmlns:a16="http://schemas.microsoft.com/office/drawing/2014/main" id="{F29A0D13-7E31-410C-84DB-05227D5D8D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63D229-55B6-46F3-A53C-99BD99E27B2A}"/>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151870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153F-8380-4071-8C5B-C6D78E1AF2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4248FD-AED9-4C1E-9F06-252C87F60F8C}"/>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4" name="Footer Placeholder 3">
            <a:extLst>
              <a:ext uri="{FF2B5EF4-FFF2-40B4-BE49-F238E27FC236}">
                <a16:creationId xmlns:a16="http://schemas.microsoft.com/office/drawing/2014/main" id="{DBC74403-E684-40D4-9327-3F42FDBAA7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D56FCC-A49D-4181-B153-F891E2BAFD16}"/>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90073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F6D30-D67A-433A-B537-3C332DA632BB}"/>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3" name="Footer Placeholder 2">
            <a:extLst>
              <a:ext uri="{FF2B5EF4-FFF2-40B4-BE49-F238E27FC236}">
                <a16:creationId xmlns:a16="http://schemas.microsoft.com/office/drawing/2014/main" id="{B41175CF-B632-42DA-A557-F95F7B4887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BB2F10-F36C-4C32-BBAA-D4EF0A928DBC}"/>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294180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F6E0-9757-4B42-BC40-EEECD8540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BB789D-C33E-4968-A015-BA8E9247C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F0BEAF-90FE-49B9-902C-7433D02A7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6B73F-72DE-424E-A677-4843C42700AF}"/>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6" name="Footer Placeholder 5">
            <a:extLst>
              <a:ext uri="{FF2B5EF4-FFF2-40B4-BE49-F238E27FC236}">
                <a16:creationId xmlns:a16="http://schemas.microsoft.com/office/drawing/2014/main" id="{B76E2E8F-9EDB-4C74-9694-63F5DB81B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5DFAD2-1C4B-47AF-8B60-8BA779958CF4}"/>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412004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DF6D-2BF5-4639-AB00-3F0FA946B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40646-D2CC-4AAE-A13B-6C6EEFB35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49855C-8308-426D-9FD2-A37F08119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4E68AC-A76B-44B5-B745-C64FBF7508BB}"/>
              </a:ext>
            </a:extLst>
          </p:cNvPr>
          <p:cNvSpPr>
            <a:spLocks noGrp="1"/>
          </p:cNvSpPr>
          <p:nvPr>
            <p:ph type="dt" sz="half" idx="10"/>
          </p:nvPr>
        </p:nvSpPr>
        <p:spPr/>
        <p:txBody>
          <a:bodyPr/>
          <a:lstStyle/>
          <a:p>
            <a:fld id="{982B424B-914B-4DED-9392-976EC96DAA04}" type="datetimeFigureOut">
              <a:rPr lang="en-GB" smtClean="0"/>
              <a:t>02/11/2023</a:t>
            </a:fld>
            <a:endParaRPr lang="en-GB"/>
          </a:p>
        </p:txBody>
      </p:sp>
      <p:sp>
        <p:nvSpPr>
          <p:cNvPr id="6" name="Footer Placeholder 5">
            <a:extLst>
              <a:ext uri="{FF2B5EF4-FFF2-40B4-BE49-F238E27FC236}">
                <a16:creationId xmlns:a16="http://schemas.microsoft.com/office/drawing/2014/main" id="{06A90675-12E4-477B-B147-C5A8F0650C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43251B-B97C-4FF1-9C90-F890535323C0}"/>
              </a:ext>
            </a:extLst>
          </p:cNvPr>
          <p:cNvSpPr>
            <a:spLocks noGrp="1"/>
          </p:cNvSpPr>
          <p:nvPr>
            <p:ph type="sldNum" sz="quarter" idx="12"/>
          </p:nvPr>
        </p:nvSpPr>
        <p:spPr/>
        <p:txBody>
          <a:bodyPr/>
          <a:lstStyle/>
          <a:p>
            <a:fld id="{8DEF9731-AAE8-42EE-B884-57F940DC2116}" type="slidenum">
              <a:rPr lang="en-GB" smtClean="0"/>
              <a:t>‹#›</a:t>
            </a:fld>
            <a:endParaRPr lang="en-GB"/>
          </a:p>
        </p:txBody>
      </p:sp>
    </p:spTree>
    <p:extLst>
      <p:ext uri="{BB962C8B-B14F-4D97-AF65-F5344CB8AC3E}">
        <p14:creationId xmlns:p14="http://schemas.microsoft.com/office/powerpoint/2010/main" val="320616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9BDA9-C9D3-481A-AF7E-C1A87513A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0E3407-3999-421E-929E-CE8B43C3C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BD3CA-4656-4F50-8ABD-5356A3998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B424B-914B-4DED-9392-976EC96DAA04}" type="datetimeFigureOut">
              <a:rPr lang="en-GB" smtClean="0"/>
              <a:t>02/11/2023</a:t>
            </a:fld>
            <a:endParaRPr lang="en-GB"/>
          </a:p>
        </p:txBody>
      </p:sp>
      <p:sp>
        <p:nvSpPr>
          <p:cNvPr id="5" name="Footer Placeholder 4">
            <a:extLst>
              <a:ext uri="{FF2B5EF4-FFF2-40B4-BE49-F238E27FC236}">
                <a16:creationId xmlns:a16="http://schemas.microsoft.com/office/drawing/2014/main" id="{BA57F6C7-3595-47C3-A91F-D357113E3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BB02D0-AB31-47CF-9372-CDBB154EF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F9731-AAE8-42EE-B884-57F940DC2116}" type="slidenum">
              <a:rPr lang="en-GB" smtClean="0"/>
              <a:t>‹#›</a:t>
            </a:fld>
            <a:endParaRPr lang="en-GB"/>
          </a:p>
        </p:txBody>
      </p:sp>
    </p:spTree>
    <p:extLst>
      <p:ext uri="{BB962C8B-B14F-4D97-AF65-F5344CB8AC3E}">
        <p14:creationId xmlns:p14="http://schemas.microsoft.com/office/powerpoint/2010/main" val="389851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E24D-26C3-45E4-825B-25ECE777D509}" type="datetimeFigureOut">
              <a:rPr lang="en-GB" smtClean="0"/>
              <a:t>02/11/2023</a:t>
            </a:fld>
            <a:endParaRPr lang="en-GB"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0295F-F6F3-49A8-A22A-9F8DA1321B9B}" type="slidenum">
              <a:rPr lang="en-GB" smtClean="0"/>
              <a:t>‹#›</a:t>
            </a:fld>
            <a:endParaRPr lang="en-GB" dirty="0"/>
          </a:p>
        </p:txBody>
      </p:sp>
    </p:spTree>
    <p:extLst>
      <p:ext uri="{BB962C8B-B14F-4D97-AF65-F5344CB8AC3E}">
        <p14:creationId xmlns:p14="http://schemas.microsoft.com/office/powerpoint/2010/main" val="3406781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02/11/2023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118325680"/>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hyperlink" Target="http://www.ncpes.co.uk/"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D30F-3FF9-42CB-9D52-6B3F8B9DF644}"/>
              </a:ext>
            </a:extLst>
          </p:cNvPr>
          <p:cNvSpPr>
            <a:spLocks noGrp="1"/>
          </p:cNvSpPr>
          <p:nvPr>
            <p:ph type="ctrTitle"/>
          </p:nvPr>
        </p:nvSpPr>
        <p:spPr/>
        <p:txBody>
          <a:bodyPr>
            <a:normAutofit fontScale="90000"/>
          </a:bodyPr>
          <a:lstStyle/>
          <a:p>
            <a:r>
              <a:rPr lang="en-GB" b="1" dirty="0"/>
              <a:t>National Cancer Patient Experience Survey Results 2022 – Peninsula Gynae Responses </a:t>
            </a:r>
            <a:br>
              <a:rPr lang="en-GB" b="1" dirty="0"/>
            </a:br>
            <a:br>
              <a:rPr lang="en-GB" b="1" dirty="0"/>
            </a:br>
            <a:r>
              <a:rPr lang="en-GB" sz="3100" b="1" dirty="0">
                <a:solidFill>
                  <a:schemeClr val="tx1"/>
                </a:solidFill>
              </a:rPr>
              <a:t>SWAGGER Nov 2023 </a:t>
            </a:r>
            <a:endParaRPr lang="en-GB" dirty="0">
              <a:solidFill>
                <a:schemeClr val="tx1"/>
              </a:solidFill>
            </a:endParaRPr>
          </a:p>
        </p:txBody>
      </p:sp>
      <p:pic>
        <p:nvPicPr>
          <p:cNvPr id="4" name="Picture 3">
            <a:extLst>
              <a:ext uri="{FF2B5EF4-FFF2-40B4-BE49-F238E27FC236}">
                <a16:creationId xmlns:a16="http://schemas.microsoft.com/office/drawing/2014/main" id="{08F56358-91C0-499E-B88B-0FCEEFD3FFCD}"/>
              </a:ext>
            </a:extLst>
          </p:cNvPr>
          <p:cNvPicPr>
            <a:picLocks noChangeAspect="1"/>
          </p:cNvPicPr>
          <p:nvPr/>
        </p:nvPicPr>
        <p:blipFill>
          <a:blip r:embed="rId2"/>
          <a:stretch>
            <a:fillRect/>
          </a:stretch>
        </p:blipFill>
        <p:spPr>
          <a:xfrm>
            <a:off x="145638" y="256122"/>
            <a:ext cx="2345182" cy="1062924"/>
          </a:xfrm>
          <a:prstGeom prst="rect">
            <a:avLst/>
          </a:prstGeom>
        </p:spPr>
      </p:pic>
      <p:pic>
        <p:nvPicPr>
          <p:cNvPr id="5" name="Picture 4">
            <a:extLst>
              <a:ext uri="{FF2B5EF4-FFF2-40B4-BE49-F238E27FC236}">
                <a16:creationId xmlns:a16="http://schemas.microsoft.com/office/drawing/2014/main" id="{A3719918-B6C3-43DB-B07E-EA82EB65C699}"/>
              </a:ext>
            </a:extLst>
          </p:cNvPr>
          <p:cNvPicPr>
            <a:picLocks noChangeAspect="1"/>
          </p:cNvPicPr>
          <p:nvPr/>
        </p:nvPicPr>
        <p:blipFill>
          <a:blip r:embed="rId3"/>
          <a:stretch>
            <a:fillRect/>
          </a:stretch>
        </p:blipFill>
        <p:spPr>
          <a:xfrm>
            <a:off x="9523950" y="4469998"/>
            <a:ext cx="2438400" cy="1571625"/>
          </a:xfrm>
          <a:prstGeom prst="rect">
            <a:avLst/>
          </a:prstGeom>
        </p:spPr>
      </p:pic>
      <p:sp>
        <p:nvSpPr>
          <p:cNvPr id="3" name="TextBox 2">
            <a:extLst>
              <a:ext uri="{FF2B5EF4-FFF2-40B4-BE49-F238E27FC236}">
                <a16:creationId xmlns:a16="http://schemas.microsoft.com/office/drawing/2014/main" id="{1181611B-AEC0-4267-B97E-CC0D7C327517}"/>
              </a:ext>
            </a:extLst>
          </p:cNvPr>
          <p:cNvSpPr txBox="1"/>
          <p:nvPr/>
        </p:nvSpPr>
        <p:spPr>
          <a:xfrm>
            <a:off x="322868" y="5701084"/>
            <a:ext cx="3498209" cy="369332"/>
          </a:xfrm>
          <a:prstGeom prst="rect">
            <a:avLst/>
          </a:prstGeom>
          <a:noFill/>
        </p:spPr>
        <p:txBody>
          <a:bodyPr wrap="square" rtlCol="0">
            <a:spAutoFit/>
          </a:bodyPr>
          <a:lstStyle/>
          <a:p>
            <a:r>
              <a:rPr lang="en-GB" dirty="0"/>
              <a:t>Prepared by Beth Kingshott </a:t>
            </a:r>
          </a:p>
        </p:txBody>
      </p:sp>
    </p:spTree>
    <p:extLst>
      <p:ext uri="{BB962C8B-B14F-4D97-AF65-F5344CB8AC3E}">
        <p14:creationId xmlns:p14="http://schemas.microsoft.com/office/powerpoint/2010/main" val="99381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BCCB8-A6A7-4AE0-B73E-81CB526C990C}"/>
              </a:ext>
            </a:extLst>
          </p:cNvPr>
          <p:cNvPicPr>
            <a:picLocks noChangeAspect="1"/>
          </p:cNvPicPr>
          <p:nvPr/>
        </p:nvPicPr>
        <p:blipFill>
          <a:blip r:embed="rId2"/>
          <a:stretch>
            <a:fillRect/>
          </a:stretch>
        </p:blipFill>
        <p:spPr>
          <a:xfrm>
            <a:off x="9891305" y="95105"/>
            <a:ext cx="2145978" cy="981541"/>
          </a:xfrm>
          <a:prstGeom prst="rect">
            <a:avLst/>
          </a:prstGeom>
        </p:spPr>
      </p:pic>
      <p:graphicFrame>
        <p:nvGraphicFramePr>
          <p:cNvPr id="12" name="Chart 11">
            <a:extLst>
              <a:ext uri="{FF2B5EF4-FFF2-40B4-BE49-F238E27FC236}">
                <a16:creationId xmlns:a16="http://schemas.microsoft.com/office/drawing/2014/main" id="{D7B03959-83AA-4C2C-999B-FF690D8091B5}"/>
              </a:ext>
            </a:extLst>
          </p:cNvPr>
          <p:cNvGraphicFramePr>
            <a:graphicFrameLocks/>
          </p:cNvGraphicFramePr>
          <p:nvPr/>
        </p:nvGraphicFramePr>
        <p:xfrm>
          <a:off x="6268228" y="2935741"/>
          <a:ext cx="4544786" cy="28071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BA02543F-FA7E-40C2-B984-F4AE926AF766}"/>
              </a:ext>
            </a:extLst>
          </p:cNvPr>
          <p:cNvGraphicFramePr>
            <a:graphicFrameLocks noGrp="1"/>
          </p:cNvGraphicFramePr>
          <p:nvPr>
            <p:extLst>
              <p:ext uri="{D42A27DB-BD31-4B8C-83A1-F6EECF244321}">
                <p14:modId xmlns:p14="http://schemas.microsoft.com/office/powerpoint/2010/main" val="3229045752"/>
              </p:ext>
            </p:extLst>
          </p:nvPr>
        </p:nvGraphicFramePr>
        <p:xfrm>
          <a:off x="448692" y="1975191"/>
          <a:ext cx="10515602" cy="2675450"/>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1279898390"/>
                    </a:ext>
                  </a:extLst>
                </a:gridCol>
                <a:gridCol w="2685389">
                  <a:extLst>
                    <a:ext uri="{9D8B030D-6E8A-4147-A177-3AD203B41FA5}">
                      <a16:colId xmlns:a16="http://schemas.microsoft.com/office/drawing/2014/main" val="821456627"/>
                    </a:ext>
                  </a:extLst>
                </a:gridCol>
                <a:gridCol w="2685389">
                  <a:extLst>
                    <a:ext uri="{9D8B030D-6E8A-4147-A177-3AD203B41FA5}">
                      <a16:colId xmlns:a16="http://schemas.microsoft.com/office/drawing/2014/main" val="342873209"/>
                    </a:ext>
                  </a:extLst>
                </a:gridCol>
                <a:gridCol w="1042870">
                  <a:extLst>
                    <a:ext uri="{9D8B030D-6E8A-4147-A177-3AD203B41FA5}">
                      <a16:colId xmlns:a16="http://schemas.microsoft.com/office/drawing/2014/main" val="1007361773"/>
                    </a:ext>
                  </a:extLst>
                </a:gridCol>
                <a:gridCol w="1103704">
                  <a:extLst>
                    <a:ext uri="{9D8B030D-6E8A-4147-A177-3AD203B41FA5}">
                      <a16:colId xmlns:a16="http://schemas.microsoft.com/office/drawing/2014/main" val="3095656646"/>
                    </a:ext>
                  </a:extLst>
                </a:gridCol>
                <a:gridCol w="1103704">
                  <a:extLst>
                    <a:ext uri="{9D8B030D-6E8A-4147-A177-3AD203B41FA5}">
                      <a16:colId xmlns:a16="http://schemas.microsoft.com/office/drawing/2014/main" val="2122488981"/>
                    </a:ext>
                  </a:extLst>
                </a:gridCol>
              </a:tblGrid>
              <a:tr h="347458">
                <a:tc>
                  <a:txBody>
                    <a:bodyPr/>
                    <a:lstStyle/>
                    <a:p>
                      <a:pPr algn="ctr" fontAlgn="ctr"/>
                      <a:r>
                        <a:rPr lang="en-GB" sz="1000" u="none" strike="noStrike">
                          <a:effectLst/>
                        </a:rPr>
                        <a:t>Section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757236206"/>
                  </a:ext>
                </a:extLst>
              </a:tr>
              <a:tr h="471512">
                <a:tc rowSpan="5">
                  <a:txBody>
                    <a:bodyPr/>
                    <a:lstStyle/>
                    <a:p>
                      <a:pPr algn="ctr" fontAlgn="ctr"/>
                      <a:r>
                        <a:rPr lang="en-GB" sz="1000" u="none" strike="noStrike">
                          <a:effectLst/>
                        </a:rPr>
                        <a:t>Immediate And Long Term Side Effects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Q44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Possible side effects from treatment were definitely explained in a way the patient could understand</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137</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65.7%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-9.7%</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377988916"/>
                  </a:ext>
                </a:extLst>
              </a:tr>
              <a:tr h="471512">
                <a:tc vMerge="1">
                  <a:txBody>
                    <a:bodyPr/>
                    <a:lstStyle/>
                    <a:p>
                      <a:endParaRPr lang="en-GB"/>
                    </a:p>
                  </a:txBody>
                  <a:tcPr/>
                </a:tc>
                <a:tc>
                  <a:txBody>
                    <a:bodyPr/>
                    <a:lstStyle/>
                    <a:p>
                      <a:pPr algn="ctr" fontAlgn="ctr"/>
                      <a:r>
                        <a:rPr lang="en-GB" sz="1000" u="none" strike="noStrike">
                          <a:effectLst/>
                        </a:rPr>
                        <a:t>Q45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always offered practical advice on dealing with any immediate side effects from treatment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138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68.1%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-1.9%</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678826795"/>
                  </a:ext>
                </a:extLst>
              </a:tr>
              <a:tr h="518755">
                <a:tc vMerge="1">
                  <a:txBody>
                    <a:bodyPr/>
                    <a:lstStyle/>
                    <a:p>
                      <a:endParaRPr lang="en-GB"/>
                    </a:p>
                  </a:txBody>
                  <a:tcPr/>
                </a:tc>
                <a:tc>
                  <a:txBody>
                    <a:bodyPr/>
                    <a:lstStyle/>
                    <a:p>
                      <a:pPr algn="ctr" fontAlgn="ctr"/>
                      <a:r>
                        <a:rPr lang="en-GB" sz="1000" u="none" strike="noStrike">
                          <a:effectLst/>
                        </a:rPr>
                        <a:t>Q46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given information that they could access about support in dealing with immediate side effects from treatment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113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84.1%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-2.9%</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793036144"/>
                  </a:ext>
                </a:extLst>
              </a:tr>
              <a:tr h="518755">
                <a:tc vMerge="1">
                  <a:txBody>
                    <a:bodyPr/>
                    <a:lstStyle/>
                    <a:p>
                      <a:endParaRPr lang="en-GB"/>
                    </a:p>
                  </a:txBody>
                  <a:tcPr/>
                </a:tc>
                <a:tc>
                  <a:txBody>
                    <a:bodyPr/>
                    <a:lstStyle/>
                    <a:p>
                      <a:pPr algn="ctr" fontAlgn="ctr"/>
                      <a:r>
                        <a:rPr lang="en-GB" sz="1000" u="none" strike="noStrike">
                          <a:effectLst/>
                        </a:rPr>
                        <a:t>Q47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felt possible long-term side effects were definitely explained in a way they could understand in advance of their treatment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127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55.9%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570155412"/>
                  </a:ext>
                </a:extLst>
              </a:tr>
              <a:tr h="347458">
                <a:tc vMerge="1">
                  <a:txBody>
                    <a:bodyPr/>
                    <a:lstStyle/>
                    <a:p>
                      <a:endParaRPr lang="en-GB"/>
                    </a:p>
                  </a:txBody>
                  <a:tcPr/>
                </a:tc>
                <a:tc>
                  <a:txBody>
                    <a:bodyPr/>
                    <a:lstStyle/>
                    <a:p>
                      <a:pPr algn="ctr" fontAlgn="ctr"/>
                      <a:r>
                        <a:rPr lang="en-GB" sz="1000" u="none" strike="noStrike" dirty="0">
                          <a:effectLst/>
                        </a:rPr>
                        <a:t>Q48</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definitely able to discuss options for managing the impact of any long-term side effects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110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43.6%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-8.8%</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970966663"/>
                  </a:ext>
                </a:extLst>
              </a:tr>
            </a:tbl>
          </a:graphicData>
        </a:graphic>
      </p:graphicFrame>
      <p:sp>
        <p:nvSpPr>
          <p:cNvPr id="10" name="TextBox 9">
            <a:extLst>
              <a:ext uri="{FF2B5EF4-FFF2-40B4-BE49-F238E27FC236}">
                <a16:creationId xmlns:a16="http://schemas.microsoft.com/office/drawing/2014/main" id="{842511CE-C323-4D7F-A71C-77628D7A3EF3}"/>
              </a:ext>
            </a:extLst>
          </p:cNvPr>
          <p:cNvSpPr txBox="1"/>
          <p:nvPr/>
        </p:nvSpPr>
        <p:spPr>
          <a:xfrm>
            <a:off x="448692" y="551454"/>
            <a:ext cx="6296025" cy="369332"/>
          </a:xfrm>
          <a:prstGeom prst="rect">
            <a:avLst/>
          </a:prstGeom>
          <a:noFill/>
        </p:spPr>
        <p:txBody>
          <a:bodyPr wrap="square" rtlCol="0">
            <a:spAutoFit/>
          </a:bodyPr>
          <a:lstStyle/>
          <a:p>
            <a:r>
              <a:rPr lang="en-GB" b="1" dirty="0"/>
              <a:t>IMMEDIATE AND LONG TERM SIDE EFFECTS </a:t>
            </a:r>
          </a:p>
        </p:txBody>
      </p:sp>
      <p:pic>
        <p:nvPicPr>
          <p:cNvPr id="5" name="Picture 4">
            <a:extLst>
              <a:ext uri="{FF2B5EF4-FFF2-40B4-BE49-F238E27FC236}">
                <a16:creationId xmlns:a16="http://schemas.microsoft.com/office/drawing/2014/main" id="{8539641E-8963-4B2A-B448-764AB028CDA5}"/>
              </a:ext>
            </a:extLst>
          </p:cNvPr>
          <p:cNvPicPr>
            <a:picLocks noChangeAspect="1"/>
          </p:cNvPicPr>
          <p:nvPr/>
        </p:nvPicPr>
        <p:blipFill>
          <a:blip r:embed="rId4"/>
          <a:stretch>
            <a:fillRect/>
          </a:stretch>
        </p:blipFill>
        <p:spPr>
          <a:xfrm>
            <a:off x="10969945" y="2349794"/>
            <a:ext cx="463336" cy="270079"/>
          </a:xfrm>
          <a:prstGeom prst="rect">
            <a:avLst/>
          </a:prstGeom>
        </p:spPr>
      </p:pic>
      <p:pic>
        <p:nvPicPr>
          <p:cNvPr id="7" name="Picture 6">
            <a:extLst>
              <a:ext uri="{FF2B5EF4-FFF2-40B4-BE49-F238E27FC236}">
                <a16:creationId xmlns:a16="http://schemas.microsoft.com/office/drawing/2014/main" id="{1DE9880B-4161-4D75-B23E-35FDCBF5CE95}"/>
              </a:ext>
            </a:extLst>
          </p:cNvPr>
          <p:cNvPicPr>
            <a:picLocks noChangeAspect="1"/>
          </p:cNvPicPr>
          <p:nvPr/>
        </p:nvPicPr>
        <p:blipFill>
          <a:blip r:embed="rId4"/>
          <a:stretch>
            <a:fillRect/>
          </a:stretch>
        </p:blipFill>
        <p:spPr>
          <a:xfrm>
            <a:off x="10969945" y="4339317"/>
            <a:ext cx="463336" cy="274344"/>
          </a:xfrm>
          <a:prstGeom prst="rect">
            <a:avLst/>
          </a:prstGeom>
        </p:spPr>
      </p:pic>
      <p:pic>
        <p:nvPicPr>
          <p:cNvPr id="11" name="Picture 10">
            <a:extLst>
              <a:ext uri="{FF2B5EF4-FFF2-40B4-BE49-F238E27FC236}">
                <a16:creationId xmlns:a16="http://schemas.microsoft.com/office/drawing/2014/main" id="{7264E743-83DF-46CF-A8FA-1112EB9FDB20}"/>
              </a:ext>
            </a:extLst>
          </p:cNvPr>
          <p:cNvPicPr>
            <a:picLocks noChangeAspect="1"/>
          </p:cNvPicPr>
          <p:nvPr/>
        </p:nvPicPr>
        <p:blipFill>
          <a:blip r:embed="rId4"/>
          <a:stretch>
            <a:fillRect/>
          </a:stretch>
        </p:blipFill>
        <p:spPr>
          <a:xfrm>
            <a:off x="10969945" y="3963784"/>
            <a:ext cx="463336" cy="274344"/>
          </a:xfrm>
          <a:prstGeom prst="rect">
            <a:avLst/>
          </a:prstGeom>
        </p:spPr>
      </p:pic>
    </p:spTree>
    <p:extLst>
      <p:ext uri="{BB962C8B-B14F-4D97-AF65-F5344CB8AC3E}">
        <p14:creationId xmlns:p14="http://schemas.microsoft.com/office/powerpoint/2010/main" val="364976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BCCB8-A6A7-4AE0-B73E-81CB526C990C}"/>
              </a:ext>
            </a:extLst>
          </p:cNvPr>
          <p:cNvPicPr>
            <a:picLocks noChangeAspect="1"/>
          </p:cNvPicPr>
          <p:nvPr/>
        </p:nvPicPr>
        <p:blipFill>
          <a:blip r:embed="rId3"/>
          <a:stretch>
            <a:fillRect/>
          </a:stretch>
        </p:blipFill>
        <p:spPr>
          <a:xfrm>
            <a:off x="9891305" y="95105"/>
            <a:ext cx="2145978" cy="981541"/>
          </a:xfrm>
          <a:prstGeom prst="rect">
            <a:avLst/>
          </a:prstGeom>
        </p:spPr>
      </p:pic>
      <p:graphicFrame>
        <p:nvGraphicFramePr>
          <p:cNvPr id="12" name="Chart 11">
            <a:extLst>
              <a:ext uri="{FF2B5EF4-FFF2-40B4-BE49-F238E27FC236}">
                <a16:creationId xmlns:a16="http://schemas.microsoft.com/office/drawing/2014/main" id="{D7B03959-83AA-4C2C-999B-FF690D8091B5}"/>
              </a:ext>
            </a:extLst>
          </p:cNvPr>
          <p:cNvGraphicFramePr>
            <a:graphicFrameLocks/>
          </p:cNvGraphicFramePr>
          <p:nvPr>
            <p:extLst>
              <p:ext uri="{D42A27DB-BD31-4B8C-83A1-F6EECF244321}">
                <p14:modId xmlns:p14="http://schemas.microsoft.com/office/powerpoint/2010/main" val="1434921845"/>
              </p:ext>
            </p:extLst>
          </p:nvPr>
        </p:nvGraphicFramePr>
        <p:xfrm>
          <a:off x="10813014" y="2125613"/>
          <a:ext cx="4544786" cy="2807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040B48B1-C9AF-468D-9181-03B84AE870C5}"/>
              </a:ext>
            </a:extLst>
          </p:cNvPr>
          <p:cNvGraphicFramePr>
            <a:graphicFrameLocks noGrp="1"/>
          </p:cNvGraphicFramePr>
          <p:nvPr>
            <p:extLst>
              <p:ext uri="{D42A27DB-BD31-4B8C-83A1-F6EECF244321}">
                <p14:modId xmlns:p14="http://schemas.microsoft.com/office/powerpoint/2010/main" val="1125049936"/>
              </p:ext>
            </p:extLst>
          </p:nvPr>
        </p:nvGraphicFramePr>
        <p:xfrm>
          <a:off x="297412" y="4732387"/>
          <a:ext cx="10515602" cy="1377712"/>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2931186007"/>
                    </a:ext>
                  </a:extLst>
                </a:gridCol>
                <a:gridCol w="2685389">
                  <a:extLst>
                    <a:ext uri="{9D8B030D-6E8A-4147-A177-3AD203B41FA5}">
                      <a16:colId xmlns:a16="http://schemas.microsoft.com/office/drawing/2014/main" val="1210108641"/>
                    </a:ext>
                  </a:extLst>
                </a:gridCol>
                <a:gridCol w="2685389">
                  <a:extLst>
                    <a:ext uri="{9D8B030D-6E8A-4147-A177-3AD203B41FA5}">
                      <a16:colId xmlns:a16="http://schemas.microsoft.com/office/drawing/2014/main" val="2519994026"/>
                    </a:ext>
                  </a:extLst>
                </a:gridCol>
                <a:gridCol w="1042870">
                  <a:extLst>
                    <a:ext uri="{9D8B030D-6E8A-4147-A177-3AD203B41FA5}">
                      <a16:colId xmlns:a16="http://schemas.microsoft.com/office/drawing/2014/main" val="3348118582"/>
                    </a:ext>
                  </a:extLst>
                </a:gridCol>
                <a:gridCol w="1103704">
                  <a:extLst>
                    <a:ext uri="{9D8B030D-6E8A-4147-A177-3AD203B41FA5}">
                      <a16:colId xmlns:a16="http://schemas.microsoft.com/office/drawing/2014/main" val="2608053266"/>
                    </a:ext>
                  </a:extLst>
                </a:gridCol>
                <a:gridCol w="1103704">
                  <a:extLst>
                    <a:ext uri="{9D8B030D-6E8A-4147-A177-3AD203B41FA5}">
                      <a16:colId xmlns:a16="http://schemas.microsoft.com/office/drawing/2014/main" val="1391992960"/>
                    </a:ext>
                  </a:extLst>
                </a:gridCol>
              </a:tblGrid>
              <a:tr h="347458">
                <a:tc>
                  <a:txBody>
                    <a:bodyPr/>
                    <a:lstStyle/>
                    <a:p>
                      <a:pPr algn="ctr" fontAlgn="ctr"/>
                      <a:r>
                        <a:rPr lang="en-GB" sz="1000" u="none" strike="noStrike">
                          <a:effectLst/>
                        </a:rPr>
                        <a:t>Section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Question Text</a:t>
                      </a:r>
                      <a:endParaRPr lang="en-GB" sz="1000" b="1"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277827585"/>
                  </a:ext>
                </a:extLst>
              </a:tr>
              <a:tr h="181024">
                <a:tc rowSpan="4">
                  <a:txBody>
                    <a:bodyPr/>
                    <a:lstStyle/>
                    <a:p>
                      <a:pPr algn="ctr" fontAlgn="ctr"/>
                      <a:r>
                        <a:rPr lang="en-GB" sz="1000" u="none" strike="noStrike">
                          <a:effectLst/>
                        </a:rPr>
                        <a:t>Your Overall Nhs Care</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Q56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The whole care team worked well together</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87.2%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-1.5%</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365906642"/>
                  </a:ext>
                </a:extLst>
              </a:tr>
              <a:tr h="181024">
                <a:tc vMerge="1">
                  <a:txBody>
                    <a:bodyPr/>
                    <a:lstStyle/>
                    <a:p>
                      <a:endParaRPr lang="en-GB"/>
                    </a:p>
                  </a:txBody>
                  <a:tcPr/>
                </a:tc>
                <a:tc>
                  <a:txBody>
                    <a:bodyPr/>
                    <a:lstStyle/>
                    <a:p>
                      <a:pPr algn="ctr" fontAlgn="ctr"/>
                      <a:r>
                        <a:rPr lang="en-GB" sz="1000" u="none" strike="noStrike">
                          <a:effectLst/>
                        </a:rPr>
                        <a:t>Q57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Administration of care was very good or good</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150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82.0%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-2.8%</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805248577"/>
                  </a:ext>
                </a:extLst>
              </a:tr>
              <a:tr h="315885">
                <a:tc vMerge="1">
                  <a:txBody>
                    <a:bodyPr/>
                    <a:lstStyle/>
                    <a:p>
                      <a:endParaRPr lang="en-GB"/>
                    </a:p>
                  </a:txBody>
                  <a:tcPr/>
                </a:tc>
                <a:tc>
                  <a:txBody>
                    <a:bodyPr/>
                    <a:lstStyle/>
                    <a:p>
                      <a:pPr algn="ctr" fontAlgn="ctr"/>
                      <a:r>
                        <a:rPr lang="en-GB" sz="1000" u="none" strike="noStrike">
                          <a:effectLst/>
                        </a:rPr>
                        <a:t>Q58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Cancer research opportunities were discussed with patient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34.4%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-9.3%</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912281540"/>
                  </a:ext>
                </a:extLst>
              </a:tr>
              <a:tr h="352321">
                <a:tc vMerge="1">
                  <a:txBody>
                    <a:bodyPr/>
                    <a:lstStyle/>
                    <a:p>
                      <a:endParaRPr lang="en-GB"/>
                    </a:p>
                  </a:txBody>
                  <a:tcPr/>
                </a:tc>
                <a:tc>
                  <a:txBody>
                    <a:bodyPr/>
                    <a:lstStyle/>
                    <a:p>
                      <a:pPr algn="ctr" fontAlgn="ctr"/>
                      <a:r>
                        <a:rPr lang="en-GB" sz="1000" u="none" strike="noStrike">
                          <a:effectLst/>
                        </a:rPr>
                        <a:t>Q59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Patient's average rating of care scored from very poor to very good</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-10.8%</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040040101"/>
                  </a:ext>
                </a:extLst>
              </a:tr>
            </a:tbl>
          </a:graphicData>
        </a:graphic>
      </p:graphicFrame>
      <p:sp>
        <p:nvSpPr>
          <p:cNvPr id="4" name="TextBox 3">
            <a:extLst>
              <a:ext uri="{FF2B5EF4-FFF2-40B4-BE49-F238E27FC236}">
                <a16:creationId xmlns:a16="http://schemas.microsoft.com/office/drawing/2014/main" id="{8960B67A-1921-47DB-B8D5-78DD9DCF27FC}"/>
              </a:ext>
            </a:extLst>
          </p:cNvPr>
          <p:cNvSpPr txBox="1"/>
          <p:nvPr/>
        </p:nvSpPr>
        <p:spPr>
          <a:xfrm>
            <a:off x="543942" y="3969985"/>
            <a:ext cx="6296025" cy="369332"/>
          </a:xfrm>
          <a:prstGeom prst="rect">
            <a:avLst/>
          </a:prstGeom>
          <a:noFill/>
        </p:spPr>
        <p:txBody>
          <a:bodyPr wrap="square" rtlCol="0">
            <a:spAutoFit/>
          </a:bodyPr>
          <a:lstStyle/>
          <a:p>
            <a:r>
              <a:rPr lang="en-GB" b="1" dirty="0"/>
              <a:t>YOUR OVERALL NHS CARE PCA Vs NATIONAL </a:t>
            </a:r>
          </a:p>
        </p:txBody>
      </p:sp>
      <p:graphicFrame>
        <p:nvGraphicFramePr>
          <p:cNvPr id="10" name="Table 9">
            <a:extLst>
              <a:ext uri="{FF2B5EF4-FFF2-40B4-BE49-F238E27FC236}">
                <a16:creationId xmlns:a16="http://schemas.microsoft.com/office/drawing/2014/main" id="{8B59E87D-3846-415B-9C51-57785459A258}"/>
              </a:ext>
            </a:extLst>
          </p:cNvPr>
          <p:cNvGraphicFramePr>
            <a:graphicFrameLocks noGrp="1"/>
          </p:cNvGraphicFramePr>
          <p:nvPr>
            <p:extLst>
              <p:ext uri="{D42A27DB-BD31-4B8C-83A1-F6EECF244321}">
                <p14:modId xmlns:p14="http://schemas.microsoft.com/office/powerpoint/2010/main" val="1629036815"/>
              </p:ext>
            </p:extLst>
          </p:nvPr>
        </p:nvGraphicFramePr>
        <p:xfrm>
          <a:off x="297412" y="1648328"/>
          <a:ext cx="10515602" cy="2125122"/>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3227952488"/>
                    </a:ext>
                  </a:extLst>
                </a:gridCol>
                <a:gridCol w="2685389">
                  <a:extLst>
                    <a:ext uri="{9D8B030D-6E8A-4147-A177-3AD203B41FA5}">
                      <a16:colId xmlns:a16="http://schemas.microsoft.com/office/drawing/2014/main" val="571767968"/>
                    </a:ext>
                  </a:extLst>
                </a:gridCol>
                <a:gridCol w="2685389">
                  <a:extLst>
                    <a:ext uri="{9D8B030D-6E8A-4147-A177-3AD203B41FA5}">
                      <a16:colId xmlns:a16="http://schemas.microsoft.com/office/drawing/2014/main" val="325002858"/>
                    </a:ext>
                  </a:extLst>
                </a:gridCol>
                <a:gridCol w="1042870">
                  <a:extLst>
                    <a:ext uri="{9D8B030D-6E8A-4147-A177-3AD203B41FA5}">
                      <a16:colId xmlns:a16="http://schemas.microsoft.com/office/drawing/2014/main" val="3853795363"/>
                    </a:ext>
                  </a:extLst>
                </a:gridCol>
                <a:gridCol w="1103704">
                  <a:extLst>
                    <a:ext uri="{9D8B030D-6E8A-4147-A177-3AD203B41FA5}">
                      <a16:colId xmlns:a16="http://schemas.microsoft.com/office/drawing/2014/main" val="1614683872"/>
                    </a:ext>
                  </a:extLst>
                </a:gridCol>
                <a:gridCol w="1103704">
                  <a:extLst>
                    <a:ext uri="{9D8B030D-6E8A-4147-A177-3AD203B41FA5}">
                      <a16:colId xmlns:a16="http://schemas.microsoft.com/office/drawing/2014/main" val="301733000"/>
                    </a:ext>
                  </a:extLst>
                </a:gridCol>
              </a:tblGrid>
              <a:tr h="347458">
                <a:tc>
                  <a:txBody>
                    <a:bodyPr/>
                    <a:lstStyle/>
                    <a:p>
                      <a:pPr algn="ctr" fontAlgn="ctr"/>
                      <a:r>
                        <a:rPr lang="en-GB" sz="1000" u="none" strike="noStrike">
                          <a:effectLst/>
                        </a:rPr>
                        <a:t>Section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214161449"/>
                  </a:ext>
                </a:extLst>
              </a:tr>
              <a:tr h="471512">
                <a:tc rowSpan="2">
                  <a:txBody>
                    <a:bodyPr/>
                    <a:lstStyle/>
                    <a:p>
                      <a:pPr algn="ctr" fontAlgn="ctr"/>
                      <a:r>
                        <a:rPr lang="en-GB" sz="1000" u="none" strike="noStrike">
                          <a:effectLst/>
                        </a:rPr>
                        <a:t>Support While At Home</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Q49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Care team gave family, or someone close, all the information needed to help care for the patient at home</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49.0%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-6.1%</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4208139600"/>
                  </a:ext>
                </a:extLst>
              </a:tr>
              <a:tr h="315885">
                <a:tc vMerge="1">
                  <a:txBody>
                    <a:bodyPr/>
                    <a:lstStyle/>
                    <a:p>
                      <a:endParaRPr lang="en-GB"/>
                    </a:p>
                  </a:txBody>
                  <a:tcPr/>
                </a:tc>
                <a:tc>
                  <a:txBody>
                    <a:bodyPr/>
                    <a:lstStyle/>
                    <a:p>
                      <a:pPr algn="ctr" fontAlgn="ctr"/>
                      <a:r>
                        <a:rPr lang="en-GB" sz="1000" u="none" strike="noStrike">
                          <a:effectLst/>
                        </a:rPr>
                        <a:t>Q52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has had a review of cancer care by GP practice</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17.9%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-5.6%</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595139958"/>
                  </a:ext>
                </a:extLst>
              </a:tr>
              <a:tr h="518755">
                <a:tc rowSpan="2">
                  <a:txBody>
                    <a:bodyPr/>
                    <a:lstStyle/>
                    <a:p>
                      <a:pPr algn="ctr" fontAlgn="ctr"/>
                      <a:r>
                        <a:rPr lang="en-GB" sz="1000" u="none" strike="noStrike">
                          <a:effectLst/>
                        </a:rPr>
                        <a:t>Living With And Beyond Cancer</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Q53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After treatment, the patient definitely could get enough emotional support at home from community or voluntary services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27.0%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-5.9%</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4182050700"/>
                  </a:ext>
                </a:extLst>
              </a:tr>
              <a:tr h="471512">
                <a:tc vMerge="1">
                  <a:txBody>
                    <a:bodyPr/>
                    <a:lstStyle/>
                    <a:p>
                      <a:endParaRPr lang="en-GB"/>
                    </a:p>
                  </a:txBody>
                  <a:tcPr/>
                </a:tc>
                <a:tc>
                  <a:txBody>
                    <a:bodyPr/>
                    <a:lstStyle/>
                    <a:p>
                      <a:pPr algn="ctr" fontAlgn="ctr"/>
                      <a:r>
                        <a:rPr lang="en-GB" sz="1000" u="none" strike="noStrike">
                          <a:effectLst/>
                        </a:rPr>
                        <a:t>Q55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given enough information about the possibility and signs of cancer coming back or spreading</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128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55.5%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-3.5%</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452614268"/>
                  </a:ext>
                </a:extLst>
              </a:tr>
            </a:tbl>
          </a:graphicData>
        </a:graphic>
      </p:graphicFrame>
      <p:sp>
        <p:nvSpPr>
          <p:cNvPr id="11" name="TextBox 10">
            <a:extLst>
              <a:ext uri="{FF2B5EF4-FFF2-40B4-BE49-F238E27FC236}">
                <a16:creationId xmlns:a16="http://schemas.microsoft.com/office/drawing/2014/main" id="{2D8D042C-3AC2-4BD8-BA23-D1218ED6A948}"/>
              </a:ext>
            </a:extLst>
          </p:cNvPr>
          <p:cNvSpPr txBox="1"/>
          <p:nvPr/>
        </p:nvSpPr>
        <p:spPr>
          <a:xfrm>
            <a:off x="382017" y="747901"/>
            <a:ext cx="6296025" cy="369332"/>
          </a:xfrm>
          <a:prstGeom prst="rect">
            <a:avLst/>
          </a:prstGeom>
          <a:noFill/>
        </p:spPr>
        <p:txBody>
          <a:bodyPr wrap="square" rtlCol="0">
            <a:spAutoFit/>
          </a:bodyPr>
          <a:lstStyle/>
          <a:p>
            <a:r>
              <a:rPr lang="en-GB" b="1" dirty="0"/>
              <a:t>SUPPORT WHILE AT HOME AND LWBC</a:t>
            </a:r>
          </a:p>
        </p:txBody>
      </p:sp>
      <p:pic>
        <p:nvPicPr>
          <p:cNvPr id="5" name="Picture 4">
            <a:extLst>
              <a:ext uri="{FF2B5EF4-FFF2-40B4-BE49-F238E27FC236}">
                <a16:creationId xmlns:a16="http://schemas.microsoft.com/office/drawing/2014/main" id="{A4B9D4B2-C653-44CE-B1EC-236DE601E485}"/>
              </a:ext>
            </a:extLst>
          </p:cNvPr>
          <p:cNvPicPr>
            <a:picLocks noChangeAspect="1"/>
          </p:cNvPicPr>
          <p:nvPr/>
        </p:nvPicPr>
        <p:blipFill>
          <a:blip r:embed="rId5"/>
          <a:stretch>
            <a:fillRect/>
          </a:stretch>
        </p:blipFill>
        <p:spPr>
          <a:xfrm>
            <a:off x="10813014" y="2930321"/>
            <a:ext cx="463336" cy="274344"/>
          </a:xfrm>
          <a:prstGeom prst="rect">
            <a:avLst/>
          </a:prstGeom>
        </p:spPr>
      </p:pic>
      <p:pic>
        <p:nvPicPr>
          <p:cNvPr id="13" name="Picture 12">
            <a:extLst>
              <a:ext uri="{FF2B5EF4-FFF2-40B4-BE49-F238E27FC236}">
                <a16:creationId xmlns:a16="http://schemas.microsoft.com/office/drawing/2014/main" id="{159D3535-F5DA-42C7-93D4-DCEA4E8C1922}"/>
              </a:ext>
            </a:extLst>
          </p:cNvPr>
          <p:cNvPicPr>
            <a:picLocks noChangeAspect="1"/>
          </p:cNvPicPr>
          <p:nvPr/>
        </p:nvPicPr>
        <p:blipFill>
          <a:blip r:embed="rId5"/>
          <a:stretch>
            <a:fillRect/>
          </a:stretch>
        </p:blipFill>
        <p:spPr>
          <a:xfrm>
            <a:off x="10813014" y="2527602"/>
            <a:ext cx="463336" cy="274344"/>
          </a:xfrm>
          <a:prstGeom prst="rect">
            <a:avLst/>
          </a:prstGeom>
        </p:spPr>
      </p:pic>
      <p:pic>
        <p:nvPicPr>
          <p:cNvPr id="14" name="Picture 13">
            <a:extLst>
              <a:ext uri="{FF2B5EF4-FFF2-40B4-BE49-F238E27FC236}">
                <a16:creationId xmlns:a16="http://schemas.microsoft.com/office/drawing/2014/main" id="{4974CEA4-F010-47F9-B003-8F740B0B5592}"/>
              </a:ext>
            </a:extLst>
          </p:cNvPr>
          <p:cNvPicPr>
            <a:picLocks noChangeAspect="1"/>
          </p:cNvPicPr>
          <p:nvPr/>
        </p:nvPicPr>
        <p:blipFill>
          <a:blip r:embed="rId5"/>
          <a:stretch>
            <a:fillRect/>
          </a:stretch>
        </p:blipFill>
        <p:spPr>
          <a:xfrm>
            <a:off x="10813014" y="3475491"/>
            <a:ext cx="463336" cy="274344"/>
          </a:xfrm>
          <a:prstGeom prst="rect">
            <a:avLst/>
          </a:prstGeom>
        </p:spPr>
      </p:pic>
      <p:pic>
        <p:nvPicPr>
          <p:cNvPr id="15" name="Picture 14">
            <a:extLst>
              <a:ext uri="{FF2B5EF4-FFF2-40B4-BE49-F238E27FC236}">
                <a16:creationId xmlns:a16="http://schemas.microsoft.com/office/drawing/2014/main" id="{DD46C145-94EA-49E4-B8F2-C510863EEAFA}"/>
              </a:ext>
            </a:extLst>
          </p:cNvPr>
          <p:cNvPicPr>
            <a:picLocks noChangeAspect="1"/>
          </p:cNvPicPr>
          <p:nvPr/>
        </p:nvPicPr>
        <p:blipFill>
          <a:blip r:embed="rId5"/>
          <a:stretch>
            <a:fillRect/>
          </a:stretch>
        </p:blipFill>
        <p:spPr>
          <a:xfrm>
            <a:off x="10861195" y="5514033"/>
            <a:ext cx="463336" cy="274344"/>
          </a:xfrm>
          <a:prstGeom prst="rect">
            <a:avLst/>
          </a:prstGeom>
        </p:spPr>
      </p:pic>
    </p:spTree>
    <p:extLst>
      <p:ext uri="{BB962C8B-B14F-4D97-AF65-F5344CB8AC3E}">
        <p14:creationId xmlns:p14="http://schemas.microsoft.com/office/powerpoint/2010/main" val="171715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24BB-ADC5-450D-B250-265E28E6AF5D}"/>
              </a:ext>
            </a:extLst>
          </p:cNvPr>
          <p:cNvSpPr>
            <a:spLocks noGrp="1"/>
          </p:cNvSpPr>
          <p:nvPr>
            <p:ph type="title"/>
          </p:nvPr>
        </p:nvSpPr>
        <p:spPr/>
        <p:txBody>
          <a:bodyPr/>
          <a:lstStyle/>
          <a:p>
            <a:r>
              <a:rPr lang="en-GB" dirty="0"/>
              <a:t>National Cancer Patient Experience Survey 2022</a:t>
            </a:r>
          </a:p>
        </p:txBody>
      </p:sp>
      <p:sp>
        <p:nvSpPr>
          <p:cNvPr id="3" name="Content Placeholder 2">
            <a:extLst>
              <a:ext uri="{FF2B5EF4-FFF2-40B4-BE49-F238E27FC236}">
                <a16:creationId xmlns:a16="http://schemas.microsoft.com/office/drawing/2014/main" id="{7FF1A4B2-2C84-45D7-A17E-6382696F2095}"/>
              </a:ext>
            </a:extLst>
          </p:cNvPr>
          <p:cNvSpPr>
            <a:spLocks noGrp="1"/>
          </p:cNvSpPr>
          <p:nvPr>
            <p:ph sz="quarter" idx="10"/>
          </p:nvPr>
        </p:nvSpPr>
        <p:spPr/>
        <p:txBody>
          <a:bodyPr>
            <a:normAutofit fontScale="92500"/>
          </a:bodyPr>
          <a:lstStyle/>
          <a:p>
            <a:pPr marL="0" indent="0">
              <a:buNone/>
            </a:pPr>
            <a:r>
              <a:rPr lang="en-GB" dirty="0"/>
              <a:t>The NCPES Survey has been running since 2010 </a:t>
            </a:r>
          </a:p>
          <a:p>
            <a:pPr marL="0" indent="0">
              <a:buNone/>
            </a:pPr>
            <a:r>
              <a:rPr lang="en-GB" dirty="0"/>
              <a:t>It has been designed to monitor national progress on cancer care; to provide information to drive local quality improvements; to assist commissioners and providers of cancer care; to inform the work of varies charities and stakeholder groups support cancer patients. </a:t>
            </a:r>
          </a:p>
          <a:p>
            <a:pPr marL="0" indent="0">
              <a:buNone/>
            </a:pPr>
            <a:r>
              <a:rPr lang="en-GB" dirty="0"/>
              <a:t>The survey Is run by Picker on behalf of NHS England.</a:t>
            </a:r>
          </a:p>
          <a:p>
            <a:pPr marL="0" indent="0">
              <a:buNone/>
            </a:pPr>
            <a:r>
              <a:rPr lang="en-GB" dirty="0"/>
              <a:t>The 2022 survey involved 133 NHS Trusts. Out of 115,662 people, 61,268 people responded to the survey, yielding a response rate of 53%.</a:t>
            </a:r>
          </a:p>
          <a:p>
            <a:pPr marL="0" indent="0">
              <a:buNone/>
            </a:pPr>
            <a:r>
              <a:rPr lang="en-GB" dirty="0"/>
              <a:t>The sample for the survey included all adult ( aged 16 and over) NHS Patients, with a confirmed primary diagnosis of cancer, discharged from an NHS Trust after an inpatient episode or day case attendance for cancer related treatment in the months of April, May and June 2022.  </a:t>
            </a:r>
          </a:p>
          <a:p>
            <a:pPr marL="0" indent="0">
              <a:buNone/>
            </a:pPr>
            <a:r>
              <a:rPr lang="en-GB" dirty="0"/>
              <a:t>An interactive dashboard and other local/national reports can be accessed at </a:t>
            </a:r>
            <a:r>
              <a:rPr lang="en-GB" dirty="0">
                <a:hlinkClick r:id="rId2"/>
              </a:rPr>
              <a:t>www.ncpes.co.uk</a:t>
            </a:r>
            <a:r>
              <a:rPr lang="en-GB" dirty="0"/>
              <a:t>. </a:t>
            </a:r>
          </a:p>
        </p:txBody>
      </p:sp>
    </p:spTree>
    <p:extLst>
      <p:ext uri="{BB962C8B-B14F-4D97-AF65-F5344CB8AC3E}">
        <p14:creationId xmlns:p14="http://schemas.microsoft.com/office/powerpoint/2010/main" val="110844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22393-97E6-4C8E-87A3-46993A0B4B0C}"/>
              </a:ext>
            </a:extLst>
          </p:cNvPr>
          <p:cNvSpPr txBox="1"/>
          <p:nvPr/>
        </p:nvSpPr>
        <p:spPr>
          <a:xfrm>
            <a:off x="1063538" y="372625"/>
            <a:ext cx="9370503" cy="830997"/>
          </a:xfrm>
          <a:prstGeom prst="rect">
            <a:avLst/>
          </a:prstGeom>
          <a:noFill/>
        </p:spPr>
        <p:txBody>
          <a:bodyPr wrap="square" rtlCol="0">
            <a:spAutoFit/>
          </a:bodyPr>
          <a:lstStyle/>
          <a:p>
            <a:r>
              <a:rPr lang="en-GB" sz="2400" b="1" dirty="0">
                <a:solidFill>
                  <a:srgbClr val="005EB8"/>
                </a:solidFill>
                <a:latin typeface="Arial" panose="020B0604020202020204" pitchFamily="34" charset="0"/>
                <a:ea typeface="+mj-ea"/>
                <a:cs typeface="Arial" panose="020B0604020202020204" pitchFamily="34" charset="0"/>
              </a:rPr>
              <a:t>Patient's average rating of care scored from very poor to very good – Alliance Ranking (0-10) </a:t>
            </a:r>
          </a:p>
        </p:txBody>
      </p:sp>
      <p:pic>
        <p:nvPicPr>
          <p:cNvPr id="3" name="Picture 2">
            <a:extLst>
              <a:ext uri="{FF2B5EF4-FFF2-40B4-BE49-F238E27FC236}">
                <a16:creationId xmlns:a16="http://schemas.microsoft.com/office/drawing/2014/main" id="{D2929B89-AE08-4D9F-BEE9-514BADEA67EA}"/>
              </a:ext>
            </a:extLst>
          </p:cNvPr>
          <p:cNvPicPr>
            <a:picLocks noChangeAspect="1"/>
          </p:cNvPicPr>
          <p:nvPr/>
        </p:nvPicPr>
        <p:blipFill>
          <a:blip r:embed="rId2"/>
          <a:stretch>
            <a:fillRect/>
          </a:stretch>
        </p:blipFill>
        <p:spPr>
          <a:xfrm>
            <a:off x="1704404" y="1942548"/>
            <a:ext cx="7532847" cy="3453455"/>
          </a:xfrm>
          <a:prstGeom prst="rect">
            <a:avLst/>
          </a:prstGeom>
        </p:spPr>
      </p:pic>
      <p:sp>
        <p:nvSpPr>
          <p:cNvPr id="5" name="Star: 5 Points 4">
            <a:extLst>
              <a:ext uri="{FF2B5EF4-FFF2-40B4-BE49-F238E27FC236}">
                <a16:creationId xmlns:a16="http://schemas.microsoft.com/office/drawing/2014/main" id="{B5E7777B-5951-4CA5-A1B4-1C93602D814D}"/>
              </a:ext>
            </a:extLst>
          </p:cNvPr>
          <p:cNvSpPr/>
          <p:nvPr/>
        </p:nvSpPr>
        <p:spPr>
          <a:xfrm>
            <a:off x="4127383" y="2550253"/>
            <a:ext cx="201336" cy="1593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136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BE91ED-8EC0-4EEE-8A68-A8440C66AD6F}"/>
              </a:ext>
            </a:extLst>
          </p:cNvPr>
          <p:cNvSpPr txBox="1"/>
          <p:nvPr/>
        </p:nvSpPr>
        <p:spPr>
          <a:xfrm>
            <a:off x="851807" y="3794483"/>
            <a:ext cx="7744408" cy="461665"/>
          </a:xfrm>
          <a:prstGeom prst="rect">
            <a:avLst/>
          </a:prstGeom>
          <a:noFill/>
        </p:spPr>
        <p:txBody>
          <a:bodyPr wrap="square" rtlCol="0">
            <a:spAutoFit/>
          </a:bodyPr>
          <a:lstStyle/>
          <a:p>
            <a:r>
              <a:rPr lang="en-GB" sz="2400" b="1" dirty="0">
                <a:solidFill>
                  <a:srgbClr val="005EB8"/>
                </a:solidFill>
                <a:latin typeface="Arial" panose="020B0604020202020204" pitchFamily="34" charset="0"/>
                <a:ea typeface="+mj-ea"/>
                <a:cs typeface="Arial" panose="020B0604020202020204" pitchFamily="34" charset="0"/>
              </a:rPr>
              <a:t>Overall Gynae Results Vs National – Peninsula </a:t>
            </a:r>
          </a:p>
        </p:txBody>
      </p:sp>
      <p:pic>
        <p:nvPicPr>
          <p:cNvPr id="5" name="Picture 4">
            <a:extLst>
              <a:ext uri="{FF2B5EF4-FFF2-40B4-BE49-F238E27FC236}">
                <a16:creationId xmlns:a16="http://schemas.microsoft.com/office/drawing/2014/main" id="{70AFC171-AD61-42B8-9549-CF22B4F5F914}"/>
              </a:ext>
            </a:extLst>
          </p:cNvPr>
          <p:cNvPicPr>
            <a:picLocks noChangeAspect="1"/>
          </p:cNvPicPr>
          <p:nvPr/>
        </p:nvPicPr>
        <p:blipFill>
          <a:blip r:embed="rId2"/>
          <a:stretch>
            <a:fillRect/>
          </a:stretch>
        </p:blipFill>
        <p:spPr>
          <a:xfrm>
            <a:off x="851807" y="4684939"/>
            <a:ext cx="9154886" cy="936171"/>
          </a:xfrm>
          <a:prstGeom prst="rect">
            <a:avLst/>
          </a:prstGeom>
        </p:spPr>
      </p:pic>
      <p:sp>
        <p:nvSpPr>
          <p:cNvPr id="8" name="TextBox 7">
            <a:extLst>
              <a:ext uri="{FF2B5EF4-FFF2-40B4-BE49-F238E27FC236}">
                <a16:creationId xmlns:a16="http://schemas.microsoft.com/office/drawing/2014/main" id="{86CC7C7A-3885-405E-8288-0CEE7BCE647C}"/>
              </a:ext>
            </a:extLst>
          </p:cNvPr>
          <p:cNvSpPr txBox="1"/>
          <p:nvPr/>
        </p:nvSpPr>
        <p:spPr>
          <a:xfrm>
            <a:off x="852714" y="374728"/>
            <a:ext cx="3977368" cy="461665"/>
          </a:xfrm>
          <a:prstGeom prst="rect">
            <a:avLst/>
          </a:prstGeom>
          <a:noFill/>
        </p:spPr>
        <p:txBody>
          <a:bodyPr wrap="square" rtlCol="0">
            <a:spAutoFit/>
          </a:bodyPr>
          <a:lstStyle/>
          <a:p>
            <a:r>
              <a:rPr lang="en-GB" sz="2400" b="1" dirty="0">
                <a:solidFill>
                  <a:srgbClr val="005EB8"/>
                </a:solidFill>
                <a:latin typeface="Arial" panose="020B0604020202020204" pitchFamily="34" charset="0"/>
                <a:ea typeface="+mj-ea"/>
                <a:cs typeface="Arial" panose="020B0604020202020204" pitchFamily="34" charset="0"/>
              </a:rPr>
              <a:t>Response Rates Gynae </a:t>
            </a:r>
          </a:p>
        </p:txBody>
      </p:sp>
      <p:graphicFrame>
        <p:nvGraphicFramePr>
          <p:cNvPr id="14" name="Table 13">
            <a:extLst>
              <a:ext uri="{FF2B5EF4-FFF2-40B4-BE49-F238E27FC236}">
                <a16:creationId xmlns:a16="http://schemas.microsoft.com/office/drawing/2014/main" id="{890D9311-D554-417B-B5B6-E41D7116BEFD}"/>
              </a:ext>
            </a:extLst>
          </p:cNvPr>
          <p:cNvGraphicFramePr>
            <a:graphicFrameLocks noGrp="1"/>
          </p:cNvGraphicFramePr>
          <p:nvPr>
            <p:extLst>
              <p:ext uri="{D42A27DB-BD31-4B8C-83A1-F6EECF244321}">
                <p14:modId xmlns:p14="http://schemas.microsoft.com/office/powerpoint/2010/main" val="538462671"/>
              </p:ext>
            </p:extLst>
          </p:nvPr>
        </p:nvGraphicFramePr>
        <p:xfrm>
          <a:off x="851807" y="1230311"/>
          <a:ext cx="2759075" cy="222504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875946758"/>
                    </a:ext>
                  </a:extLst>
                </a:gridCol>
                <a:gridCol w="1514475">
                  <a:extLst>
                    <a:ext uri="{9D8B030D-6E8A-4147-A177-3AD203B41FA5}">
                      <a16:colId xmlns:a16="http://schemas.microsoft.com/office/drawing/2014/main" val="3556140213"/>
                    </a:ext>
                  </a:extLst>
                </a:gridCol>
              </a:tblGrid>
              <a:tr h="370840">
                <a:tc>
                  <a:txBody>
                    <a:bodyPr/>
                    <a:lstStyle/>
                    <a:p>
                      <a:endParaRPr lang="en-GB" dirty="0"/>
                    </a:p>
                  </a:txBody>
                  <a:tcPr/>
                </a:tc>
                <a:tc>
                  <a:txBody>
                    <a:bodyPr/>
                    <a:lstStyle/>
                    <a:p>
                      <a:r>
                        <a:rPr lang="en-GB" dirty="0"/>
                        <a:t>2022</a:t>
                      </a:r>
                    </a:p>
                  </a:txBody>
                  <a:tcPr/>
                </a:tc>
                <a:extLst>
                  <a:ext uri="{0D108BD9-81ED-4DB2-BD59-A6C34878D82A}">
                    <a16:rowId xmlns:a16="http://schemas.microsoft.com/office/drawing/2014/main" val="2471666254"/>
                  </a:ext>
                </a:extLst>
              </a:tr>
              <a:tr h="370840">
                <a:tc>
                  <a:txBody>
                    <a:bodyPr/>
                    <a:lstStyle/>
                    <a:p>
                      <a:r>
                        <a:rPr lang="en-GB" dirty="0"/>
                        <a:t>RCHT</a:t>
                      </a:r>
                    </a:p>
                  </a:txBody>
                  <a:tcPr>
                    <a:solidFill>
                      <a:srgbClr val="7030A0"/>
                    </a:solidFill>
                  </a:tcPr>
                </a:tc>
                <a:tc>
                  <a:txBody>
                    <a:bodyPr/>
                    <a:lstStyle/>
                    <a:p>
                      <a:r>
                        <a:rPr lang="en-GB" dirty="0"/>
                        <a:t>35</a:t>
                      </a:r>
                    </a:p>
                  </a:txBody>
                  <a:tcPr/>
                </a:tc>
                <a:extLst>
                  <a:ext uri="{0D108BD9-81ED-4DB2-BD59-A6C34878D82A}">
                    <a16:rowId xmlns:a16="http://schemas.microsoft.com/office/drawing/2014/main" val="1347992267"/>
                  </a:ext>
                </a:extLst>
              </a:tr>
              <a:tr h="370840">
                <a:tc>
                  <a:txBody>
                    <a:bodyPr/>
                    <a:lstStyle/>
                    <a:p>
                      <a:r>
                        <a:rPr lang="en-GB" dirty="0"/>
                        <a:t>UHP</a:t>
                      </a:r>
                    </a:p>
                  </a:txBody>
                  <a:tcPr>
                    <a:solidFill>
                      <a:srgbClr val="00B050"/>
                    </a:solidFill>
                  </a:tcPr>
                </a:tc>
                <a:tc>
                  <a:txBody>
                    <a:bodyPr/>
                    <a:lstStyle/>
                    <a:p>
                      <a:r>
                        <a:rPr lang="en-GB" dirty="0"/>
                        <a:t>35</a:t>
                      </a:r>
                    </a:p>
                  </a:txBody>
                  <a:tcPr/>
                </a:tc>
                <a:extLst>
                  <a:ext uri="{0D108BD9-81ED-4DB2-BD59-A6C34878D82A}">
                    <a16:rowId xmlns:a16="http://schemas.microsoft.com/office/drawing/2014/main" val="3105847269"/>
                  </a:ext>
                </a:extLst>
              </a:tr>
              <a:tr h="370840">
                <a:tc>
                  <a:txBody>
                    <a:bodyPr/>
                    <a:lstStyle/>
                    <a:p>
                      <a:r>
                        <a:rPr lang="en-GB" dirty="0"/>
                        <a:t>TSDFT</a:t>
                      </a:r>
                    </a:p>
                  </a:txBody>
                  <a:tcPr>
                    <a:solidFill>
                      <a:srgbClr val="C02AB2"/>
                    </a:solidFill>
                  </a:tcPr>
                </a:tc>
                <a:tc>
                  <a:txBody>
                    <a:bodyPr/>
                    <a:lstStyle/>
                    <a:p>
                      <a:r>
                        <a:rPr lang="en-GB" dirty="0"/>
                        <a:t>23</a:t>
                      </a:r>
                    </a:p>
                  </a:txBody>
                  <a:tcPr/>
                </a:tc>
                <a:extLst>
                  <a:ext uri="{0D108BD9-81ED-4DB2-BD59-A6C34878D82A}">
                    <a16:rowId xmlns:a16="http://schemas.microsoft.com/office/drawing/2014/main" val="1274559054"/>
                  </a:ext>
                </a:extLst>
              </a:tr>
              <a:tr h="370840">
                <a:tc>
                  <a:txBody>
                    <a:bodyPr/>
                    <a:lstStyle/>
                    <a:p>
                      <a:r>
                        <a:rPr lang="en-GB" dirty="0"/>
                        <a:t>RDUH</a:t>
                      </a:r>
                    </a:p>
                  </a:txBody>
                  <a:tcPr>
                    <a:solidFill>
                      <a:schemeClr val="accent2"/>
                    </a:solidFill>
                  </a:tcPr>
                </a:tc>
                <a:tc>
                  <a:txBody>
                    <a:bodyPr/>
                    <a:lstStyle/>
                    <a:p>
                      <a:r>
                        <a:rPr lang="en-GB" dirty="0"/>
                        <a:t>63</a:t>
                      </a:r>
                    </a:p>
                  </a:txBody>
                  <a:tcPr/>
                </a:tc>
                <a:extLst>
                  <a:ext uri="{0D108BD9-81ED-4DB2-BD59-A6C34878D82A}">
                    <a16:rowId xmlns:a16="http://schemas.microsoft.com/office/drawing/2014/main" val="1627563767"/>
                  </a:ext>
                </a:extLst>
              </a:tr>
              <a:tr h="370840">
                <a:tc>
                  <a:txBody>
                    <a:bodyPr/>
                    <a:lstStyle/>
                    <a:p>
                      <a:r>
                        <a:rPr lang="en-GB" dirty="0"/>
                        <a:t>PCA</a:t>
                      </a:r>
                    </a:p>
                  </a:txBody>
                  <a:tcPr>
                    <a:solidFill>
                      <a:srgbClr val="FFFF00"/>
                    </a:solidFill>
                  </a:tcPr>
                </a:tc>
                <a:tc>
                  <a:txBody>
                    <a:bodyPr/>
                    <a:lstStyle/>
                    <a:p>
                      <a:r>
                        <a:rPr lang="en-GB" dirty="0"/>
                        <a:t>156</a:t>
                      </a:r>
                    </a:p>
                  </a:txBody>
                  <a:tcPr/>
                </a:tc>
                <a:extLst>
                  <a:ext uri="{0D108BD9-81ED-4DB2-BD59-A6C34878D82A}">
                    <a16:rowId xmlns:a16="http://schemas.microsoft.com/office/drawing/2014/main" val="2556036097"/>
                  </a:ext>
                </a:extLst>
              </a:tr>
            </a:tbl>
          </a:graphicData>
        </a:graphic>
      </p:graphicFrame>
      <p:pic>
        <p:nvPicPr>
          <p:cNvPr id="15" name="Picture 14">
            <a:extLst>
              <a:ext uri="{FF2B5EF4-FFF2-40B4-BE49-F238E27FC236}">
                <a16:creationId xmlns:a16="http://schemas.microsoft.com/office/drawing/2014/main" id="{00000000-0008-0000-0F00-000007000000}"/>
              </a:ext>
            </a:extLst>
          </p:cNvPr>
          <p:cNvPicPr>
            <a:picLocks noChangeAspect="1" noChangeArrowheads="1"/>
            <a:extLst>
              <a:ext uri="{84589F7E-364E-4C9E-8A38-B11213B215E9}">
                <a14:cameraTool xmlns:a14="http://schemas.microsoft.com/office/drawing/2010/main" cellRange="Pivots!$A$666:$E$671"/>
              </a:ext>
            </a:extLst>
          </p:cNvPicPr>
          <p:nvPr/>
        </p:nvPicPr>
        <p:blipFill>
          <a:blip r:embed="rId3"/>
          <a:srcRect/>
          <a:stretch>
            <a:fillRect/>
          </a:stretch>
        </p:blipFill>
        <p:spPr bwMode="auto">
          <a:xfrm>
            <a:off x="4017232" y="1975104"/>
            <a:ext cx="6189610" cy="139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1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D48-6561-4996-959E-CBE9B043F97C}"/>
              </a:ext>
            </a:extLst>
          </p:cNvPr>
          <p:cNvSpPr>
            <a:spLocks noGrp="1"/>
          </p:cNvSpPr>
          <p:nvPr>
            <p:ph type="title"/>
          </p:nvPr>
        </p:nvSpPr>
        <p:spPr/>
        <p:txBody>
          <a:bodyPr>
            <a:normAutofit fontScale="90000"/>
          </a:bodyPr>
          <a:lstStyle/>
          <a:p>
            <a:r>
              <a:rPr lang="en-GB" dirty="0"/>
              <a:t>HIGHLIGHTS</a:t>
            </a:r>
            <a:br>
              <a:rPr lang="en-GB" dirty="0"/>
            </a:br>
            <a:endParaRPr lang="en-GB" dirty="0"/>
          </a:p>
        </p:txBody>
      </p:sp>
      <p:sp>
        <p:nvSpPr>
          <p:cNvPr id="3" name="Content Placeholder 2">
            <a:extLst>
              <a:ext uri="{FF2B5EF4-FFF2-40B4-BE49-F238E27FC236}">
                <a16:creationId xmlns:a16="http://schemas.microsoft.com/office/drawing/2014/main" id="{BC3C9A3C-DBCE-465D-8A6B-7EABD763CC10}"/>
              </a:ext>
            </a:extLst>
          </p:cNvPr>
          <p:cNvSpPr>
            <a:spLocks noGrp="1"/>
          </p:cNvSpPr>
          <p:nvPr>
            <p:ph sz="quarter" idx="10"/>
          </p:nvPr>
        </p:nvSpPr>
        <p:spPr>
          <a:xfrm>
            <a:off x="781878" y="1833142"/>
            <a:ext cx="10641498" cy="3232633"/>
          </a:xfrm>
        </p:spPr>
        <p:txBody>
          <a:bodyPr>
            <a:normAutofit/>
          </a:bodyPr>
          <a:lstStyle/>
          <a:p>
            <a:r>
              <a:rPr lang="en-GB" sz="1800" dirty="0"/>
              <a:t>91.7% said they received all the information needed about the diagnostic test in advance </a:t>
            </a:r>
          </a:p>
          <a:p>
            <a:r>
              <a:rPr lang="en-GB" sz="1800" dirty="0"/>
              <a:t>91.5 % said enough privacy was always given to the patient when receiving diagnostic test results</a:t>
            </a:r>
          </a:p>
          <a:p>
            <a:r>
              <a:rPr lang="en-GB" sz="1800" dirty="0"/>
              <a:t>96% said they had a main point of contact within the care team, and 91.1% said they were very or quite easy to get hold of. 94% found the advice helpful</a:t>
            </a:r>
          </a:p>
          <a:p>
            <a:r>
              <a:rPr lang="en-GB" sz="1800" dirty="0"/>
              <a:t>88.1% said they had enough understandable information about surgery and 90% said this about radiotherapy. </a:t>
            </a:r>
          </a:p>
          <a:p>
            <a:r>
              <a:rPr lang="en-GB" sz="1800" dirty="0"/>
              <a:t>90.7 % said their care team helped them address any needs or concerns </a:t>
            </a:r>
          </a:p>
          <a:p>
            <a:endParaRPr lang="en-GB" dirty="0"/>
          </a:p>
        </p:txBody>
      </p:sp>
    </p:spTree>
    <p:extLst>
      <p:ext uri="{BB962C8B-B14F-4D97-AF65-F5344CB8AC3E}">
        <p14:creationId xmlns:p14="http://schemas.microsoft.com/office/powerpoint/2010/main" val="410484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BCCB8-A6A7-4AE0-B73E-81CB526C990C}"/>
              </a:ext>
            </a:extLst>
          </p:cNvPr>
          <p:cNvPicPr>
            <a:picLocks noChangeAspect="1"/>
          </p:cNvPicPr>
          <p:nvPr/>
        </p:nvPicPr>
        <p:blipFill>
          <a:blip r:embed="rId2"/>
          <a:stretch>
            <a:fillRect/>
          </a:stretch>
        </p:blipFill>
        <p:spPr>
          <a:xfrm>
            <a:off x="9891305" y="95105"/>
            <a:ext cx="2145978" cy="981541"/>
          </a:xfrm>
          <a:prstGeom prst="rect">
            <a:avLst/>
          </a:prstGeom>
        </p:spPr>
      </p:pic>
      <p:graphicFrame>
        <p:nvGraphicFramePr>
          <p:cNvPr id="2" name="Table 1">
            <a:extLst>
              <a:ext uri="{FF2B5EF4-FFF2-40B4-BE49-F238E27FC236}">
                <a16:creationId xmlns:a16="http://schemas.microsoft.com/office/drawing/2014/main" id="{3EDBBC8B-FB87-49A7-AA4F-3AC0F67E12CF}"/>
              </a:ext>
            </a:extLst>
          </p:cNvPr>
          <p:cNvGraphicFramePr>
            <a:graphicFrameLocks noGrp="1"/>
          </p:cNvGraphicFramePr>
          <p:nvPr>
            <p:extLst>
              <p:ext uri="{D42A27DB-BD31-4B8C-83A1-F6EECF244321}">
                <p14:modId xmlns:p14="http://schemas.microsoft.com/office/powerpoint/2010/main" val="2305313946"/>
              </p:ext>
            </p:extLst>
          </p:nvPr>
        </p:nvGraphicFramePr>
        <p:xfrm>
          <a:off x="838199" y="3975358"/>
          <a:ext cx="10515602" cy="1404421"/>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1052781479"/>
                    </a:ext>
                  </a:extLst>
                </a:gridCol>
                <a:gridCol w="2685389">
                  <a:extLst>
                    <a:ext uri="{9D8B030D-6E8A-4147-A177-3AD203B41FA5}">
                      <a16:colId xmlns:a16="http://schemas.microsoft.com/office/drawing/2014/main" val="879702754"/>
                    </a:ext>
                  </a:extLst>
                </a:gridCol>
                <a:gridCol w="2685389">
                  <a:extLst>
                    <a:ext uri="{9D8B030D-6E8A-4147-A177-3AD203B41FA5}">
                      <a16:colId xmlns:a16="http://schemas.microsoft.com/office/drawing/2014/main" val="2772836218"/>
                    </a:ext>
                  </a:extLst>
                </a:gridCol>
                <a:gridCol w="1042870">
                  <a:extLst>
                    <a:ext uri="{9D8B030D-6E8A-4147-A177-3AD203B41FA5}">
                      <a16:colId xmlns:a16="http://schemas.microsoft.com/office/drawing/2014/main" val="1287080977"/>
                    </a:ext>
                  </a:extLst>
                </a:gridCol>
                <a:gridCol w="1103704">
                  <a:extLst>
                    <a:ext uri="{9D8B030D-6E8A-4147-A177-3AD203B41FA5}">
                      <a16:colId xmlns:a16="http://schemas.microsoft.com/office/drawing/2014/main" val="350406938"/>
                    </a:ext>
                  </a:extLst>
                </a:gridCol>
                <a:gridCol w="1103704">
                  <a:extLst>
                    <a:ext uri="{9D8B030D-6E8A-4147-A177-3AD203B41FA5}">
                      <a16:colId xmlns:a16="http://schemas.microsoft.com/office/drawing/2014/main" val="1396653216"/>
                    </a:ext>
                  </a:extLst>
                </a:gridCol>
              </a:tblGrid>
              <a:tr h="347458">
                <a:tc>
                  <a:txBody>
                    <a:bodyPr/>
                    <a:lstStyle/>
                    <a:p>
                      <a:pPr algn="ctr" fontAlgn="ctr"/>
                      <a:r>
                        <a:rPr lang="en-GB" sz="1000" u="none" strike="noStrike">
                          <a:effectLst/>
                        </a:rPr>
                        <a:t>Section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194342245"/>
                  </a:ext>
                </a:extLst>
              </a:tr>
              <a:tr h="352321">
                <a:tc rowSpan="3">
                  <a:txBody>
                    <a:bodyPr/>
                    <a:lstStyle/>
                    <a:p>
                      <a:pPr algn="ctr" fontAlgn="ctr"/>
                      <a:r>
                        <a:rPr lang="en-GB" sz="1000" u="none" strike="noStrike">
                          <a:effectLst/>
                        </a:rPr>
                        <a:t>Diagnostic Tests </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Q06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Diagnostic test staff appeared to completely  have all the information they needed about the patient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73.0%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-6.7%</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925828843"/>
                  </a:ext>
                </a:extLst>
              </a:tr>
              <a:tr h="352321">
                <a:tc vMerge="1">
                  <a:txBody>
                    <a:bodyPr/>
                    <a:lstStyle/>
                    <a:p>
                      <a:endParaRPr lang="en-GB"/>
                    </a:p>
                  </a:txBody>
                  <a:tcPr/>
                </a:tc>
                <a:tc>
                  <a:txBody>
                    <a:bodyPr/>
                    <a:lstStyle/>
                    <a:p>
                      <a:pPr algn="ctr" fontAlgn="ctr"/>
                      <a:r>
                        <a:rPr lang="en-GB" sz="1000" u="none" strike="noStrike">
                          <a:effectLst/>
                        </a:rPr>
                        <a:t>Q08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Diagnostic test results were explained in a way the patient could completely understand</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75.7%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-0.5%</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497723686"/>
                  </a:ext>
                </a:extLst>
              </a:tr>
              <a:tr h="352321">
                <a:tc vMerge="1">
                  <a:txBody>
                    <a:bodyPr/>
                    <a:lstStyle/>
                    <a:p>
                      <a:endParaRPr lang="en-GB"/>
                    </a:p>
                  </a:txBody>
                  <a:tcPr/>
                </a:tc>
                <a:tc>
                  <a:txBody>
                    <a:bodyPr/>
                    <a:lstStyle/>
                    <a:p>
                      <a:pPr algn="ctr" fontAlgn="ctr"/>
                      <a:r>
                        <a:rPr lang="en-GB" sz="1000" u="none" strike="noStrike" dirty="0">
                          <a:effectLst/>
                        </a:rPr>
                        <a:t>Q09</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Enough privacy was always given to the patient when receiving diagnostic test results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91.5%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-1.5%</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386725289"/>
                  </a:ext>
                </a:extLst>
              </a:tr>
            </a:tbl>
          </a:graphicData>
        </a:graphic>
      </p:graphicFrame>
      <p:graphicFrame>
        <p:nvGraphicFramePr>
          <p:cNvPr id="6" name="Table 5">
            <a:extLst>
              <a:ext uri="{FF2B5EF4-FFF2-40B4-BE49-F238E27FC236}">
                <a16:creationId xmlns:a16="http://schemas.microsoft.com/office/drawing/2014/main" id="{56AC6798-291F-49ED-92EF-20A98A851F03}"/>
              </a:ext>
            </a:extLst>
          </p:cNvPr>
          <p:cNvGraphicFramePr>
            <a:graphicFrameLocks noGrp="1"/>
          </p:cNvGraphicFramePr>
          <p:nvPr>
            <p:extLst>
              <p:ext uri="{D42A27DB-BD31-4B8C-83A1-F6EECF244321}">
                <p14:modId xmlns:p14="http://schemas.microsoft.com/office/powerpoint/2010/main" val="1372097488"/>
              </p:ext>
            </p:extLst>
          </p:nvPr>
        </p:nvGraphicFramePr>
        <p:xfrm>
          <a:off x="742172" y="1546557"/>
          <a:ext cx="10515602" cy="1047237"/>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767044537"/>
                    </a:ext>
                  </a:extLst>
                </a:gridCol>
                <a:gridCol w="2685389">
                  <a:extLst>
                    <a:ext uri="{9D8B030D-6E8A-4147-A177-3AD203B41FA5}">
                      <a16:colId xmlns:a16="http://schemas.microsoft.com/office/drawing/2014/main" val="80308890"/>
                    </a:ext>
                  </a:extLst>
                </a:gridCol>
                <a:gridCol w="2685389">
                  <a:extLst>
                    <a:ext uri="{9D8B030D-6E8A-4147-A177-3AD203B41FA5}">
                      <a16:colId xmlns:a16="http://schemas.microsoft.com/office/drawing/2014/main" val="2967116567"/>
                    </a:ext>
                  </a:extLst>
                </a:gridCol>
                <a:gridCol w="1042870">
                  <a:extLst>
                    <a:ext uri="{9D8B030D-6E8A-4147-A177-3AD203B41FA5}">
                      <a16:colId xmlns:a16="http://schemas.microsoft.com/office/drawing/2014/main" val="824687146"/>
                    </a:ext>
                  </a:extLst>
                </a:gridCol>
                <a:gridCol w="1103704">
                  <a:extLst>
                    <a:ext uri="{9D8B030D-6E8A-4147-A177-3AD203B41FA5}">
                      <a16:colId xmlns:a16="http://schemas.microsoft.com/office/drawing/2014/main" val="2487327749"/>
                    </a:ext>
                  </a:extLst>
                </a:gridCol>
                <a:gridCol w="1103704">
                  <a:extLst>
                    <a:ext uri="{9D8B030D-6E8A-4147-A177-3AD203B41FA5}">
                      <a16:colId xmlns:a16="http://schemas.microsoft.com/office/drawing/2014/main" val="3223849630"/>
                    </a:ext>
                  </a:extLst>
                </a:gridCol>
              </a:tblGrid>
              <a:tr h="347458">
                <a:tc>
                  <a:txBody>
                    <a:bodyPr/>
                    <a:lstStyle/>
                    <a:p>
                      <a:pPr algn="ctr" fontAlgn="ctr"/>
                      <a:r>
                        <a:rPr lang="en-GB" sz="1000" u="none" strike="noStrike">
                          <a:effectLst/>
                        </a:rPr>
                        <a:t>Section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Question</a:t>
                      </a:r>
                      <a:endParaRPr lang="en-GB" sz="1000" b="1"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274223911"/>
                  </a:ext>
                </a:extLst>
              </a:tr>
              <a:tr h="352321">
                <a:tc rowSpan="2">
                  <a:txBody>
                    <a:bodyPr/>
                    <a:lstStyle/>
                    <a:p>
                      <a:pPr algn="ctr" fontAlgn="ctr"/>
                      <a:r>
                        <a:rPr lang="en-GB" sz="1000" u="none" strike="noStrike">
                          <a:effectLst/>
                        </a:rPr>
                        <a:t>Support From Your GP Practice</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Q02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only spoke to primary care professional once or twice before cancer diagnosis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75.6%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-0.1%</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539512424"/>
                  </a:ext>
                </a:extLst>
              </a:tr>
              <a:tr h="347458">
                <a:tc vMerge="1">
                  <a:txBody>
                    <a:bodyPr/>
                    <a:lstStyle/>
                    <a:p>
                      <a:endParaRPr lang="en-GB"/>
                    </a:p>
                  </a:txBody>
                  <a:tcPr/>
                </a:tc>
                <a:tc>
                  <a:txBody>
                    <a:bodyPr/>
                    <a:lstStyle/>
                    <a:p>
                      <a:pPr algn="ctr" fontAlgn="ctr"/>
                      <a:r>
                        <a:rPr lang="en-GB" sz="1000" u="none" strike="noStrike">
                          <a:effectLst/>
                        </a:rPr>
                        <a:t>Q03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Referral for diagnosis was explained in a way the patient could completely understand</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118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62.7%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-1.4%</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346936215"/>
                  </a:ext>
                </a:extLst>
              </a:tr>
            </a:tbl>
          </a:graphicData>
        </a:graphic>
      </p:graphicFrame>
      <p:sp>
        <p:nvSpPr>
          <p:cNvPr id="7" name="TextBox 6">
            <a:extLst>
              <a:ext uri="{FF2B5EF4-FFF2-40B4-BE49-F238E27FC236}">
                <a16:creationId xmlns:a16="http://schemas.microsoft.com/office/drawing/2014/main" id="{62C8D294-751D-4FA0-8A43-AEB62CAE88F3}"/>
              </a:ext>
            </a:extLst>
          </p:cNvPr>
          <p:cNvSpPr txBox="1"/>
          <p:nvPr/>
        </p:nvSpPr>
        <p:spPr>
          <a:xfrm>
            <a:off x="238124" y="676265"/>
            <a:ext cx="6296025" cy="369332"/>
          </a:xfrm>
          <a:prstGeom prst="rect">
            <a:avLst/>
          </a:prstGeom>
          <a:noFill/>
        </p:spPr>
        <p:txBody>
          <a:bodyPr wrap="square" rtlCol="0">
            <a:spAutoFit/>
          </a:bodyPr>
          <a:lstStyle/>
          <a:p>
            <a:r>
              <a:rPr lang="en-GB" b="1" dirty="0"/>
              <a:t>SUPPORT FROM YOUR GP</a:t>
            </a:r>
          </a:p>
        </p:txBody>
      </p:sp>
      <p:sp>
        <p:nvSpPr>
          <p:cNvPr id="9" name="TextBox 8">
            <a:extLst>
              <a:ext uri="{FF2B5EF4-FFF2-40B4-BE49-F238E27FC236}">
                <a16:creationId xmlns:a16="http://schemas.microsoft.com/office/drawing/2014/main" id="{13228E51-AB0B-4B0E-9D84-542739B3FD73}"/>
              </a:ext>
            </a:extLst>
          </p:cNvPr>
          <p:cNvSpPr txBox="1"/>
          <p:nvPr/>
        </p:nvSpPr>
        <p:spPr>
          <a:xfrm>
            <a:off x="405201" y="3171815"/>
            <a:ext cx="6296025" cy="369332"/>
          </a:xfrm>
          <a:prstGeom prst="rect">
            <a:avLst/>
          </a:prstGeom>
          <a:noFill/>
        </p:spPr>
        <p:txBody>
          <a:bodyPr wrap="square" rtlCol="0">
            <a:spAutoFit/>
          </a:bodyPr>
          <a:lstStyle/>
          <a:p>
            <a:r>
              <a:rPr lang="en-GB" b="1" dirty="0"/>
              <a:t>DIAGNOSTIC TESTS</a:t>
            </a:r>
          </a:p>
        </p:txBody>
      </p:sp>
      <p:pic>
        <p:nvPicPr>
          <p:cNvPr id="4" name="Picture 3">
            <a:extLst>
              <a:ext uri="{FF2B5EF4-FFF2-40B4-BE49-F238E27FC236}">
                <a16:creationId xmlns:a16="http://schemas.microsoft.com/office/drawing/2014/main" id="{4215C159-696D-447D-9E7C-62E7E458E540}"/>
              </a:ext>
            </a:extLst>
          </p:cNvPr>
          <p:cNvPicPr>
            <a:picLocks noChangeAspect="1"/>
          </p:cNvPicPr>
          <p:nvPr/>
        </p:nvPicPr>
        <p:blipFill>
          <a:blip r:embed="rId3"/>
          <a:stretch>
            <a:fillRect/>
          </a:stretch>
        </p:blipFill>
        <p:spPr>
          <a:xfrm>
            <a:off x="11353801" y="4383075"/>
            <a:ext cx="463336" cy="274344"/>
          </a:xfrm>
          <a:prstGeom prst="rect">
            <a:avLst/>
          </a:prstGeom>
        </p:spPr>
      </p:pic>
      <p:pic>
        <p:nvPicPr>
          <p:cNvPr id="5" name="Picture 4">
            <a:extLst>
              <a:ext uri="{FF2B5EF4-FFF2-40B4-BE49-F238E27FC236}">
                <a16:creationId xmlns:a16="http://schemas.microsoft.com/office/drawing/2014/main" id="{11681C03-4888-4D04-B529-1EB9E5E1092C}"/>
              </a:ext>
            </a:extLst>
          </p:cNvPr>
          <p:cNvPicPr>
            <a:picLocks noChangeAspect="1"/>
          </p:cNvPicPr>
          <p:nvPr/>
        </p:nvPicPr>
        <p:blipFill>
          <a:blip r:embed="rId3"/>
          <a:stretch>
            <a:fillRect/>
          </a:stretch>
        </p:blipFill>
        <p:spPr>
          <a:xfrm>
            <a:off x="11353801" y="2271603"/>
            <a:ext cx="463336" cy="274344"/>
          </a:xfrm>
          <a:prstGeom prst="rect">
            <a:avLst/>
          </a:prstGeom>
        </p:spPr>
      </p:pic>
    </p:spTree>
    <p:extLst>
      <p:ext uri="{BB962C8B-B14F-4D97-AF65-F5344CB8AC3E}">
        <p14:creationId xmlns:p14="http://schemas.microsoft.com/office/powerpoint/2010/main" val="254722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BCCB8-A6A7-4AE0-B73E-81CB526C990C}"/>
              </a:ext>
            </a:extLst>
          </p:cNvPr>
          <p:cNvPicPr>
            <a:picLocks noChangeAspect="1"/>
          </p:cNvPicPr>
          <p:nvPr/>
        </p:nvPicPr>
        <p:blipFill>
          <a:blip r:embed="rId2"/>
          <a:stretch>
            <a:fillRect/>
          </a:stretch>
        </p:blipFill>
        <p:spPr>
          <a:xfrm>
            <a:off x="9891305" y="95105"/>
            <a:ext cx="2145978" cy="981541"/>
          </a:xfrm>
          <a:prstGeom prst="rect">
            <a:avLst/>
          </a:prstGeom>
        </p:spPr>
      </p:pic>
      <p:graphicFrame>
        <p:nvGraphicFramePr>
          <p:cNvPr id="2" name="Table 1">
            <a:extLst>
              <a:ext uri="{FF2B5EF4-FFF2-40B4-BE49-F238E27FC236}">
                <a16:creationId xmlns:a16="http://schemas.microsoft.com/office/drawing/2014/main" id="{C62E4267-D9AF-4EDE-9713-E549F1B9394C}"/>
              </a:ext>
            </a:extLst>
          </p:cNvPr>
          <p:cNvGraphicFramePr>
            <a:graphicFrameLocks noGrp="1"/>
          </p:cNvGraphicFramePr>
          <p:nvPr>
            <p:extLst>
              <p:ext uri="{D42A27DB-BD31-4B8C-83A1-F6EECF244321}">
                <p14:modId xmlns:p14="http://schemas.microsoft.com/office/powerpoint/2010/main" val="2507116991"/>
              </p:ext>
            </p:extLst>
          </p:nvPr>
        </p:nvGraphicFramePr>
        <p:xfrm>
          <a:off x="838199" y="4293733"/>
          <a:ext cx="10515602" cy="2047231"/>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2114974129"/>
                    </a:ext>
                  </a:extLst>
                </a:gridCol>
                <a:gridCol w="2685389">
                  <a:extLst>
                    <a:ext uri="{9D8B030D-6E8A-4147-A177-3AD203B41FA5}">
                      <a16:colId xmlns:a16="http://schemas.microsoft.com/office/drawing/2014/main" val="220618984"/>
                    </a:ext>
                  </a:extLst>
                </a:gridCol>
                <a:gridCol w="2685389">
                  <a:extLst>
                    <a:ext uri="{9D8B030D-6E8A-4147-A177-3AD203B41FA5}">
                      <a16:colId xmlns:a16="http://schemas.microsoft.com/office/drawing/2014/main" val="2126278363"/>
                    </a:ext>
                  </a:extLst>
                </a:gridCol>
                <a:gridCol w="1042870">
                  <a:extLst>
                    <a:ext uri="{9D8B030D-6E8A-4147-A177-3AD203B41FA5}">
                      <a16:colId xmlns:a16="http://schemas.microsoft.com/office/drawing/2014/main" val="2817883769"/>
                    </a:ext>
                  </a:extLst>
                </a:gridCol>
                <a:gridCol w="1103704">
                  <a:extLst>
                    <a:ext uri="{9D8B030D-6E8A-4147-A177-3AD203B41FA5}">
                      <a16:colId xmlns:a16="http://schemas.microsoft.com/office/drawing/2014/main" val="3569307258"/>
                    </a:ext>
                  </a:extLst>
                </a:gridCol>
                <a:gridCol w="1103704">
                  <a:extLst>
                    <a:ext uri="{9D8B030D-6E8A-4147-A177-3AD203B41FA5}">
                      <a16:colId xmlns:a16="http://schemas.microsoft.com/office/drawing/2014/main" val="2940459359"/>
                    </a:ext>
                  </a:extLst>
                </a:gridCol>
              </a:tblGrid>
              <a:tr h="347458">
                <a:tc>
                  <a:txBody>
                    <a:bodyPr/>
                    <a:lstStyle/>
                    <a:p>
                      <a:pPr algn="ctr" fontAlgn="ctr"/>
                      <a:r>
                        <a:rPr lang="en-GB" sz="1000" u="none" strike="noStrike" dirty="0">
                          <a:effectLst/>
                        </a:rPr>
                        <a:t>Section</a:t>
                      </a:r>
                      <a:endParaRPr lang="en-GB" sz="1000" b="1"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146930496"/>
                  </a:ext>
                </a:extLst>
              </a:tr>
              <a:tr h="352321">
                <a:tc rowSpan="4">
                  <a:txBody>
                    <a:bodyPr/>
                    <a:lstStyle/>
                    <a:p>
                      <a:pPr algn="ctr" fontAlgn="ctr"/>
                      <a:r>
                        <a:rPr lang="en-GB" sz="1000" u="none" strike="noStrike">
                          <a:effectLst/>
                        </a:rPr>
                        <a:t>Deciding On The Best Treatment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Q20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Treatment options were explained in a way the patient could completely understand</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136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79.4%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-4.7%</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909325083"/>
                  </a:ext>
                </a:extLst>
              </a:tr>
              <a:tr h="352321">
                <a:tc vMerge="1">
                  <a:txBody>
                    <a:bodyPr/>
                    <a:lstStyle/>
                    <a:p>
                      <a:endParaRPr lang="en-GB"/>
                    </a:p>
                  </a:txBody>
                  <a:tcPr/>
                </a:tc>
                <a:tc>
                  <a:txBody>
                    <a:bodyPr/>
                    <a:lstStyle/>
                    <a:p>
                      <a:pPr algn="ctr" fontAlgn="ctr"/>
                      <a:r>
                        <a:rPr lang="en-GB" sz="1000" u="none" strike="noStrike">
                          <a:effectLst/>
                        </a:rPr>
                        <a:t>Q21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definitely involved as much as they wanted to be in decisions about their treatment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76.4%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-2.0%</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187089451"/>
                  </a:ext>
                </a:extLst>
              </a:tr>
              <a:tr h="523619">
                <a:tc vMerge="1">
                  <a:txBody>
                    <a:bodyPr/>
                    <a:lstStyle/>
                    <a:p>
                      <a:endParaRPr lang="en-GB"/>
                    </a:p>
                  </a:txBody>
                  <a:tcPr/>
                </a:tc>
                <a:tc>
                  <a:txBody>
                    <a:bodyPr/>
                    <a:lstStyle/>
                    <a:p>
                      <a:pPr algn="ctr" fontAlgn="ctr"/>
                      <a:r>
                        <a:rPr lang="en-GB" sz="1000" u="none" strike="noStrike">
                          <a:effectLst/>
                        </a:rPr>
                        <a:t>Q22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Family and/or carers were definitely involved as much as the patient wanted them to be in decisions about treatment options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117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76.9%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-2.9%</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28058082"/>
                  </a:ext>
                </a:extLst>
              </a:tr>
              <a:tr h="471512">
                <a:tc vMerge="1">
                  <a:txBody>
                    <a:bodyPr/>
                    <a:lstStyle/>
                    <a:p>
                      <a:endParaRPr lang="en-GB"/>
                    </a:p>
                  </a:txBody>
                  <a:tcPr/>
                </a:tc>
                <a:tc>
                  <a:txBody>
                    <a:bodyPr/>
                    <a:lstStyle/>
                    <a:p>
                      <a:pPr algn="ctr" fontAlgn="ctr"/>
                      <a:r>
                        <a:rPr lang="en-GB" sz="1000" u="none" strike="noStrike">
                          <a:effectLst/>
                        </a:rPr>
                        <a:t>Q23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Patient could get further advice or a second opinion before making decisions about their treatment options</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47.8%</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-1.0%</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052152669"/>
                  </a:ext>
                </a:extLst>
              </a:tr>
            </a:tbl>
          </a:graphicData>
        </a:graphic>
      </p:graphicFrame>
      <p:graphicFrame>
        <p:nvGraphicFramePr>
          <p:cNvPr id="5" name="Table 4">
            <a:extLst>
              <a:ext uri="{FF2B5EF4-FFF2-40B4-BE49-F238E27FC236}">
                <a16:creationId xmlns:a16="http://schemas.microsoft.com/office/drawing/2014/main" id="{75FF7C57-7A43-4918-89E9-601881A102EA}"/>
              </a:ext>
            </a:extLst>
          </p:cNvPr>
          <p:cNvGraphicFramePr>
            <a:graphicFrameLocks noGrp="1"/>
          </p:cNvGraphicFramePr>
          <p:nvPr>
            <p:extLst>
              <p:ext uri="{D42A27DB-BD31-4B8C-83A1-F6EECF244321}">
                <p14:modId xmlns:p14="http://schemas.microsoft.com/office/powerpoint/2010/main" val="1974873473"/>
              </p:ext>
            </p:extLst>
          </p:nvPr>
        </p:nvGraphicFramePr>
        <p:xfrm>
          <a:off x="838199" y="1383879"/>
          <a:ext cx="10515602" cy="1710580"/>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2586368053"/>
                    </a:ext>
                  </a:extLst>
                </a:gridCol>
                <a:gridCol w="2685389">
                  <a:extLst>
                    <a:ext uri="{9D8B030D-6E8A-4147-A177-3AD203B41FA5}">
                      <a16:colId xmlns:a16="http://schemas.microsoft.com/office/drawing/2014/main" val="1929954477"/>
                    </a:ext>
                  </a:extLst>
                </a:gridCol>
                <a:gridCol w="2685389">
                  <a:extLst>
                    <a:ext uri="{9D8B030D-6E8A-4147-A177-3AD203B41FA5}">
                      <a16:colId xmlns:a16="http://schemas.microsoft.com/office/drawing/2014/main" val="2849126203"/>
                    </a:ext>
                  </a:extLst>
                </a:gridCol>
                <a:gridCol w="1042870">
                  <a:extLst>
                    <a:ext uri="{9D8B030D-6E8A-4147-A177-3AD203B41FA5}">
                      <a16:colId xmlns:a16="http://schemas.microsoft.com/office/drawing/2014/main" val="877122694"/>
                    </a:ext>
                  </a:extLst>
                </a:gridCol>
                <a:gridCol w="1103704">
                  <a:extLst>
                    <a:ext uri="{9D8B030D-6E8A-4147-A177-3AD203B41FA5}">
                      <a16:colId xmlns:a16="http://schemas.microsoft.com/office/drawing/2014/main" val="4119435242"/>
                    </a:ext>
                  </a:extLst>
                </a:gridCol>
                <a:gridCol w="1103704">
                  <a:extLst>
                    <a:ext uri="{9D8B030D-6E8A-4147-A177-3AD203B41FA5}">
                      <a16:colId xmlns:a16="http://schemas.microsoft.com/office/drawing/2014/main" val="3495613536"/>
                    </a:ext>
                  </a:extLst>
                </a:gridCol>
              </a:tblGrid>
              <a:tr h="347458">
                <a:tc>
                  <a:txBody>
                    <a:bodyPr/>
                    <a:lstStyle/>
                    <a:p>
                      <a:pPr algn="ctr" fontAlgn="ctr"/>
                      <a:r>
                        <a:rPr lang="en-GB" sz="1000" u="none" strike="noStrike">
                          <a:effectLst/>
                        </a:rPr>
                        <a:t>Section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392376463"/>
                  </a:ext>
                </a:extLst>
              </a:tr>
              <a:tr h="352321">
                <a:tc rowSpan="4">
                  <a:txBody>
                    <a:bodyPr/>
                    <a:lstStyle/>
                    <a:p>
                      <a:pPr algn="ctr" fontAlgn="ctr"/>
                      <a:r>
                        <a:rPr lang="en-GB" sz="1000" u="none" strike="noStrike" dirty="0">
                          <a:effectLst/>
                        </a:rPr>
                        <a:t>Finding Out That You Had Cancer</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Q12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told they could have a family member, carer or friend with them when told diagnosis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148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70.3%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-1.3%</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476800561"/>
                  </a:ext>
                </a:extLst>
              </a:tr>
              <a:tr h="315885">
                <a:tc vMerge="1">
                  <a:txBody>
                    <a:bodyPr/>
                    <a:lstStyle/>
                    <a:p>
                      <a:endParaRPr lang="en-GB"/>
                    </a:p>
                  </a:txBody>
                  <a:tcPr/>
                </a:tc>
                <a:tc>
                  <a:txBody>
                    <a:bodyPr/>
                    <a:lstStyle/>
                    <a:p>
                      <a:pPr algn="ctr" fontAlgn="ctr"/>
                      <a:r>
                        <a:rPr lang="en-GB" sz="1000" u="none" strike="noStrike">
                          <a:effectLst/>
                        </a:rPr>
                        <a:t>Q13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definitely told sensitively that they had cancer</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153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69.3%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-2.5%</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753076517"/>
                  </a:ext>
                </a:extLst>
              </a:tr>
              <a:tr h="347458">
                <a:tc vMerge="1">
                  <a:txBody>
                    <a:bodyPr/>
                    <a:lstStyle/>
                    <a:p>
                      <a:endParaRPr lang="en-GB"/>
                    </a:p>
                  </a:txBody>
                  <a:tcPr/>
                </a:tc>
                <a:tc>
                  <a:txBody>
                    <a:bodyPr/>
                    <a:lstStyle/>
                    <a:p>
                      <a:pPr algn="ctr" fontAlgn="ctr"/>
                      <a:r>
                        <a:rPr lang="en-GB" sz="1000" u="none" strike="noStrike">
                          <a:effectLst/>
                        </a:rPr>
                        <a:t>Q14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Cancer diagnosis explained in a way the patient could completely understand</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153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74.5%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-0.6%</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998960967"/>
                  </a:ext>
                </a:extLst>
              </a:tr>
              <a:tr h="347458">
                <a:tc vMerge="1">
                  <a:txBody>
                    <a:bodyPr/>
                    <a:lstStyle/>
                    <a:p>
                      <a:endParaRPr lang="en-GB"/>
                    </a:p>
                  </a:txBody>
                  <a:tcPr/>
                </a:tc>
                <a:tc>
                  <a:txBody>
                    <a:bodyPr/>
                    <a:lstStyle/>
                    <a:p>
                      <a:pPr algn="ctr" fontAlgn="ctr"/>
                      <a:r>
                        <a:rPr lang="en-GB" sz="1000" u="none" strike="noStrike">
                          <a:effectLst/>
                        </a:rPr>
                        <a:t>Q15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Patient was definitely told about their diagnosis in an appropriate place</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152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77.6%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-2.6%</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534348675"/>
                  </a:ext>
                </a:extLst>
              </a:tr>
            </a:tbl>
          </a:graphicData>
        </a:graphic>
      </p:graphicFrame>
      <p:sp>
        <p:nvSpPr>
          <p:cNvPr id="6" name="TextBox 5">
            <a:extLst>
              <a:ext uri="{FF2B5EF4-FFF2-40B4-BE49-F238E27FC236}">
                <a16:creationId xmlns:a16="http://schemas.microsoft.com/office/drawing/2014/main" id="{E75BFC6E-BFD8-45E1-9855-303C1DCF51FE}"/>
              </a:ext>
            </a:extLst>
          </p:cNvPr>
          <p:cNvSpPr txBox="1"/>
          <p:nvPr/>
        </p:nvSpPr>
        <p:spPr>
          <a:xfrm>
            <a:off x="238124" y="676265"/>
            <a:ext cx="6296025" cy="369332"/>
          </a:xfrm>
          <a:prstGeom prst="rect">
            <a:avLst/>
          </a:prstGeom>
          <a:noFill/>
        </p:spPr>
        <p:txBody>
          <a:bodyPr wrap="square" rtlCol="0">
            <a:spAutoFit/>
          </a:bodyPr>
          <a:lstStyle/>
          <a:p>
            <a:r>
              <a:rPr lang="en-GB" b="1" dirty="0"/>
              <a:t>FINDING OUT THAT YOU HAD CANCER </a:t>
            </a:r>
          </a:p>
        </p:txBody>
      </p:sp>
      <p:sp>
        <p:nvSpPr>
          <p:cNvPr id="7" name="TextBox 6">
            <a:extLst>
              <a:ext uri="{FF2B5EF4-FFF2-40B4-BE49-F238E27FC236}">
                <a16:creationId xmlns:a16="http://schemas.microsoft.com/office/drawing/2014/main" id="{6A9C4BFD-B72C-4FF8-BBFE-5F0DEE319BA3}"/>
              </a:ext>
            </a:extLst>
          </p:cNvPr>
          <p:cNvSpPr txBox="1"/>
          <p:nvPr/>
        </p:nvSpPr>
        <p:spPr>
          <a:xfrm>
            <a:off x="664313" y="3578876"/>
            <a:ext cx="6296025" cy="369332"/>
          </a:xfrm>
          <a:prstGeom prst="rect">
            <a:avLst/>
          </a:prstGeom>
          <a:noFill/>
        </p:spPr>
        <p:txBody>
          <a:bodyPr wrap="square" rtlCol="0">
            <a:spAutoFit/>
          </a:bodyPr>
          <a:lstStyle/>
          <a:p>
            <a:r>
              <a:rPr lang="en-GB" b="1" dirty="0"/>
              <a:t>DECIDING ON THE BEST TREATMENT </a:t>
            </a:r>
          </a:p>
        </p:txBody>
      </p:sp>
      <p:sp>
        <p:nvSpPr>
          <p:cNvPr id="10" name="Arrow: Right 9">
            <a:extLst>
              <a:ext uri="{FF2B5EF4-FFF2-40B4-BE49-F238E27FC236}">
                <a16:creationId xmlns:a16="http://schemas.microsoft.com/office/drawing/2014/main" id="{033E4195-31C9-4E65-9F5D-479F10E9711F}"/>
              </a:ext>
            </a:extLst>
          </p:cNvPr>
          <p:cNvSpPr/>
          <p:nvPr/>
        </p:nvSpPr>
        <p:spPr>
          <a:xfrm rot="10800000">
            <a:off x="11353801" y="4704572"/>
            <a:ext cx="446567" cy="2339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2F38E9E-B2CE-41AB-945A-660273E02E00}"/>
              </a:ext>
            </a:extLst>
          </p:cNvPr>
          <p:cNvPicPr>
            <a:picLocks noChangeAspect="1"/>
          </p:cNvPicPr>
          <p:nvPr/>
        </p:nvPicPr>
        <p:blipFill>
          <a:blip r:embed="rId3"/>
          <a:stretch>
            <a:fillRect/>
          </a:stretch>
        </p:blipFill>
        <p:spPr>
          <a:xfrm>
            <a:off x="11337032" y="2101997"/>
            <a:ext cx="463336" cy="274344"/>
          </a:xfrm>
          <a:prstGeom prst="rect">
            <a:avLst/>
          </a:prstGeom>
        </p:spPr>
      </p:pic>
      <p:sp>
        <p:nvSpPr>
          <p:cNvPr id="13" name="Arrow: Right 12">
            <a:extLst>
              <a:ext uri="{FF2B5EF4-FFF2-40B4-BE49-F238E27FC236}">
                <a16:creationId xmlns:a16="http://schemas.microsoft.com/office/drawing/2014/main" id="{12FB2478-7D9D-4D7B-8A34-8E084548F166}"/>
              </a:ext>
            </a:extLst>
          </p:cNvPr>
          <p:cNvSpPr/>
          <p:nvPr/>
        </p:nvSpPr>
        <p:spPr>
          <a:xfrm rot="10800000">
            <a:off x="11353801" y="6107048"/>
            <a:ext cx="446567" cy="2339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6857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BCCB8-A6A7-4AE0-B73E-81CB526C990C}"/>
              </a:ext>
            </a:extLst>
          </p:cNvPr>
          <p:cNvPicPr>
            <a:picLocks noChangeAspect="1"/>
          </p:cNvPicPr>
          <p:nvPr/>
        </p:nvPicPr>
        <p:blipFill>
          <a:blip r:embed="rId2"/>
          <a:stretch>
            <a:fillRect/>
          </a:stretch>
        </p:blipFill>
        <p:spPr>
          <a:xfrm>
            <a:off x="10704175" y="95105"/>
            <a:ext cx="1333107" cy="609745"/>
          </a:xfrm>
          <a:prstGeom prst="rect">
            <a:avLst/>
          </a:prstGeom>
        </p:spPr>
      </p:pic>
      <p:graphicFrame>
        <p:nvGraphicFramePr>
          <p:cNvPr id="12" name="Chart 11">
            <a:extLst>
              <a:ext uri="{FF2B5EF4-FFF2-40B4-BE49-F238E27FC236}">
                <a16:creationId xmlns:a16="http://schemas.microsoft.com/office/drawing/2014/main" id="{D7B03959-83AA-4C2C-999B-FF690D8091B5}"/>
              </a:ext>
            </a:extLst>
          </p:cNvPr>
          <p:cNvGraphicFramePr>
            <a:graphicFrameLocks/>
          </p:cNvGraphicFramePr>
          <p:nvPr/>
        </p:nvGraphicFramePr>
        <p:xfrm>
          <a:off x="6268228" y="2935741"/>
          <a:ext cx="4544786" cy="28071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920C5519-BA46-4324-AAE4-819DF1E9B60E}"/>
              </a:ext>
            </a:extLst>
          </p:cNvPr>
          <p:cNvGraphicFramePr>
            <a:graphicFrameLocks noGrp="1"/>
          </p:cNvGraphicFramePr>
          <p:nvPr>
            <p:extLst>
              <p:ext uri="{D42A27DB-BD31-4B8C-83A1-F6EECF244321}">
                <p14:modId xmlns:p14="http://schemas.microsoft.com/office/powerpoint/2010/main" val="1475524160"/>
              </p:ext>
            </p:extLst>
          </p:nvPr>
        </p:nvGraphicFramePr>
        <p:xfrm>
          <a:off x="171449" y="1805640"/>
          <a:ext cx="11677651" cy="3246720"/>
        </p:xfrm>
        <a:graphic>
          <a:graphicData uri="http://schemas.openxmlformats.org/drawingml/2006/table">
            <a:tbl>
              <a:tblPr firstRow="1" bandRow="1">
                <a:tableStyleId>{5C22544A-7EE6-4342-B048-85BDC9FD1C3A}</a:tableStyleId>
              </a:tblPr>
              <a:tblGrid>
                <a:gridCol w="2103907">
                  <a:extLst>
                    <a:ext uri="{9D8B030D-6E8A-4147-A177-3AD203B41FA5}">
                      <a16:colId xmlns:a16="http://schemas.microsoft.com/office/drawing/2014/main" val="3569139113"/>
                    </a:ext>
                  </a:extLst>
                </a:gridCol>
                <a:gridCol w="2982143">
                  <a:extLst>
                    <a:ext uri="{9D8B030D-6E8A-4147-A177-3AD203B41FA5}">
                      <a16:colId xmlns:a16="http://schemas.microsoft.com/office/drawing/2014/main" val="1687513097"/>
                    </a:ext>
                  </a:extLst>
                </a:gridCol>
                <a:gridCol w="2982143">
                  <a:extLst>
                    <a:ext uri="{9D8B030D-6E8A-4147-A177-3AD203B41FA5}">
                      <a16:colId xmlns:a16="http://schemas.microsoft.com/office/drawing/2014/main" val="805385477"/>
                    </a:ext>
                  </a:extLst>
                </a:gridCol>
                <a:gridCol w="1158114">
                  <a:extLst>
                    <a:ext uri="{9D8B030D-6E8A-4147-A177-3AD203B41FA5}">
                      <a16:colId xmlns:a16="http://schemas.microsoft.com/office/drawing/2014/main" val="968866763"/>
                    </a:ext>
                  </a:extLst>
                </a:gridCol>
                <a:gridCol w="1225672">
                  <a:extLst>
                    <a:ext uri="{9D8B030D-6E8A-4147-A177-3AD203B41FA5}">
                      <a16:colId xmlns:a16="http://schemas.microsoft.com/office/drawing/2014/main" val="427758771"/>
                    </a:ext>
                  </a:extLst>
                </a:gridCol>
                <a:gridCol w="1225672">
                  <a:extLst>
                    <a:ext uri="{9D8B030D-6E8A-4147-A177-3AD203B41FA5}">
                      <a16:colId xmlns:a16="http://schemas.microsoft.com/office/drawing/2014/main" val="3589712258"/>
                    </a:ext>
                  </a:extLst>
                </a:gridCol>
              </a:tblGrid>
              <a:tr h="216242">
                <a:tc>
                  <a:txBody>
                    <a:bodyPr/>
                    <a:lstStyle/>
                    <a:p>
                      <a:pPr algn="ctr" fontAlgn="ctr"/>
                      <a:r>
                        <a:rPr lang="en-GB" sz="1000" u="none" strike="noStrike" dirty="0">
                          <a:effectLst/>
                        </a:rPr>
                        <a:t>Section</a:t>
                      </a:r>
                      <a:endParaRPr lang="en-GB" sz="1000" b="1"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317162933"/>
                  </a:ext>
                </a:extLst>
              </a:tr>
              <a:tr h="219269">
                <a:tc rowSpan="9">
                  <a:txBody>
                    <a:bodyPr/>
                    <a:lstStyle/>
                    <a:p>
                      <a:pPr algn="ctr" fontAlgn="ctr"/>
                      <a:r>
                        <a:rPr lang="en-GB" sz="1000" u="none" strike="noStrike">
                          <a:effectLst/>
                        </a:rPr>
                        <a:t>Care Planning</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Q24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definitely able to have a discussion about their needs or concerns prior to treatment</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137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62.8%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-7.7%</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570265349"/>
                  </a:ext>
                </a:extLst>
              </a:tr>
              <a:tr h="293448">
                <a:tc vMerge="1">
                  <a:txBody>
                    <a:bodyPr/>
                    <a:lstStyle/>
                    <a:p>
                      <a:endParaRPr lang="en-GB"/>
                    </a:p>
                  </a:txBody>
                  <a:tcPr/>
                </a:tc>
                <a:tc>
                  <a:txBody>
                    <a:bodyPr/>
                    <a:lstStyle/>
                    <a:p>
                      <a:pPr algn="ctr" fontAlgn="ctr"/>
                      <a:r>
                        <a:rPr lang="en-GB" sz="1000" u="none" strike="noStrike">
                          <a:effectLst/>
                        </a:rPr>
                        <a:t>Q25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A member of their care team helped the patient create a care plan to address any needs or concerns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90.7%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-1.2%</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312788608"/>
                  </a:ext>
                </a:extLst>
              </a:tr>
              <a:tr h="216242">
                <a:tc vMerge="1">
                  <a:txBody>
                    <a:bodyPr/>
                    <a:lstStyle/>
                    <a:p>
                      <a:endParaRPr lang="en-GB"/>
                    </a:p>
                  </a:txBody>
                  <a:tcPr/>
                </a:tc>
                <a:tc>
                  <a:txBody>
                    <a:bodyPr/>
                    <a:lstStyle/>
                    <a:p>
                      <a:pPr algn="ctr" fontAlgn="ctr"/>
                      <a:r>
                        <a:rPr lang="en-GB" sz="1000" u="none" strike="noStrike">
                          <a:effectLst/>
                        </a:rPr>
                        <a:t>Q26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Care team reviewed the patient's care plan with them to ensure it was up to date</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96.6%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-2.1%</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47203144"/>
                  </a:ext>
                </a:extLst>
              </a:tr>
              <a:tr h="216242">
                <a:tc vMerge="1">
                  <a:txBody>
                    <a:bodyPr/>
                    <a:lstStyle/>
                    <a:p>
                      <a:endParaRPr lang="en-GB"/>
                    </a:p>
                  </a:txBody>
                  <a:tcPr/>
                </a:tc>
                <a:tc>
                  <a:txBody>
                    <a:bodyPr/>
                    <a:lstStyle/>
                    <a:p>
                      <a:pPr algn="ctr" fontAlgn="ctr"/>
                      <a:r>
                        <a:rPr lang="en-GB" sz="1000" u="none" strike="noStrike">
                          <a:effectLst/>
                        </a:rPr>
                        <a:t>Q29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offered information about how to get financial help or benefits</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67.5%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-1.2%</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046191243"/>
                  </a:ext>
                </a:extLst>
              </a:tr>
              <a:tr h="216242">
                <a:tc vMerge="1">
                  <a:txBody>
                    <a:bodyPr/>
                    <a:lstStyle/>
                    <a:p>
                      <a:endParaRPr lang="en-GB"/>
                    </a:p>
                  </a:txBody>
                  <a:tcPr/>
                </a:tc>
                <a:tc>
                  <a:txBody>
                    <a:bodyPr/>
                    <a:lstStyle/>
                    <a:p>
                      <a:pPr algn="ctr" fontAlgn="ctr"/>
                      <a:r>
                        <a:rPr lang="en-GB" sz="1000" u="none" strike="noStrike">
                          <a:effectLst/>
                        </a:rPr>
                        <a:t>Q35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always able to discuss worries and fears with hospital staff</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84</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59.5%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-2.4%</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569037934"/>
                  </a:ext>
                </a:extLst>
              </a:tr>
              <a:tr h="216242">
                <a:tc vMerge="1">
                  <a:txBody>
                    <a:bodyPr/>
                    <a:lstStyle/>
                    <a:p>
                      <a:endParaRPr lang="en-GB"/>
                    </a:p>
                  </a:txBody>
                  <a:tcPr/>
                </a:tc>
                <a:tc>
                  <a:txBody>
                    <a:bodyPr/>
                    <a:lstStyle/>
                    <a:p>
                      <a:pPr algn="ctr" fontAlgn="ctr"/>
                      <a:r>
                        <a:rPr lang="en-GB" sz="1000" u="none" strike="noStrike">
                          <a:effectLst/>
                        </a:rPr>
                        <a:t>Q36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Hospital staff always did everything they could to help the patient control pain</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80.0%</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-4.3%</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10219870"/>
                  </a:ext>
                </a:extLst>
              </a:tr>
              <a:tr h="216242">
                <a:tc vMerge="1">
                  <a:txBody>
                    <a:bodyPr/>
                    <a:lstStyle/>
                    <a:p>
                      <a:endParaRPr lang="en-GB"/>
                    </a:p>
                  </a:txBody>
                  <a:tcPr/>
                </a:tc>
                <a:tc>
                  <a:txBody>
                    <a:bodyPr/>
                    <a:lstStyle/>
                    <a:p>
                      <a:pPr algn="ctr" fontAlgn="ctr"/>
                      <a:r>
                        <a:rPr lang="en-GB" sz="1000" u="none" strike="noStrike">
                          <a:effectLst/>
                        </a:rPr>
                        <a:t>Q37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always treated with respect and dignity while in hospital</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86.8%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-0.2%</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488211801"/>
                  </a:ext>
                </a:extLst>
              </a:tr>
              <a:tr h="293448">
                <a:tc vMerge="1">
                  <a:txBody>
                    <a:bodyPr/>
                    <a:lstStyle/>
                    <a:p>
                      <a:endParaRPr lang="en-GB"/>
                    </a:p>
                  </a:txBody>
                  <a:tcPr/>
                </a:tc>
                <a:tc>
                  <a:txBody>
                    <a:bodyPr/>
                    <a:lstStyle/>
                    <a:p>
                      <a:pPr algn="ctr" fontAlgn="ctr"/>
                      <a:r>
                        <a:rPr lang="en-GB" sz="1000" u="none" strike="noStrike">
                          <a:effectLst/>
                        </a:rPr>
                        <a:t>Q38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received easily understandable information about what they should or should not do after leaving hospital</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87</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85.1%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-2.2%</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905104470"/>
                  </a:ext>
                </a:extLst>
              </a:tr>
              <a:tr h="322850">
                <a:tc vMerge="1">
                  <a:txBody>
                    <a:bodyPr/>
                    <a:lstStyle/>
                    <a:p>
                      <a:endParaRPr lang="en-GB"/>
                    </a:p>
                  </a:txBody>
                  <a:tcPr/>
                </a:tc>
                <a:tc>
                  <a:txBody>
                    <a:bodyPr/>
                    <a:lstStyle/>
                    <a:p>
                      <a:pPr algn="ctr" fontAlgn="ctr"/>
                      <a:r>
                        <a:rPr lang="en-GB" sz="1000" u="none" strike="noStrike">
                          <a:effectLst/>
                        </a:rPr>
                        <a:t>Q39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was always able to discuss worries and fears with hospital staff while being treated as an outpatient or day case</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119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74.8%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-2.1%</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792605084"/>
                  </a:ext>
                </a:extLst>
              </a:tr>
            </a:tbl>
          </a:graphicData>
        </a:graphic>
      </p:graphicFrame>
      <p:sp>
        <p:nvSpPr>
          <p:cNvPr id="6" name="TextBox 5">
            <a:extLst>
              <a:ext uri="{FF2B5EF4-FFF2-40B4-BE49-F238E27FC236}">
                <a16:creationId xmlns:a16="http://schemas.microsoft.com/office/drawing/2014/main" id="{0CE068A3-9821-4B48-AC51-80682B171C34}"/>
              </a:ext>
            </a:extLst>
          </p:cNvPr>
          <p:cNvSpPr txBox="1"/>
          <p:nvPr/>
        </p:nvSpPr>
        <p:spPr>
          <a:xfrm>
            <a:off x="247649" y="686592"/>
            <a:ext cx="6296025" cy="369332"/>
          </a:xfrm>
          <a:prstGeom prst="rect">
            <a:avLst/>
          </a:prstGeom>
          <a:noFill/>
        </p:spPr>
        <p:txBody>
          <a:bodyPr wrap="square" rtlCol="0">
            <a:spAutoFit/>
          </a:bodyPr>
          <a:lstStyle/>
          <a:p>
            <a:r>
              <a:rPr lang="en-GB" b="1" dirty="0"/>
              <a:t>CARE PLANNING</a:t>
            </a:r>
          </a:p>
        </p:txBody>
      </p:sp>
      <p:pic>
        <p:nvPicPr>
          <p:cNvPr id="3" name="Picture 2">
            <a:extLst>
              <a:ext uri="{FF2B5EF4-FFF2-40B4-BE49-F238E27FC236}">
                <a16:creationId xmlns:a16="http://schemas.microsoft.com/office/drawing/2014/main" id="{B142E049-3AAE-4EF6-82A5-CA1443F1257C}"/>
              </a:ext>
            </a:extLst>
          </p:cNvPr>
          <p:cNvPicPr>
            <a:picLocks noChangeAspect="1"/>
          </p:cNvPicPr>
          <p:nvPr/>
        </p:nvPicPr>
        <p:blipFill>
          <a:blip r:embed="rId4"/>
          <a:stretch>
            <a:fillRect/>
          </a:stretch>
        </p:blipFill>
        <p:spPr>
          <a:xfrm>
            <a:off x="11672139" y="3429000"/>
            <a:ext cx="463336" cy="274344"/>
          </a:xfrm>
          <a:prstGeom prst="rect">
            <a:avLst/>
          </a:prstGeom>
        </p:spPr>
      </p:pic>
      <p:pic>
        <p:nvPicPr>
          <p:cNvPr id="4" name="Picture 3">
            <a:extLst>
              <a:ext uri="{FF2B5EF4-FFF2-40B4-BE49-F238E27FC236}">
                <a16:creationId xmlns:a16="http://schemas.microsoft.com/office/drawing/2014/main" id="{625DAD40-93F5-47D5-90C1-0D14FE97A0CA}"/>
              </a:ext>
            </a:extLst>
          </p:cNvPr>
          <p:cNvPicPr>
            <a:picLocks noChangeAspect="1"/>
          </p:cNvPicPr>
          <p:nvPr/>
        </p:nvPicPr>
        <p:blipFill>
          <a:blip r:embed="rId4"/>
          <a:stretch>
            <a:fillRect/>
          </a:stretch>
        </p:blipFill>
        <p:spPr>
          <a:xfrm>
            <a:off x="11672139" y="2079984"/>
            <a:ext cx="463336" cy="274344"/>
          </a:xfrm>
          <a:prstGeom prst="rect">
            <a:avLst/>
          </a:prstGeom>
        </p:spPr>
      </p:pic>
    </p:spTree>
    <p:extLst>
      <p:ext uri="{BB962C8B-B14F-4D97-AF65-F5344CB8AC3E}">
        <p14:creationId xmlns:p14="http://schemas.microsoft.com/office/powerpoint/2010/main" val="2495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3BCCB8-A6A7-4AE0-B73E-81CB526C990C}"/>
              </a:ext>
            </a:extLst>
          </p:cNvPr>
          <p:cNvPicPr>
            <a:picLocks noChangeAspect="1"/>
          </p:cNvPicPr>
          <p:nvPr/>
        </p:nvPicPr>
        <p:blipFill>
          <a:blip r:embed="rId2"/>
          <a:stretch>
            <a:fillRect/>
          </a:stretch>
        </p:blipFill>
        <p:spPr>
          <a:xfrm>
            <a:off x="9891305" y="95105"/>
            <a:ext cx="2145978" cy="981541"/>
          </a:xfrm>
          <a:prstGeom prst="rect">
            <a:avLst/>
          </a:prstGeom>
        </p:spPr>
      </p:pic>
      <p:graphicFrame>
        <p:nvGraphicFramePr>
          <p:cNvPr id="12" name="Chart 11">
            <a:extLst>
              <a:ext uri="{FF2B5EF4-FFF2-40B4-BE49-F238E27FC236}">
                <a16:creationId xmlns:a16="http://schemas.microsoft.com/office/drawing/2014/main" id="{D7B03959-83AA-4C2C-999B-FF690D8091B5}"/>
              </a:ext>
            </a:extLst>
          </p:cNvPr>
          <p:cNvGraphicFramePr>
            <a:graphicFrameLocks/>
          </p:cNvGraphicFramePr>
          <p:nvPr/>
        </p:nvGraphicFramePr>
        <p:xfrm>
          <a:off x="6268228" y="2935741"/>
          <a:ext cx="4544786" cy="28071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0FF13933-E062-4396-8B79-EC32D0D788C0}"/>
              </a:ext>
            </a:extLst>
          </p:cNvPr>
          <p:cNvGraphicFramePr>
            <a:graphicFrameLocks noGrp="1"/>
          </p:cNvGraphicFramePr>
          <p:nvPr/>
        </p:nvGraphicFramePr>
        <p:xfrm>
          <a:off x="838199" y="2534846"/>
          <a:ext cx="10515602" cy="2932896"/>
        </p:xfrm>
        <a:graphic>
          <a:graphicData uri="http://schemas.openxmlformats.org/drawingml/2006/table">
            <a:tbl>
              <a:tblPr firstRow="1" bandRow="1">
                <a:tableStyleId>{5C22544A-7EE6-4342-B048-85BDC9FD1C3A}</a:tableStyleId>
              </a:tblPr>
              <a:tblGrid>
                <a:gridCol w="1894546">
                  <a:extLst>
                    <a:ext uri="{9D8B030D-6E8A-4147-A177-3AD203B41FA5}">
                      <a16:colId xmlns:a16="http://schemas.microsoft.com/office/drawing/2014/main" val="3993071426"/>
                    </a:ext>
                  </a:extLst>
                </a:gridCol>
                <a:gridCol w="2685389">
                  <a:extLst>
                    <a:ext uri="{9D8B030D-6E8A-4147-A177-3AD203B41FA5}">
                      <a16:colId xmlns:a16="http://schemas.microsoft.com/office/drawing/2014/main" val="4126265678"/>
                    </a:ext>
                  </a:extLst>
                </a:gridCol>
                <a:gridCol w="2685389">
                  <a:extLst>
                    <a:ext uri="{9D8B030D-6E8A-4147-A177-3AD203B41FA5}">
                      <a16:colId xmlns:a16="http://schemas.microsoft.com/office/drawing/2014/main" val="199676283"/>
                    </a:ext>
                  </a:extLst>
                </a:gridCol>
                <a:gridCol w="1042870">
                  <a:extLst>
                    <a:ext uri="{9D8B030D-6E8A-4147-A177-3AD203B41FA5}">
                      <a16:colId xmlns:a16="http://schemas.microsoft.com/office/drawing/2014/main" val="3287046663"/>
                    </a:ext>
                  </a:extLst>
                </a:gridCol>
                <a:gridCol w="1103704">
                  <a:extLst>
                    <a:ext uri="{9D8B030D-6E8A-4147-A177-3AD203B41FA5}">
                      <a16:colId xmlns:a16="http://schemas.microsoft.com/office/drawing/2014/main" val="2446840534"/>
                    </a:ext>
                  </a:extLst>
                </a:gridCol>
                <a:gridCol w="1103704">
                  <a:extLst>
                    <a:ext uri="{9D8B030D-6E8A-4147-A177-3AD203B41FA5}">
                      <a16:colId xmlns:a16="http://schemas.microsoft.com/office/drawing/2014/main" val="2090044307"/>
                    </a:ext>
                  </a:extLst>
                </a:gridCol>
              </a:tblGrid>
              <a:tr h="347458">
                <a:tc>
                  <a:txBody>
                    <a:bodyPr/>
                    <a:lstStyle/>
                    <a:p>
                      <a:pPr algn="ctr" fontAlgn="ctr"/>
                      <a:r>
                        <a:rPr lang="en-GB" sz="1000" u="none" strike="noStrike" dirty="0">
                          <a:effectLst/>
                        </a:rPr>
                        <a:t>Section</a:t>
                      </a:r>
                      <a:endParaRPr lang="en-GB" sz="1000" b="1"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Question Text</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Responses</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Score (Unadjusted)</a:t>
                      </a:r>
                      <a:endParaRPr lang="en-GB" sz="1000" b="1"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Vs National Score for that Question</a:t>
                      </a:r>
                      <a:endParaRPr lang="en-GB" sz="1000" b="1" i="0" u="none" strike="noStrike">
                        <a:solidFill>
                          <a:srgbClr val="00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767669900"/>
                  </a:ext>
                </a:extLst>
              </a:tr>
              <a:tr h="352321">
                <a:tc rowSpan="7">
                  <a:txBody>
                    <a:bodyPr/>
                    <a:lstStyle/>
                    <a:p>
                      <a:pPr algn="ctr" fontAlgn="ctr"/>
                      <a:r>
                        <a:rPr lang="en-GB" sz="1000" u="none" strike="noStrike" dirty="0">
                          <a:effectLst/>
                        </a:rPr>
                        <a:t>Your Treatment</a:t>
                      </a:r>
                      <a:endParaRPr lang="en-GB" sz="1000" b="0" i="0" u="none" strike="noStrike" dirty="0">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Q41_1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Beforehand patient completely had enough understandable information about surgery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109</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88.1%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-1.6%</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2327380057"/>
                  </a:ext>
                </a:extLst>
              </a:tr>
              <a:tr h="352321">
                <a:tc vMerge="1">
                  <a:txBody>
                    <a:bodyPr/>
                    <a:lstStyle/>
                    <a:p>
                      <a:endParaRPr lang="en-GB"/>
                    </a:p>
                  </a:txBody>
                  <a:tcPr/>
                </a:tc>
                <a:tc>
                  <a:txBody>
                    <a:bodyPr/>
                    <a:lstStyle/>
                    <a:p>
                      <a:pPr algn="ctr" fontAlgn="ctr"/>
                      <a:r>
                        <a:rPr lang="en-GB" sz="1000" u="none" strike="noStrike">
                          <a:effectLst/>
                        </a:rPr>
                        <a:t>Q41_2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Beforehand patient completely had enough understandable information about chemotherapy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86</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87.2%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-0.9%</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013131690"/>
                  </a:ext>
                </a:extLst>
              </a:tr>
              <a:tr h="352321">
                <a:tc vMerge="1">
                  <a:txBody>
                    <a:bodyPr/>
                    <a:lstStyle/>
                    <a:p>
                      <a:endParaRPr lang="en-GB"/>
                    </a:p>
                  </a:txBody>
                  <a:tcPr/>
                </a:tc>
                <a:tc>
                  <a:txBody>
                    <a:bodyPr/>
                    <a:lstStyle/>
                    <a:p>
                      <a:pPr algn="ctr" fontAlgn="ctr"/>
                      <a:r>
                        <a:rPr lang="en-GB" sz="1000" u="none" strike="noStrike">
                          <a:effectLst/>
                        </a:rPr>
                        <a:t>Q41_3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Beforehand patient completely had enough understandable information about radiotherapy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90.5%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-0.5%</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4009946849"/>
                  </a:ext>
                </a:extLst>
              </a:tr>
              <a:tr h="471512">
                <a:tc vMerge="1">
                  <a:txBody>
                    <a:bodyPr/>
                    <a:lstStyle/>
                    <a:p>
                      <a:endParaRPr lang="en-GB"/>
                    </a:p>
                  </a:txBody>
                  <a:tcPr/>
                </a:tc>
                <a:tc>
                  <a:txBody>
                    <a:bodyPr/>
                    <a:lstStyle/>
                    <a:p>
                      <a:pPr algn="ctr" fontAlgn="ctr"/>
                      <a:r>
                        <a:rPr lang="en-GB" sz="1000" u="none" strike="noStrike">
                          <a:effectLst/>
                        </a:rPr>
                        <a:t>Q41_5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Beforehand patient completely had enough understandable information about immunotherapy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53.3%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-30.8%</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58454772"/>
                  </a:ext>
                </a:extLst>
              </a:tr>
              <a:tr h="352321">
                <a:tc vMerge="1">
                  <a:txBody>
                    <a:bodyPr/>
                    <a:lstStyle/>
                    <a:p>
                      <a:endParaRPr lang="en-GB"/>
                    </a:p>
                  </a:txBody>
                  <a:tcPr/>
                </a:tc>
                <a:tc>
                  <a:txBody>
                    <a:bodyPr/>
                    <a:lstStyle/>
                    <a:p>
                      <a:pPr algn="ctr" fontAlgn="ctr"/>
                      <a:r>
                        <a:rPr lang="en-GB" sz="1000" u="none" strike="noStrike">
                          <a:effectLst/>
                        </a:rPr>
                        <a:t>Q42_1</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completely had enough understandable information about progress with surgery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108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81.5%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-3.3%</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548842675"/>
                  </a:ext>
                </a:extLst>
              </a:tr>
              <a:tr h="352321">
                <a:tc vMerge="1">
                  <a:txBody>
                    <a:bodyPr/>
                    <a:lstStyle/>
                    <a:p>
                      <a:endParaRPr lang="en-GB"/>
                    </a:p>
                  </a:txBody>
                  <a:tcPr/>
                </a:tc>
                <a:tc>
                  <a:txBody>
                    <a:bodyPr/>
                    <a:lstStyle/>
                    <a:p>
                      <a:pPr algn="ctr" fontAlgn="ctr"/>
                      <a:r>
                        <a:rPr lang="en-GB" sz="1000" u="none" strike="noStrike">
                          <a:effectLst/>
                        </a:rPr>
                        <a:t>Q42_2</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completely had enough understandable information about progress with chemotherapy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85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78.8%</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-1.0%</a:t>
                      </a:r>
                      <a:endParaRPr lang="en-GB" sz="1000" b="0" i="0" u="none" strike="noStrike">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3091648539"/>
                  </a:ext>
                </a:extLst>
              </a:tr>
              <a:tr h="352321">
                <a:tc vMerge="1">
                  <a:txBody>
                    <a:bodyPr/>
                    <a:lstStyle/>
                    <a:p>
                      <a:endParaRPr lang="en-GB"/>
                    </a:p>
                  </a:txBody>
                  <a:tcPr/>
                </a:tc>
                <a:tc>
                  <a:txBody>
                    <a:bodyPr/>
                    <a:lstStyle/>
                    <a:p>
                      <a:pPr algn="ctr" fontAlgn="ctr"/>
                      <a:r>
                        <a:rPr lang="en-GB" sz="1000" u="none" strike="noStrike">
                          <a:effectLst/>
                        </a:rPr>
                        <a:t>Q42_5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Patient completely had enough understandable information about progress with immunotherapy</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a:effectLst/>
                        </a:rPr>
                        <a:t>38.5%</a:t>
                      </a:r>
                      <a:endParaRPr lang="en-GB" sz="1000" b="0" i="0" u="none" strike="noStrike">
                        <a:solidFill>
                          <a:srgbClr val="000000"/>
                        </a:solidFill>
                        <a:effectLst/>
                        <a:latin typeface="Calibri" panose="020F0502020204030204" pitchFamily="34" charset="0"/>
                      </a:endParaRPr>
                    </a:p>
                  </a:txBody>
                  <a:tcPr marL="4632" marR="4632" marT="4632" marB="0" anchor="ctr"/>
                </a:tc>
                <a:tc>
                  <a:txBody>
                    <a:bodyPr/>
                    <a:lstStyle/>
                    <a:p>
                      <a:pPr algn="ctr" fontAlgn="ctr"/>
                      <a:r>
                        <a:rPr lang="en-GB" sz="1000" u="none" strike="noStrike" dirty="0">
                          <a:effectLst/>
                        </a:rPr>
                        <a:t>-35.4%</a:t>
                      </a:r>
                      <a:endParaRPr lang="en-GB" sz="1000" b="0" i="0" u="none" strike="noStrike" dirty="0">
                        <a:solidFill>
                          <a:srgbClr val="FF0000"/>
                        </a:solidFill>
                        <a:effectLst/>
                        <a:latin typeface="Calibri" panose="020F0502020204030204" pitchFamily="34" charset="0"/>
                      </a:endParaRPr>
                    </a:p>
                  </a:txBody>
                  <a:tcPr marL="4632" marR="4632" marT="4632" marB="0" anchor="ctr"/>
                </a:tc>
                <a:extLst>
                  <a:ext uri="{0D108BD9-81ED-4DB2-BD59-A6C34878D82A}">
                    <a16:rowId xmlns:a16="http://schemas.microsoft.com/office/drawing/2014/main" val="1944761999"/>
                  </a:ext>
                </a:extLst>
              </a:tr>
            </a:tbl>
          </a:graphicData>
        </a:graphic>
      </p:graphicFrame>
      <p:sp>
        <p:nvSpPr>
          <p:cNvPr id="5" name="TextBox 4">
            <a:extLst>
              <a:ext uri="{FF2B5EF4-FFF2-40B4-BE49-F238E27FC236}">
                <a16:creationId xmlns:a16="http://schemas.microsoft.com/office/drawing/2014/main" id="{6F4B57B4-739A-4094-97DC-8366BA38AA78}"/>
              </a:ext>
            </a:extLst>
          </p:cNvPr>
          <p:cNvSpPr txBox="1"/>
          <p:nvPr/>
        </p:nvSpPr>
        <p:spPr>
          <a:xfrm>
            <a:off x="838199" y="1621080"/>
            <a:ext cx="6296025" cy="369332"/>
          </a:xfrm>
          <a:prstGeom prst="rect">
            <a:avLst/>
          </a:prstGeom>
          <a:noFill/>
        </p:spPr>
        <p:txBody>
          <a:bodyPr wrap="square" rtlCol="0">
            <a:spAutoFit/>
          </a:bodyPr>
          <a:lstStyle/>
          <a:p>
            <a:r>
              <a:rPr lang="en-GB" b="1" dirty="0"/>
              <a:t>YOUR TREATMENT </a:t>
            </a:r>
          </a:p>
        </p:txBody>
      </p:sp>
      <p:pic>
        <p:nvPicPr>
          <p:cNvPr id="3" name="Picture 2">
            <a:extLst>
              <a:ext uri="{FF2B5EF4-FFF2-40B4-BE49-F238E27FC236}">
                <a16:creationId xmlns:a16="http://schemas.microsoft.com/office/drawing/2014/main" id="{8B0CCFFA-2B56-4AA4-935A-D0694E244097}"/>
              </a:ext>
            </a:extLst>
          </p:cNvPr>
          <p:cNvPicPr>
            <a:picLocks noChangeAspect="1"/>
          </p:cNvPicPr>
          <p:nvPr/>
        </p:nvPicPr>
        <p:blipFill>
          <a:blip r:embed="rId4"/>
          <a:stretch>
            <a:fillRect/>
          </a:stretch>
        </p:blipFill>
        <p:spPr>
          <a:xfrm>
            <a:off x="11430075" y="4791019"/>
            <a:ext cx="463336" cy="274344"/>
          </a:xfrm>
          <a:prstGeom prst="rect">
            <a:avLst/>
          </a:prstGeom>
        </p:spPr>
      </p:pic>
      <p:sp>
        <p:nvSpPr>
          <p:cNvPr id="4" name="TextBox 3">
            <a:extLst>
              <a:ext uri="{FF2B5EF4-FFF2-40B4-BE49-F238E27FC236}">
                <a16:creationId xmlns:a16="http://schemas.microsoft.com/office/drawing/2014/main" id="{766BF977-2E99-417D-A1E5-9BB899B5D7DF}"/>
              </a:ext>
            </a:extLst>
          </p:cNvPr>
          <p:cNvSpPr txBox="1"/>
          <p:nvPr/>
        </p:nvSpPr>
        <p:spPr>
          <a:xfrm>
            <a:off x="1190847" y="5826642"/>
            <a:ext cx="5077381" cy="369332"/>
          </a:xfrm>
          <a:prstGeom prst="rect">
            <a:avLst/>
          </a:prstGeom>
          <a:noFill/>
        </p:spPr>
        <p:txBody>
          <a:bodyPr wrap="square" rtlCol="0">
            <a:spAutoFit/>
          </a:bodyPr>
          <a:lstStyle/>
          <a:p>
            <a:r>
              <a:rPr lang="en-GB" dirty="0"/>
              <a:t>NB -Q.41.5 &amp;42.5 not enough responses </a:t>
            </a:r>
          </a:p>
        </p:txBody>
      </p:sp>
    </p:spTree>
    <p:extLst>
      <p:ext uri="{BB962C8B-B14F-4D97-AF65-F5344CB8AC3E}">
        <p14:creationId xmlns:p14="http://schemas.microsoft.com/office/powerpoint/2010/main" val="184733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ES">
      <a:dk1>
        <a:sysClr val="windowText" lastClr="000000"/>
      </a:dk1>
      <a:lt1>
        <a:sysClr val="window" lastClr="FFFFFF"/>
      </a:lt1>
      <a:dk2>
        <a:srgbClr val="44546A"/>
      </a:dk2>
      <a:lt2>
        <a:srgbClr val="E7E6E6"/>
      </a:lt2>
      <a:accent1>
        <a:srgbClr val="D63297"/>
      </a:accent1>
      <a:accent2>
        <a:srgbClr val="AE2573"/>
      </a:accent2>
      <a:accent3>
        <a:srgbClr val="0C48A8"/>
      </a:accent3>
      <a:accent4>
        <a:srgbClr val="005EB8"/>
      </a:accent4>
      <a:accent5>
        <a:srgbClr val="FFB81C"/>
      </a:accent5>
      <a:accent6>
        <a:srgbClr val="330072"/>
      </a:accent6>
      <a:hlink>
        <a:srgbClr val="1D0144"/>
      </a:hlink>
      <a:folHlink>
        <a:srgbClr val="18A3F8"/>
      </a:folHlink>
    </a:clrScheme>
    <a:fontScheme name="Custom 5">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1482</Words>
  <Application>Microsoft Office PowerPoint</Application>
  <PresentationFormat>Widescreen</PresentationFormat>
  <Paragraphs>318</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Frutiger</vt:lpstr>
      <vt:lpstr>Office Theme</vt:lpstr>
      <vt:lpstr>1_Office Theme</vt:lpstr>
      <vt:lpstr>Custom Design</vt:lpstr>
      <vt:lpstr>National Cancer Patient Experience Survey Results 2022 – Peninsula Gynae Responses   SWAGGER Nov 2023 </vt:lpstr>
      <vt:lpstr>National Cancer Patient Experience Survey 2022</vt:lpstr>
      <vt:lpstr>PowerPoint Presentation</vt:lpstr>
      <vt:lpstr>PowerPoint Presentation</vt:lpstr>
      <vt:lpstr>HIGHLIGHTS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Kingshott Bethany (Royal Devon and Exeter Foundation Trust)</dc:creator>
  <cp:lastModifiedBy>Helen Dunderdale</cp:lastModifiedBy>
  <cp:revision>46</cp:revision>
  <dcterms:created xsi:type="dcterms:W3CDTF">2023-09-21T08:28:13Z</dcterms:created>
  <dcterms:modified xsi:type="dcterms:W3CDTF">2023-11-02T18:57:46Z</dcterms:modified>
</cp:coreProperties>
</file>