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0" r:id="rId3"/>
    <p:sldId id="269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AE2573"/>
    <a:srgbClr val="009639"/>
    <a:srgbClr val="FFB81C"/>
    <a:srgbClr val="DA291C"/>
    <a:srgbClr val="00A9CE"/>
    <a:srgbClr val="EA1ED2"/>
    <a:srgbClr val="41B6E6"/>
    <a:srgbClr val="D3B0FF"/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2" y="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2544-1704-4141-ADB3-EA5DD805DC7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1CDDB-618D-47DB-9690-5A46CEE6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6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Advises stop HRT for 6 weeks – if bleeding ongoing 2WW referral. Most women not keen to stop HRT</a:t>
            </a:r>
          </a:p>
          <a:p>
            <a:pPr marL="342900" indent="-342900">
              <a:buAutoNum type="arabicPeriod"/>
            </a:pPr>
            <a:r>
              <a:rPr lang="en-US" dirty="0"/>
              <a:t>Does not </a:t>
            </a:r>
            <a:r>
              <a:rPr lang="en-US" err="1"/>
              <a:t>differenciate</a:t>
            </a:r>
            <a:r>
              <a:rPr lang="en-US" dirty="0"/>
              <a:t> between PMB on HRT or true PMB</a:t>
            </a:r>
          </a:p>
          <a:p>
            <a:pPr marL="342900" indent="-342900">
              <a:buAutoNum type="arabicPeriod"/>
            </a:pPr>
            <a:r>
              <a:rPr lang="en-US" dirty="0"/>
              <a:t>Latest publication from BSGE does not treat those on HRT any differently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1CDDB-618D-47DB-9690-5A46CEE6F0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0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Looked at most appropriate types of HRT for managing bleeding of PM women. Highlighted lack of evidence for managing unscheduled bleeding. Ethical issue – should we investigate all women with bleeding on HRT or only those with significant risk factors?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Investigation may be necessary but due to low likelihood of malignancy should not be on fast track referral pathway.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Say that there is evidence suggesting reduced risk of EC when on combined HRT. However increased risk if long term use or </a:t>
            </a:r>
            <a:r>
              <a:rPr lang="en-US" dirty="0" err="1">
                <a:cs typeface="Calibri"/>
              </a:rPr>
              <a:t>oestrogen</a:t>
            </a:r>
            <a:r>
              <a:rPr lang="en-US" dirty="0">
                <a:cs typeface="Calibri"/>
              </a:rPr>
              <a:t> only</a:t>
            </a:r>
          </a:p>
          <a:p>
            <a:pPr marL="342900" indent="-342900">
              <a:buAutoNum type="arabicPeriod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1CDDB-618D-47DB-9690-5A46CEE6F0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3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242424"/>
                </a:solidFill>
                <a:cs typeface="Calibri"/>
              </a:rPr>
              <a:t>Women on HRT with PMB do not have a high enough likelihood of a cancer to justify a 2ww referral, and referring them in that way is actively harmful by delaying the investigation of the non-HRT group.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9BEC-90E2-4A30-9BA7-C06B488921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4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>
                <a:solidFill>
                  <a:srgbClr val="242424"/>
                </a:solidFill>
                <a:cs typeface="Calibri"/>
              </a:rPr>
              <a:t>We suggest that the GP does a risk assessment by asking about the following, and performing an examination: high BMI &gt;40, family history, bleeding is recurrent, bleeding predates HRT, </a:t>
            </a:r>
            <a:r>
              <a:rPr lang="en-GB" dirty="0">
                <a:solidFill>
                  <a:srgbClr val="242424"/>
                </a:solidFill>
                <a:cs typeface="Calibri"/>
              </a:rPr>
              <a:t>age at menopause, long term use of HRT, patient</a:t>
            </a:r>
            <a:r>
              <a:rPr lang="en-GB" sz="1200" dirty="0">
                <a:solidFill>
                  <a:srgbClr val="242424"/>
                </a:solidFill>
                <a:cs typeface="Calibri"/>
              </a:rPr>
              <a:t> is older than 65y, personal history of breast cancer with tamoxifen treatment. In these circumstances the patient should still be referred as a 2ww. Otherwise there is scope in primary care to adjust the HRT or stop it, or ask advice from a primary care colleague.  If this is not successful then a secondary care opinion can be sought either by advice and guidance or by gynae referral as URGENT (not 2ww or routine). This makes the cases visible but also </a:t>
            </a:r>
            <a:r>
              <a:rPr lang="en-GB" sz="1200" dirty="0" err="1">
                <a:solidFill>
                  <a:srgbClr val="242424"/>
                </a:solidFill>
                <a:cs typeface="Calibri"/>
              </a:rPr>
              <a:t>triageable</a:t>
            </a:r>
            <a:r>
              <a:rPr lang="en-GB" sz="1200" dirty="0">
                <a:solidFill>
                  <a:srgbClr val="242424"/>
                </a:solidFill>
                <a:cs typeface="Calibri"/>
              </a:rPr>
              <a:t>.</a:t>
            </a:r>
            <a:endParaRPr lang="en-GB" dirty="0"/>
          </a:p>
          <a:p>
            <a:r>
              <a:rPr lang="en-GB" dirty="0">
                <a:solidFill>
                  <a:srgbClr val="242424"/>
                </a:solidFill>
                <a:cs typeface="Calibri"/>
              </a:rPr>
              <a:t>Mike has spoken already to Joe Mays</a:t>
            </a:r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9BEC-90E2-4A30-9BA7-C06B488921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2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8DEE-1DE6-437C-85AE-152B4072F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A8251-50B4-4CF6-ACD9-134BA85FD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049907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65808-3CE1-417A-95C8-6148721C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85F-B1C9-46FD-9B89-B52DA02BF9F6}" type="datetimeFigureOut">
              <a:rPr lang="en-GB" smtClean="0"/>
              <a:t>03/11/2023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75570-75F3-4EBA-B496-1CA5E893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FD1E1-7F64-407F-9D94-F4C00084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9094-6921-4F39-A53C-3F0FA975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2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30679" y="365126"/>
            <a:ext cx="8862332" cy="1325563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</p:spPr>
        <p:txBody>
          <a:bodyPr/>
          <a:lstStyle/>
          <a:p>
            <a:fld id="{6B7B785F-B1C9-46FD-9B89-B52DA02BF9F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</p:spPr>
        <p:txBody>
          <a:bodyPr/>
          <a:lstStyle/>
          <a:p>
            <a:fld id="{0F279094-6921-4F39-A53C-3F0FA975DD64}" type="slidenum">
              <a:rPr lang="en-GB" smtClean="0"/>
              <a:t>‹#›</a:t>
            </a:fld>
            <a:endParaRPr lang="en-GB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0678" y="1838157"/>
            <a:ext cx="8854751" cy="4456112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rgbClr val="009639"/>
                </a:solidFill>
              </a:defRPr>
            </a:lvl3pPr>
            <a:lvl4pPr marL="357188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/>
              <a:defRPr sz="1400" baseline="0"/>
            </a:lvl4pPr>
            <a:lvl5pPr marL="350838" indent="-258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 baseline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1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(Heading)</a:t>
            </a:r>
          </a:p>
          <a:p>
            <a:pPr lvl="2"/>
            <a:r>
              <a:rPr lang="en-US" dirty="0"/>
              <a:t>Third level (sub-heading)</a:t>
            </a:r>
          </a:p>
          <a:p>
            <a:pPr lvl="3"/>
            <a:r>
              <a:rPr lang="en-US" dirty="0"/>
              <a:t>Fourth level (bullet point)</a:t>
            </a:r>
          </a:p>
          <a:p>
            <a:pPr lvl="4"/>
            <a:r>
              <a:rPr lang="en-US" dirty="0"/>
              <a:t>Fifth level (numbered)</a:t>
            </a:r>
          </a:p>
          <a:p>
            <a:pPr lvl="5"/>
            <a:r>
              <a:rPr lang="en-US" dirty="0"/>
              <a:t>Sixth level (caption)</a:t>
            </a:r>
            <a:endParaRPr lang="en-GB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3564477" y="6455243"/>
            <a:ext cx="277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</a:rPr>
              <a:t>Corporate strategy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26000"/>
            <a:ext cx="990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 userDrawn="1"/>
        </p:nvSpPr>
        <p:spPr>
          <a:xfrm>
            <a:off x="6341523" y="6518889"/>
            <a:ext cx="3468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Royal Devon University Healthcare 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2935852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79" y="365126"/>
            <a:ext cx="6996957" cy="1325563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85F-B1C9-46FD-9B89-B52DA02BF9F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9094-6921-4F39-A53C-3F0FA975DD6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0678" y="1838157"/>
            <a:ext cx="8854751" cy="4456112"/>
          </a:xfrm>
        </p:spPr>
        <p:txBody>
          <a:bodyPr numCol="3" spcCol="28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rgbClr val="009639"/>
                </a:solidFill>
              </a:defRPr>
            </a:lvl3pPr>
            <a:lvl4pPr marL="357188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400" baseline="0"/>
            </a:lvl4pPr>
            <a:lvl5pPr marL="350838" indent="-258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 baseline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1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(Heading)</a:t>
            </a:r>
          </a:p>
          <a:p>
            <a:pPr lvl="2"/>
            <a:r>
              <a:rPr lang="en-US" dirty="0"/>
              <a:t>Third level (sub-heading)</a:t>
            </a:r>
          </a:p>
          <a:p>
            <a:pPr lvl="3"/>
            <a:r>
              <a:rPr lang="en-US" dirty="0"/>
              <a:t>Fourth level (bullet point)</a:t>
            </a:r>
          </a:p>
          <a:p>
            <a:pPr lvl="4"/>
            <a:r>
              <a:rPr lang="en-US" dirty="0"/>
              <a:t>Fifth level (numbered)</a:t>
            </a:r>
          </a:p>
          <a:p>
            <a:pPr lvl="5"/>
            <a:r>
              <a:rPr lang="en-US" dirty="0"/>
              <a:t>Sixth level (caption)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426000"/>
            <a:ext cx="990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BB492-A7C1-4477-88AF-CE3D63660448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43" y="325361"/>
            <a:ext cx="1916613" cy="8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3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3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B7A2E-E210-4BBC-A63A-DAB2EFB9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8A085-DF31-4389-8E65-C9F18CFA3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1C5BD-C67C-4A9A-9931-895D63D0A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785F-B1C9-46FD-9B89-B52DA02BF9F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17B1D-CF47-48A8-AA94-A4E70A1E7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E6911-385F-44EB-AA8E-E1BBBE714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9094-6921-4F39-A53C-3F0FA975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6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east.devonformularyguidance.nhs.uk/referral-guidance/northern-locality/gynaecology/postmenopausal-bleed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ks.nice.org.uk/topics/gynaecological-cancers-recognition-referra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tog.1255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866403"/>
            <a:ext cx="5687758" cy="4983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8C1EF-5F79-4FA9-9D9C-B9F99E193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3" y="2465971"/>
            <a:ext cx="5639049" cy="238760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cs typeface="Calibri Light"/>
              </a:rPr>
              <a:t>PMB Referrals January – March 2023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73" y="5202238"/>
            <a:ext cx="5639049" cy="15717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Audit Results</a:t>
            </a:r>
          </a:p>
          <a:p>
            <a:r>
              <a:rPr lang="en-GB" dirty="0">
                <a:solidFill>
                  <a:schemeClr val="bg1"/>
                </a:solidFill>
              </a:rPr>
              <a:t>HRT vs no HRT</a:t>
            </a:r>
          </a:p>
          <a:p>
            <a:r>
              <a:rPr lang="en-GB" dirty="0">
                <a:solidFill>
                  <a:schemeClr val="bg1"/>
                </a:solidFill>
                <a:cs typeface="Arial"/>
              </a:rPr>
              <a:t>Alice Biesta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83" y="385987"/>
            <a:ext cx="2499929" cy="1044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59" y="1866402"/>
            <a:ext cx="4218241" cy="49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D1D6-4E6F-2714-891B-9A4A209B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Limitations of this study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B9D7-9388-60B1-0F9C-8C9967723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74295" tIns="37148" rIns="74295" bIns="37148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3 months data collection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Limited number of patients analysed – 345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Sub-division of fluid analysis only 24 patients in total within the 345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Only Eastern division of RDUH Trust referrals looked 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Majority of patients &gt;50, unknown difference of risk for women who had early menopause</a:t>
            </a:r>
          </a:p>
        </p:txBody>
      </p:sp>
    </p:spTree>
    <p:extLst>
      <p:ext uri="{BB962C8B-B14F-4D97-AF65-F5344CB8AC3E}">
        <p14:creationId xmlns:p14="http://schemas.microsoft.com/office/powerpoint/2010/main" val="12087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E1B0-D084-48F4-07B2-4060F8FE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6DF2-6F5C-A458-039E-746B84460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74295" tIns="37148" rIns="74295" bIns="37148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42424"/>
                </a:solidFill>
                <a:cs typeface="Calibri"/>
              </a:rPr>
              <a:t>A large number of patients on 2WW pathway specifically relating to PMB. Average of 115 per month, 45.2% are on HRT.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42424"/>
                </a:solidFill>
                <a:cs typeface="Calibri"/>
              </a:rPr>
              <a:t>Women on HRT are 12 times less likely to have cancer than women not taking HRT, but are on the same pathway.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42424"/>
                </a:solidFill>
                <a:cs typeface="Calibri"/>
              </a:rPr>
              <a:t>Women on HRT with PMB appear to have less than 1% chance of having endometrial cancer and 2.5% of hyperplasia. The ones who had problems usually had clear risk factors.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42424"/>
                </a:solidFill>
                <a:cs typeface="Calibri"/>
              </a:rPr>
              <a:t>The women in the HRT category found to have significant histology had a clear issue before being investigated: one was 80yrs old when started on HRT to manage bleeding. The other was repeated PMB, having previously had a benign polyp removed and represented several years later.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42424"/>
                </a:solidFill>
                <a:cs typeface="Calibri"/>
              </a:rPr>
              <a:t>Rate of OPH is very similar in both groups because HRT thickens the endometrium.</a:t>
            </a:r>
          </a:p>
          <a:p>
            <a:endParaRPr lang="en-GB" sz="1625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2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A52A-DFD9-3ACA-C3F0-DDD13642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Recommendations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3BB1B-5D5C-FC72-B4ED-545912372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74295" tIns="37148" rIns="74295" bIns="37148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42424"/>
                </a:solidFill>
                <a:cs typeface="Calibri"/>
              </a:rPr>
              <a:t>Change the referral guidance and educate the GPs.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42424"/>
                </a:solidFill>
                <a:cs typeface="Calibri"/>
              </a:rPr>
              <a:t>Although community ultrasound would be an option, beware that there is a 53% chance this will be reported as abnormal for women on HRT however only 1 of 74 such cases in this study had a cancer.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42424"/>
                </a:solidFill>
                <a:cs typeface="Calibri"/>
              </a:rPr>
              <a:t>Change practice and re-audit the referrals.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6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8404-0669-B806-28AA-170F10C3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Current guidance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C4341-AB35-D6A3-AE50-8674208CE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678" y="1452395"/>
            <a:ext cx="8865460" cy="4884737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GB" sz="2000" dirty="0">
                <a:cs typeface="Arial"/>
              </a:rPr>
              <a:t>North and East Devon Formulary and Referral</a:t>
            </a:r>
            <a:endParaRPr lang="en-US" sz="2000">
              <a:cs typeface="Arial"/>
            </a:endParaRPr>
          </a:p>
          <a:p>
            <a:r>
              <a:rPr lang="en-GB" sz="2000" dirty="0">
                <a:solidFill>
                  <a:srgbClr val="0000FF"/>
                </a:solidFill>
                <a:cs typeface="Arial"/>
                <a:hlinkClick r:id="rId3"/>
              </a:rPr>
              <a:t>https://northeast.devonformularyguidance.nhs.uk/referral-guidance/northern-locality/gynaecology/postmenopausal-bleeding</a:t>
            </a:r>
            <a:endParaRPr lang="en-US" sz="2000">
              <a:latin typeface="Arial"/>
              <a:cs typeface="Calibri"/>
            </a:endParaRPr>
          </a:p>
          <a:p>
            <a:endParaRPr lang="en-GB" sz="2000" dirty="0">
              <a:cs typeface="Arial"/>
            </a:endParaRPr>
          </a:p>
          <a:p>
            <a:r>
              <a:rPr lang="en-GB" sz="2000" dirty="0">
                <a:cs typeface="Arial"/>
              </a:rPr>
              <a:t>2.  Gynaecological cancers - recognition and referral</a:t>
            </a:r>
            <a:endParaRPr lang="en-US" sz="2000">
              <a:cs typeface="Arial"/>
            </a:endParaRPr>
          </a:p>
          <a:p>
            <a:r>
              <a:rPr lang="en-GB" sz="2000" dirty="0">
                <a:solidFill>
                  <a:srgbClr val="0000FF"/>
                </a:solidFill>
                <a:cs typeface="Arial"/>
                <a:hlinkClick r:id="rId4"/>
              </a:rPr>
              <a:t>https://cks.nice.org.uk/topics/gynaecological-cancers-recognition-referral/</a:t>
            </a:r>
            <a:endParaRPr lang="en-GB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r>
              <a:rPr lang="en-GB" sz="2000" dirty="0">
                <a:cs typeface="Arial"/>
              </a:rPr>
              <a:t>3. Joint RCOG, BSGE and BGCS guidance for the management of abnormal uterine bleeding in the evolving Coronavirus (COVID-19) pandemic</a:t>
            </a:r>
            <a:endParaRPr lang="en-US" sz="2000" dirty="0">
              <a:cs typeface="Arial"/>
            </a:endParaRPr>
          </a:p>
          <a:p>
            <a:r>
              <a:rPr lang="en-GB" sz="2000" i="1" dirty="0">
                <a:cs typeface="Arial"/>
              </a:rPr>
              <a:t>RCOG, BSGE and BGCS (2020) Joint RCOG, BSGE and BGCS guidance for the management of abnormal uterine bleeding in the evolving Coronavirus (COVID-19) pandemic. London: RCOG</a:t>
            </a:r>
            <a:endParaRPr lang="en-US" sz="20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54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E05C-17D2-B039-9412-07E23ABC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Current research/evidence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655CB-A9C4-182A-9B48-1FD73096F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678" y="1709569"/>
            <a:ext cx="8865460" cy="4584700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GB" sz="2000" dirty="0">
                <a:cs typeface="Arial"/>
              </a:rPr>
              <a:t>Unscheduled bleeding with hormone replacement therapy </a:t>
            </a:r>
            <a:endParaRPr lang="en-US" sz="2000" dirty="0">
              <a:cs typeface="Arial"/>
            </a:endParaRPr>
          </a:p>
          <a:p>
            <a:pPr marL="342900" lvl="5" indent="-342900">
              <a:buFont typeface="Wingdings" panose="020B0604020202020204" pitchFamily="34" charset="0"/>
              <a:buChar char="§"/>
            </a:pPr>
            <a:r>
              <a:rPr lang="en-GB" sz="1500" i="1" dirty="0">
                <a:solidFill>
                  <a:srgbClr val="000000"/>
                </a:solidFill>
                <a:cs typeface="Arial"/>
              </a:rPr>
              <a:t>Dave</a:t>
            </a:r>
            <a:r>
              <a:rPr lang="en-GB" sz="1500" b="0" i="1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GB" sz="1500" b="0" i="1" dirty="0" err="1">
                <a:solidFill>
                  <a:srgbClr val="000000"/>
                </a:solidFill>
                <a:ea typeface="+mn-lt"/>
                <a:cs typeface="+mn-lt"/>
              </a:rPr>
              <a:t>Adedipe</a:t>
            </a:r>
            <a:r>
              <a:rPr lang="en-GB" sz="1500" b="0" i="1" dirty="0">
                <a:solidFill>
                  <a:srgbClr val="000000"/>
                </a:solidFill>
                <a:ea typeface="+mn-lt"/>
                <a:cs typeface="+mn-lt"/>
              </a:rPr>
              <a:t>, T., Disu, S., &amp; </a:t>
            </a:r>
            <a:r>
              <a:rPr lang="en-GB" sz="1500" b="0" i="1" dirty="0" err="1">
                <a:solidFill>
                  <a:srgbClr val="000000"/>
                </a:solidFill>
                <a:ea typeface="+mn-lt"/>
                <a:cs typeface="+mn-lt"/>
              </a:rPr>
              <a:t>Laiyemo</a:t>
            </a:r>
            <a:r>
              <a:rPr lang="en-GB" sz="1500" b="0" i="1" dirty="0">
                <a:solidFill>
                  <a:srgbClr val="000000"/>
                </a:solidFill>
                <a:ea typeface="+mn-lt"/>
                <a:cs typeface="+mn-lt"/>
              </a:rPr>
              <a:t>, R. (2019). Unscheduled bleeding with hormone replacement therapy. The Obstetrician &amp; Gynaecologist, 21(2), 95–101. </a:t>
            </a:r>
            <a:r>
              <a:rPr lang="en-GB" sz="1500" b="0" i="1" dirty="0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https://doi.org/10.1111/tog.12553</a:t>
            </a:r>
            <a:endParaRPr lang="en-US" sz="1500" b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000000"/>
                </a:solidFill>
                <a:ea typeface="+mn-lt"/>
                <a:cs typeface="+mn-lt"/>
              </a:rPr>
              <a:t>Unscheduled</a:t>
            </a:r>
            <a:r>
              <a:rPr lang="en-GB" sz="2000" dirty="0">
                <a:cs typeface="Arial"/>
              </a:rPr>
              <a:t> bleeding on HRT -do we always need to investigate for endometrial pathology?</a:t>
            </a:r>
            <a:endParaRPr lang="en-GB" sz="2000" dirty="0">
              <a:solidFill>
                <a:srgbClr val="000000"/>
              </a:solidFill>
              <a:cs typeface="Arial"/>
            </a:endParaRPr>
          </a:p>
          <a:p>
            <a:pPr marL="342900" lvl="5" indent="-342900">
              <a:buFont typeface="Wingdings" panose="020B0604020202020204" pitchFamily="34" charset="0"/>
              <a:buChar char="§"/>
            </a:pPr>
            <a:r>
              <a:rPr lang="en-GB" sz="1500" b="0" i="1" dirty="0">
                <a:solidFill>
                  <a:srgbClr val="000000"/>
                </a:solidFill>
                <a:cs typeface="Arial"/>
              </a:rPr>
              <a:t>Lou YY, </a:t>
            </a:r>
            <a:r>
              <a:rPr lang="en-GB" sz="1500" b="0" i="1" dirty="0" err="1">
                <a:solidFill>
                  <a:srgbClr val="000000"/>
                </a:solidFill>
                <a:cs typeface="Arial"/>
              </a:rPr>
              <a:t>Kannappar</a:t>
            </a:r>
            <a:r>
              <a:rPr lang="en-GB" sz="1500" b="0" i="1" dirty="0">
                <a:solidFill>
                  <a:srgbClr val="000000"/>
                </a:solidFill>
                <a:cs typeface="Arial"/>
              </a:rPr>
              <a:t> J, </a:t>
            </a:r>
            <a:r>
              <a:rPr lang="en-GB" sz="1500" b="0" i="1" dirty="0" err="1">
                <a:solidFill>
                  <a:srgbClr val="000000"/>
                </a:solidFill>
                <a:cs typeface="Arial"/>
              </a:rPr>
              <a:t>Sathiyathasan</a:t>
            </a:r>
            <a:r>
              <a:rPr lang="en-GB" sz="1500" b="0" i="1" dirty="0">
                <a:solidFill>
                  <a:srgbClr val="000000"/>
                </a:solidFill>
                <a:cs typeface="Arial"/>
              </a:rPr>
              <a:t> S. Unscheduled bleeding on HRT – do we always need to investigate for endometrial pathology? Int J </a:t>
            </a:r>
            <a:r>
              <a:rPr lang="en-GB" sz="1500" b="0" i="1" dirty="0" err="1">
                <a:solidFill>
                  <a:srgbClr val="000000"/>
                </a:solidFill>
                <a:cs typeface="Arial"/>
              </a:rPr>
              <a:t>Reprod</a:t>
            </a:r>
            <a:r>
              <a:rPr lang="en-GB" sz="1500" b="0" i="1" dirty="0">
                <a:solidFill>
                  <a:srgbClr val="000000"/>
                </a:solidFill>
                <a:cs typeface="Arial"/>
              </a:rPr>
              <a:t> Contracept </a:t>
            </a:r>
            <a:r>
              <a:rPr lang="en-GB" sz="1500" b="0" i="1" dirty="0" err="1">
                <a:solidFill>
                  <a:srgbClr val="000000"/>
                </a:solidFill>
                <a:cs typeface="Arial"/>
              </a:rPr>
              <a:t>Obstet</a:t>
            </a:r>
            <a:r>
              <a:rPr lang="en-GB" sz="1500" b="0" i="1" dirty="0">
                <a:solidFill>
                  <a:srgbClr val="000000"/>
                </a:solidFill>
                <a:cs typeface="Arial"/>
              </a:rPr>
              <a:t> </a:t>
            </a:r>
            <a:r>
              <a:rPr lang="en-GB" sz="1500" b="0" i="1" dirty="0" err="1">
                <a:solidFill>
                  <a:srgbClr val="000000"/>
                </a:solidFill>
                <a:cs typeface="Arial"/>
              </a:rPr>
              <a:t>Gynecol</a:t>
            </a:r>
            <a:r>
              <a:rPr lang="en-GB" sz="1500" b="0" i="1" dirty="0">
                <a:solidFill>
                  <a:srgbClr val="000000"/>
                </a:solidFill>
                <a:cs typeface="Arial"/>
              </a:rPr>
              <a:t> 2017; 6: 4174–8.</a:t>
            </a:r>
            <a:endParaRPr lang="en-GB" sz="1500" b="0">
              <a:solidFill>
                <a:srgbClr val="000000"/>
              </a:solidFill>
              <a:cs typeface="Arial"/>
            </a:endParaRPr>
          </a:p>
          <a:p>
            <a:pPr marL="342900" indent="-342900">
              <a:buAutoNum type="arabicPeriod"/>
            </a:pPr>
            <a:r>
              <a:rPr lang="en-GB" sz="2000" dirty="0">
                <a:ea typeface="+mn-lt"/>
                <a:cs typeface="+mn-lt"/>
              </a:rPr>
              <a:t>Association Between Hormone Replacement Therapy and Development of Endometrial Cancer: Results From a Prospective US Cohort Study</a:t>
            </a:r>
          </a:p>
          <a:p>
            <a:pPr marL="342900" lvl="5" indent="-342900">
              <a:buFont typeface="Wingdings"/>
              <a:buChar char="§"/>
            </a:pPr>
            <a:r>
              <a:rPr lang="en-GB" sz="1500" i="1" dirty="0">
                <a:solidFill>
                  <a:srgbClr val="000000"/>
                </a:solidFill>
                <a:ea typeface="+mn-lt"/>
                <a:cs typeface="+mn-lt"/>
              </a:rPr>
              <a:t>Liang Y</a:t>
            </a:r>
            <a:r>
              <a:rPr lang="en-GB" sz="1500" i="1" dirty="0">
                <a:solidFill>
                  <a:srgbClr val="000000"/>
                </a:solidFill>
                <a:cs typeface="Arial"/>
              </a:rPr>
              <a:t>, Jiao H, Qu L, Liu H. Association Between Hormone Replacement Therapy and Development of Endometrial Cancer: Results From a Prospective US Cohort Study. Front Med (Lausanne). 2022 Jan 17;8:802959. </a:t>
            </a:r>
            <a:r>
              <a:rPr lang="en-GB" sz="1500" i="1" dirty="0" err="1">
                <a:solidFill>
                  <a:srgbClr val="000000"/>
                </a:solidFill>
                <a:cs typeface="Arial"/>
              </a:rPr>
              <a:t>doi</a:t>
            </a:r>
            <a:r>
              <a:rPr lang="en-GB" sz="1500" i="1" dirty="0">
                <a:solidFill>
                  <a:srgbClr val="000000"/>
                </a:solidFill>
                <a:cs typeface="Arial"/>
              </a:rPr>
              <a:t>: 10.3389/fmed.2021.802959. PMID: 35111783; PMCID: PMC8801732.</a:t>
            </a:r>
            <a:endParaRPr lang="en-GB" sz="180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44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CB26A0A8-2619-446B-8056-6761C9530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17180" r="5100" b="3088"/>
          <a:stretch/>
        </p:blipFill>
        <p:spPr bwMode="auto">
          <a:xfrm>
            <a:off x="1103242" y="1600200"/>
            <a:ext cx="7504045" cy="44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F638C-E639-4410-973C-25D4B9CD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PMB referrals January – March 2023</a:t>
            </a:r>
          </a:p>
        </p:txBody>
      </p:sp>
    </p:spTree>
    <p:extLst>
      <p:ext uri="{BB962C8B-B14F-4D97-AF65-F5344CB8AC3E}">
        <p14:creationId xmlns:p14="http://schemas.microsoft.com/office/powerpoint/2010/main" val="22207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7C78-08C2-0EED-BF4D-74DCB42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Numbers requiring endometrial sampling</a:t>
            </a:r>
            <a:endParaRPr lang="en-GB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0BC9DF9E-ABB9-49FE-9C42-D4A95BA34AB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83" y="1939097"/>
            <a:ext cx="6580187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37A70-5BD0-3C2C-EAF4-59C8615BC49E}"/>
              </a:ext>
            </a:extLst>
          </p:cNvPr>
          <p:cNvSpPr txBox="1"/>
          <p:nvPr/>
        </p:nvSpPr>
        <p:spPr>
          <a:xfrm>
            <a:off x="609516" y="2336960"/>
            <a:ext cx="2208975" cy="13061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cs typeface="Calibri"/>
              </a:rPr>
              <a:t>No HRT = 93</a:t>
            </a:r>
          </a:p>
          <a:p>
            <a:r>
              <a:rPr lang="en-GB" sz="2000" dirty="0">
                <a:cs typeface="Calibri"/>
              </a:rPr>
              <a:t>HRT = 84</a:t>
            </a:r>
          </a:p>
          <a:p>
            <a:endParaRPr lang="en-GB" sz="2000" dirty="0">
              <a:cs typeface="Calibri"/>
            </a:endParaRPr>
          </a:p>
          <a:p>
            <a:r>
              <a:rPr lang="en-GB" sz="2000" dirty="0">
                <a:cs typeface="Calibri"/>
              </a:rPr>
              <a:t>51% of referrals</a:t>
            </a:r>
          </a:p>
        </p:txBody>
      </p:sp>
    </p:spTree>
    <p:extLst>
      <p:ext uri="{BB962C8B-B14F-4D97-AF65-F5344CB8AC3E}">
        <p14:creationId xmlns:p14="http://schemas.microsoft.com/office/powerpoint/2010/main" val="20680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E850-3841-9CE2-AF69-883D3269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Histology results</a:t>
            </a:r>
            <a:endParaRPr lang="en-GB" dirty="0"/>
          </a:p>
        </p:txBody>
      </p:sp>
      <p:pic>
        <p:nvPicPr>
          <p:cNvPr id="4" name="Content Placeholder 3" descr="A graph with blue and white text&#10;&#10;Description automatically generated">
            <a:extLst>
              <a:ext uri="{FF2B5EF4-FFF2-40B4-BE49-F238E27FC236}">
                <a16:creationId xmlns:a16="http://schemas.microsoft.com/office/drawing/2014/main" id="{8BB21C73-903E-FEAB-6CBD-D6266DB10E9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453" t="13183" r="2216" b="1801"/>
          <a:stretch/>
        </p:blipFill>
        <p:spPr>
          <a:xfrm>
            <a:off x="1389822" y="1967947"/>
            <a:ext cx="7126356" cy="3518453"/>
          </a:xfrm>
        </p:spPr>
      </p:pic>
    </p:spTree>
    <p:extLst>
      <p:ext uri="{BB962C8B-B14F-4D97-AF65-F5344CB8AC3E}">
        <p14:creationId xmlns:p14="http://schemas.microsoft.com/office/powerpoint/2010/main" val="1622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69C6-E8A5-AD0C-891B-5C8CF84D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Significance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27CAE-3209-3C76-DCFC-840C3DAC20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74295" tIns="37148" rIns="74295" bIns="37148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11.1% of referrals NOT on HRT found to have significant histology</a:t>
            </a:r>
          </a:p>
          <a:p>
            <a:pPr marL="0" indent="0" defTabSz="215404">
              <a:buNone/>
            </a:pPr>
            <a:r>
              <a:rPr lang="en-GB" sz="2000" dirty="0">
                <a:cs typeface="Calibri"/>
              </a:rPr>
              <a:t>	(7.4% cancer, 3.7% atypical hyperplasia)</a:t>
            </a:r>
          </a:p>
          <a:p>
            <a:endParaRPr lang="en-GB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1.28% of referrals ON HRT found to have significant histology – one patient with cancer, one with atypical hyperplasia </a:t>
            </a:r>
          </a:p>
          <a:p>
            <a:pPr marL="0" indent="0">
              <a:buNone/>
              <a:tabLst>
                <a:tab pos="215404" algn="l"/>
              </a:tabLst>
            </a:pPr>
            <a:r>
              <a:rPr lang="en-GB" sz="2000" dirty="0">
                <a:cs typeface="Calibri"/>
              </a:rPr>
              <a:t>	(0.64% cancer, 0.64% atypical hyperplasia)</a:t>
            </a:r>
          </a:p>
        </p:txBody>
      </p:sp>
    </p:spTree>
    <p:extLst>
      <p:ext uri="{BB962C8B-B14F-4D97-AF65-F5344CB8AC3E}">
        <p14:creationId xmlns:p14="http://schemas.microsoft.com/office/powerpoint/2010/main" val="7779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5A3D-D768-211B-D636-3C4653F4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Histology results for those with fluid on USS</a:t>
            </a:r>
            <a:endParaRPr lang="en-GB" dirty="0"/>
          </a:p>
        </p:txBody>
      </p:sp>
      <p:pic>
        <p:nvPicPr>
          <p:cNvPr id="4" name="Content Placeholder 3" descr="A graph of a patient&amp;#39;s cavity&#10;&#10;Description automatically generated">
            <a:extLst>
              <a:ext uri="{FF2B5EF4-FFF2-40B4-BE49-F238E27FC236}">
                <a16:creationId xmlns:a16="http://schemas.microsoft.com/office/drawing/2014/main" id="{9ABCCC3F-F6A7-06DC-2186-057F9803B7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930" t="35770" r="987" b="1901"/>
          <a:stretch/>
        </p:blipFill>
        <p:spPr>
          <a:xfrm>
            <a:off x="1172817" y="2250040"/>
            <a:ext cx="7573618" cy="2888490"/>
          </a:xfrm>
        </p:spPr>
      </p:pic>
    </p:spTree>
    <p:extLst>
      <p:ext uri="{BB962C8B-B14F-4D97-AF65-F5344CB8AC3E}">
        <p14:creationId xmlns:p14="http://schemas.microsoft.com/office/powerpoint/2010/main" val="26461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623D-B76C-DF5C-6934-C7CD21AB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Significance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18D0-244C-412F-481F-6EDB15E5B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74295" tIns="37148" rIns="74295" bIns="37148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Of the referrals found to have fluid within cavity on USS: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21% NOT on HRT were found to have any histology – all of these were benign polyps. No significant histology.</a:t>
            </a: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0% ON HRT showed ANY histology.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This is a percentage only of those with fluid within the cavity – numbers of sample size much smaller than overall numbers.</a:t>
            </a:r>
          </a:p>
        </p:txBody>
      </p:sp>
    </p:spTree>
    <p:extLst>
      <p:ext uri="{BB962C8B-B14F-4D97-AF65-F5344CB8AC3E}">
        <p14:creationId xmlns:p14="http://schemas.microsoft.com/office/powerpoint/2010/main" val="34347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NHS-colours">
      <a:dk1>
        <a:sysClr val="windowText" lastClr="000000"/>
      </a:dk1>
      <a:lt1>
        <a:sysClr val="window" lastClr="FFFFFF"/>
      </a:lt1>
      <a:dk2>
        <a:srgbClr val="003087"/>
      </a:dk2>
      <a:lt2>
        <a:srgbClr val="E8EDEE"/>
      </a:lt2>
      <a:accent1>
        <a:srgbClr val="005EB8"/>
      </a:accent1>
      <a:accent2>
        <a:srgbClr val="8A1538"/>
      </a:accent2>
      <a:accent3>
        <a:srgbClr val="78BE20"/>
      </a:accent3>
      <a:accent4>
        <a:srgbClr val="330072"/>
      </a:accent4>
      <a:accent5>
        <a:srgbClr val="00A499"/>
      </a:accent5>
      <a:accent6>
        <a:srgbClr val="ED8B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19352</TotalTime>
  <Words>1031</Words>
  <Application>Microsoft Office PowerPoint</Application>
  <PresentationFormat>A4 Paper (210x297 mm)</PresentationFormat>
  <Paragraphs>71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PMB Referrals January – March 2023</vt:lpstr>
      <vt:lpstr>Current guidance</vt:lpstr>
      <vt:lpstr>Current research/evidence</vt:lpstr>
      <vt:lpstr>PMB referrals January – March 2023</vt:lpstr>
      <vt:lpstr>Numbers requiring endometrial sampling</vt:lpstr>
      <vt:lpstr>Histology results</vt:lpstr>
      <vt:lpstr>Significance</vt:lpstr>
      <vt:lpstr>Histology results for those with fluid on USS</vt:lpstr>
      <vt:lpstr>Significance</vt:lpstr>
      <vt:lpstr>Limitations of this study</vt:lpstr>
      <vt:lpstr>Conclusions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Chinnock Jeff (Royal Devon and Exeter Foundation Trust)</dc:creator>
  <cp:lastModifiedBy>Helen Dunderdale</cp:lastModifiedBy>
  <cp:revision>532</cp:revision>
  <dcterms:created xsi:type="dcterms:W3CDTF">2022-02-16T15:26:16Z</dcterms:created>
  <dcterms:modified xsi:type="dcterms:W3CDTF">2023-11-03T14:32:28Z</dcterms:modified>
</cp:coreProperties>
</file>