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Lato" panose="020F0502020204030203"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093CE7-525B-4FD5-BF37-98AC7C4B6333}">
  <a:tblStyle styleId="{4F093CE7-525B-4FD5-BF37-98AC7C4B633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9338104d2f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9338104d2f_0_1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g29338104d2f_0_13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9338104d2f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9338104d2f_0_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g29338104d2f_0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f5adc10df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gf5adc10df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7" name="Google Shape;2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52a504ea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252a504eaa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g1252a504ea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933802787a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933802787a_0_4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2933802787a_0_4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9338104d2f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9338104d2f_0_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29338104d2f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f5adc10dff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f5adc10dff_0_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304800" lvl="0" indent="0" algn="l" rtl="0">
              <a:lnSpc>
                <a:spcPct val="100000"/>
              </a:lnSpc>
              <a:spcBef>
                <a:spcPts val="0"/>
              </a:spcBef>
              <a:spcAft>
                <a:spcPts val="3600"/>
              </a:spcAft>
              <a:buNone/>
            </a:pPr>
            <a:endParaRPr sz="1100" b="1">
              <a:latin typeface="Arial"/>
              <a:ea typeface="Arial"/>
              <a:cs typeface="Arial"/>
              <a:sym typeface="Arial"/>
            </a:endParaRPr>
          </a:p>
        </p:txBody>
      </p:sp>
      <p:sp>
        <p:nvSpPr>
          <p:cNvPr id="130" name="Google Shape;130;gf5adc10dff_0_8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9338104d2f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9338104d2f_0_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29338104d2f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9338104d2f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9338104d2f_0_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29338104d2f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15e8f43194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5e8f43194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100" b="1">
              <a:latin typeface="Arial"/>
              <a:ea typeface="Arial"/>
              <a:cs typeface="Arial"/>
              <a:sym typeface="Arial"/>
            </a:endParaRPr>
          </a:p>
        </p:txBody>
      </p:sp>
      <p:sp>
        <p:nvSpPr>
          <p:cNvPr id="152" name="Google Shape;152;g15e8f431944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9338104d2f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9338104d2f_0_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g29338104d2f_0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www.ukctg.nihr.ac.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mailto:Joannetaylor1@nhs.net"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mailto:rebecca.pienaar@nih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1"/>
          <p:cNvSpPr txBox="1">
            <a:spLocks noGrp="1"/>
          </p:cNvSpPr>
          <p:nvPr>
            <p:ph type="subTitle" idx="1"/>
          </p:nvPr>
        </p:nvSpPr>
        <p:spPr>
          <a:xfrm>
            <a:off x="1017650" y="3986200"/>
            <a:ext cx="9650400" cy="465900"/>
          </a:xfrm>
          <a:prstGeom prst="rect">
            <a:avLst/>
          </a:prstGeom>
          <a:noFill/>
          <a:ln>
            <a:noFill/>
          </a:ln>
        </p:spPr>
        <p:txBody>
          <a:bodyPr spcFirstLastPara="1" wrap="square" lIns="91425" tIns="45700" rIns="91425" bIns="45700" anchor="t" anchorCtr="0">
            <a:noAutofit/>
          </a:bodyPr>
          <a:lstStyle/>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West of England &amp; South West Peninsula CRNs </a:t>
            </a:r>
            <a:endParaRPr sz="2920">
              <a:latin typeface="Lato"/>
              <a:ea typeface="Lato"/>
              <a:cs typeface="Lato"/>
              <a:sym typeface="Lato"/>
            </a:endParaRPr>
          </a:p>
          <a:p>
            <a:pPr marL="0" lvl="0" indent="0" algn="ctr" rtl="0">
              <a:lnSpc>
                <a:spcPct val="80000"/>
              </a:lnSpc>
              <a:spcBef>
                <a:spcPts val="0"/>
              </a:spcBef>
              <a:spcAft>
                <a:spcPts val="0"/>
              </a:spcAft>
              <a:buClr>
                <a:schemeClr val="lt1"/>
              </a:buClr>
              <a:buSzPts val="2220"/>
              <a:buNone/>
            </a:pPr>
            <a:r>
              <a:rPr lang="en-GB" sz="2920">
                <a:latin typeface="Lato"/>
                <a:ea typeface="Lato"/>
                <a:cs typeface="Lato"/>
                <a:sym typeface="Lato"/>
              </a:rPr>
              <a:t>- Claire Matthews &amp; Joanne Taylor</a:t>
            </a:r>
            <a:endParaRPr sz="3100">
              <a:latin typeface="Lato"/>
              <a:ea typeface="Lato"/>
              <a:cs typeface="Lato"/>
              <a:sym typeface="Lato"/>
            </a:endParaRPr>
          </a:p>
          <a:p>
            <a:pPr marL="0" lvl="0" indent="0" algn="l" rtl="0">
              <a:lnSpc>
                <a:spcPct val="80000"/>
              </a:lnSpc>
              <a:spcBef>
                <a:spcPts val="444"/>
              </a:spcBef>
              <a:spcAft>
                <a:spcPts val="0"/>
              </a:spcAft>
              <a:buClr>
                <a:schemeClr val="lt1"/>
              </a:buClr>
              <a:buSzPts val="2220"/>
              <a:buNone/>
            </a:pPr>
            <a:r>
              <a:rPr lang="en-GB" sz="2220"/>
              <a:t> </a:t>
            </a:r>
            <a:endParaRPr/>
          </a:p>
        </p:txBody>
      </p:sp>
      <p:sp>
        <p:nvSpPr>
          <p:cNvPr id="93" name="Google Shape;93;p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sz="3800"/>
            </a:br>
            <a:r>
              <a:rPr lang="en-GB" sz="3800">
                <a:latin typeface="Lato"/>
                <a:ea typeface="Lato"/>
                <a:cs typeface="Lato"/>
                <a:sym typeface="Lato"/>
              </a:rPr>
              <a:t>Gynaecological Oncology Research Update for SWAGGER</a:t>
            </a:r>
            <a:endParaRPr sz="3800">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endParaRPr sz="3800">
              <a:latin typeface="Lato"/>
              <a:ea typeface="Lato"/>
              <a:cs typeface="Lato"/>
              <a:sym typeface="Lato"/>
            </a:endParaRPr>
          </a:p>
        </p:txBody>
      </p:sp>
      <p:sp>
        <p:nvSpPr>
          <p:cNvPr id="94" name="Google Shape;94;p11"/>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chemeClr val="lt1"/>
                </a:solidFill>
                <a:latin typeface="Lato"/>
                <a:ea typeface="Lato"/>
                <a:cs typeface="Lato"/>
                <a:sym typeface="Lato"/>
              </a:rPr>
              <a:t>03/11/2023</a:t>
            </a:r>
            <a:endParaRPr sz="2100" b="0" i="0" u="none" strike="noStrike" cap="none">
              <a:solidFill>
                <a:schemeClr val="lt1"/>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0"/>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NIHR Associate Principal Investigator (PI) Scheme Educational Event</a:t>
            </a:r>
            <a:endParaRPr/>
          </a:p>
        </p:txBody>
      </p:sp>
      <p:pic>
        <p:nvPicPr>
          <p:cNvPr id="174" name="Google Shape;174;p20"/>
          <p:cNvPicPr preferRelativeResize="0"/>
          <p:nvPr/>
        </p:nvPicPr>
        <p:blipFill>
          <a:blip r:embed="rId3">
            <a:alphaModFix/>
          </a:blip>
          <a:stretch>
            <a:fillRect/>
          </a:stretch>
        </p:blipFill>
        <p:spPr>
          <a:xfrm>
            <a:off x="2189625" y="1534324"/>
            <a:ext cx="7037750" cy="4103375"/>
          </a:xfrm>
          <a:prstGeom prst="rect">
            <a:avLst/>
          </a:prstGeom>
          <a:noFill/>
          <a:ln>
            <a:noFill/>
          </a:ln>
        </p:spPr>
      </p:pic>
      <p:sp>
        <p:nvSpPr>
          <p:cNvPr id="175" name="Google Shape;175;p20"/>
          <p:cNvSpPr txBox="1"/>
          <p:nvPr/>
        </p:nvSpPr>
        <p:spPr>
          <a:xfrm>
            <a:off x="3923200" y="554690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associatepischeme@nihr.ac.uk</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1"/>
          <p:cNvSpPr txBox="1">
            <a:spLocks noGrp="1"/>
          </p:cNvSpPr>
          <p:nvPr>
            <p:ph type="title"/>
          </p:nvPr>
        </p:nvSpPr>
        <p:spPr>
          <a:xfrm>
            <a:off x="1813850" y="365125"/>
            <a:ext cx="95400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Clinical Research Network Transition to Research Delivery Network</a:t>
            </a:r>
            <a:endParaRPr/>
          </a:p>
        </p:txBody>
      </p:sp>
      <p:sp>
        <p:nvSpPr>
          <p:cNvPr id="182" name="Google Shape;182;p21"/>
          <p:cNvSpPr txBox="1">
            <a:spLocks noGrp="1"/>
          </p:cNvSpPr>
          <p:nvPr>
            <p:ph type="body" idx="1"/>
          </p:nvPr>
        </p:nvSpPr>
        <p:spPr>
          <a:xfrm>
            <a:off x="838200" y="1535075"/>
            <a:ext cx="5358300" cy="4256400"/>
          </a:xfrm>
          <a:prstGeom prst="rect">
            <a:avLst/>
          </a:prstGeom>
        </p:spPr>
        <p:txBody>
          <a:bodyPr spcFirstLastPara="1" wrap="square" lIns="91425" tIns="45700" rIns="91425" bIns="45700" anchor="t" anchorCtr="0">
            <a:noAutofit/>
          </a:bodyPr>
          <a:lstStyle/>
          <a:p>
            <a:pPr marL="0" lvl="0" indent="0" algn="l" rtl="0">
              <a:lnSpc>
                <a:spcPct val="100000"/>
              </a:lnSpc>
              <a:spcBef>
                <a:spcPts val="1000"/>
              </a:spcBef>
              <a:spcAft>
                <a:spcPts val="0"/>
              </a:spcAft>
              <a:buNone/>
            </a:pPr>
            <a:r>
              <a:rPr lang="en-GB" sz="2100"/>
              <a:t>Launching Oct 2024</a:t>
            </a:r>
            <a:endParaRPr sz="2100"/>
          </a:p>
          <a:p>
            <a:pPr marL="0" lvl="0" indent="0" algn="l" rtl="0">
              <a:lnSpc>
                <a:spcPct val="100000"/>
              </a:lnSpc>
              <a:spcBef>
                <a:spcPts val="1000"/>
              </a:spcBef>
              <a:spcAft>
                <a:spcPts val="0"/>
              </a:spcAft>
              <a:buNone/>
            </a:pPr>
            <a:r>
              <a:rPr lang="en-GB" sz="2100"/>
              <a:t>The NIHR RDN has 2 primary purposes:</a:t>
            </a:r>
            <a:endParaRPr sz="2100"/>
          </a:p>
          <a:p>
            <a:pPr marL="457200" lvl="0" indent="-361950" algn="l" rtl="0">
              <a:lnSpc>
                <a:spcPct val="100000"/>
              </a:lnSpc>
              <a:spcBef>
                <a:spcPts val="1000"/>
              </a:spcBef>
              <a:spcAft>
                <a:spcPts val="0"/>
              </a:spcAft>
              <a:buSzPts val="2100"/>
              <a:buChar char="•"/>
            </a:pPr>
            <a:r>
              <a:rPr lang="en-GB" sz="2100"/>
              <a:t>To support the successful delivery of high quality research, as an active partner in the research system</a:t>
            </a:r>
            <a:endParaRPr sz="2100"/>
          </a:p>
          <a:p>
            <a:pPr marL="457200" lvl="0" indent="-361950" algn="l" rtl="0">
              <a:lnSpc>
                <a:spcPct val="100000"/>
              </a:lnSpc>
              <a:spcBef>
                <a:spcPts val="1000"/>
              </a:spcBef>
              <a:spcAft>
                <a:spcPts val="0"/>
              </a:spcAft>
              <a:buSzPts val="2100"/>
              <a:buChar char="•"/>
            </a:pPr>
            <a:r>
              <a:rPr lang="en-GB" sz="2100"/>
              <a:t>To increase capacity and capability of the research infrastructure for the future</a:t>
            </a:r>
            <a:endParaRPr sz="2100"/>
          </a:p>
          <a:p>
            <a:pPr marL="0" lvl="0" indent="0" algn="l" rtl="0">
              <a:lnSpc>
                <a:spcPct val="100000"/>
              </a:lnSpc>
              <a:spcBef>
                <a:spcPts val="1000"/>
              </a:spcBef>
              <a:spcAft>
                <a:spcPts val="0"/>
              </a:spcAft>
              <a:buNone/>
            </a:pPr>
            <a:r>
              <a:rPr lang="en-GB" sz="2100"/>
              <a:t>Will operate as 1 organisation across England, through a network of 12 Regional Research Delivery Networks (RRDNs) and a central Coordinating Centre (RDNCC)</a:t>
            </a:r>
            <a:endParaRPr sz="2100"/>
          </a:p>
          <a:p>
            <a:pPr marL="0" lvl="0" indent="0" algn="l" rtl="0">
              <a:spcBef>
                <a:spcPts val="1000"/>
              </a:spcBef>
              <a:spcAft>
                <a:spcPts val="0"/>
              </a:spcAft>
              <a:buNone/>
            </a:pPr>
            <a:endParaRPr sz="2100"/>
          </a:p>
        </p:txBody>
      </p:sp>
      <p:pic>
        <p:nvPicPr>
          <p:cNvPr id="183" name="Google Shape;183;p21"/>
          <p:cNvPicPr preferRelativeResize="0"/>
          <p:nvPr/>
        </p:nvPicPr>
        <p:blipFill>
          <a:blip r:embed="rId3">
            <a:alphaModFix/>
          </a:blip>
          <a:stretch>
            <a:fillRect/>
          </a:stretch>
        </p:blipFill>
        <p:spPr>
          <a:xfrm>
            <a:off x="6096000" y="1259151"/>
            <a:ext cx="6096001" cy="4499275"/>
          </a:xfrm>
          <a:prstGeom prst="rect">
            <a:avLst/>
          </a:prstGeom>
          <a:noFill/>
          <a:ln>
            <a:noFill/>
          </a:ln>
        </p:spPr>
      </p:pic>
      <p:grpSp>
        <p:nvGrpSpPr>
          <p:cNvPr id="184" name="Google Shape;184;p21"/>
          <p:cNvGrpSpPr/>
          <p:nvPr/>
        </p:nvGrpSpPr>
        <p:grpSpPr>
          <a:xfrm>
            <a:off x="-9" y="-8"/>
            <a:ext cx="1125415" cy="1294185"/>
            <a:chOff x="6437745" y="332507"/>
            <a:chExt cx="2115442" cy="2122659"/>
          </a:xfrm>
        </p:grpSpPr>
        <p:sp>
          <p:nvSpPr>
            <p:cNvPr id="185" name="Google Shape;185;p21"/>
            <p:cNvSpPr/>
            <p:nvPr/>
          </p:nvSpPr>
          <p:spPr>
            <a:xfrm rot="5400000">
              <a:off x="6247245" y="523007"/>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6" name="Google Shape;186;p21"/>
            <p:cNvSpPr/>
            <p:nvPr/>
          </p:nvSpPr>
          <p:spPr>
            <a:xfrm rot="5400000">
              <a:off x="6655097" y="52300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7" name="Google Shape;187;p21"/>
            <p:cNvSpPr/>
            <p:nvPr/>
          </p:nvSpPr>
          <p:spPr>
            <a:xfrm rot="5400000">
              <a:off x="7412313" y="523009"/>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8" name="Google Shape;188;p21"/>
            <p:cNvSpPr/>
            <p:nvPr/>
          </p:nvSpPr>
          <p:spPr>
            <a:xfrm rot="5400000">
              <a:off x="7029668" y="523011"/>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89" name="Google Shape;189;p21"/>
            <p:cNvSpPr/>
            <p:nvPr/>
          </p:nvSpPr>
          <p:spPr>
            <a:xfrm>
              <a:off x="8085077" y="433427"/>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0" name="Google Shape;190;p21"/>
            <p:cNvSpPr/>
            <p:nvPr/>
          </p:nvSpPr>
          <p:spPr>
            <a:xfrm>
              <a:off x="6926364" y="1202522"/>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1" name="Google Shape;191;p21"/>
            <p:cNvSpPr/>
            <p:nvPr/>
          </p:nvSpPr>
          <p:spPr>
            <a:xfrm rot="5400000">
              <a:off x="6247245" y="1289620"/>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2" name="Google Shape;192;p21"/>
            <p:cNvSpPr/>
            <p:nvPr/>
          </p:nvSpPr>
          <p:spPr>
            <a:xfrm rot="5400000">
              <a:off x="7412316" y="1292113"/>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3" name="Google Shape;193;p21"/>
            <p:cNvSpPr/>
            <p:nvPr/>
          </p:nvSpPr>
          <p:spPr>
            <a:xfrm rot="5400000">
              <a:off x="7787462" y="1296020"/>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4" name="Google Shape;194;p21"/>
            <p:cNvSpPr/>
            <p:nvPr/>
          </p:nvSpPr>
          <p:spPr>
            <a:xfrm rot="5400000">
              <a:off x="8188387" y="1292118"/>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5" name="Google Shape;195;p21"/>
            <p:cNvSpPr/>
            <p:nvPr/>
          </p:nvSpPr>
          <p:spPr>
            <a:xfrm rot="5400000">
              <a:off x="7431167" y="2090363"/>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6" name="Google Shape;196;p21"/>
            <p:cNvSpPr/>
            <p:nvPr/>
          </p:nvSpPr>
          <p:spPr>
            <a:xfrm>
              <a:off x="8085079" y="2003800"/>
              <a:ext cx="358800" cy="358800"/>
            </a:xfrm>
            <a:prstGeom prst="rect">
              <a:avLst/>
            </a:prstGeom>
            <a:noFill/>
            <a:ln w="190500" cap="flat" cmpd="sng">
              <a:solidFill>
                <a:srgbClr val="2DA8B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7" name="Google Shape;197;p21"/>
            <p:cNvSpPr/>
            <p:nvPr/>
          </p:nvSpPr>
          <p:spPr>
            <a:xfrm rot="5400000">
              <a:off x="6655097" y="2085932"/>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8" name="Google Shape;198;p21"/>
            <p:cNvSpPr/>
            <p:nvPr/>
          </p:nvSpPr>
          <p:spPr>
            <a:xfrm rot="5400000">
              <a:off x="7057949" y="2085935"/>
              <a:ext cx="555300" cy="174300"/>
            </a:xfrm>
            <a:prstGeom prst="rect">
              <a:avLst/>
            </a:prstGeom>
            <a:solidFill>
              <a:srgbClr val="173E7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99" name="Google Shape;199;p21"/>
            <p:cNvSpPr/>
            <p:nvPr/>
          </p:nvSpPr>
          <p:spPr>
            <a:xfrm rot="5400000">
              <a:off x="6256670" y="2090366"/>
              <a:ext cx="555300" cy="174300"/>
            </a:xfrm>
            <a:prstGeom prst="rect">
              <a:avLst/>
            </a:prstGeom>
            <a:solidFill>
              <a:srgbClr val="C0DFE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2"/>
          <p:cNvSpPr txBox="1">
            <a:spLocks noGrp="1"/>
          </p:cNvSpPr>
          <p:nvPr>
            <p:ph type="body" idx="1"/>
          </p:nvPr>
        </p:nvSpPr>
        <p:spPr>
          <a:xfrm>
            <a:off x="838200" y="538415"/>
            <a:ext cx="10515600" cy="42564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rgbClr val="0000FF"/>
                </a:solidFill>
                <a:hlinkClick r:id="rId3">
                  <a:extLst>
                    <a:ext uri="{A12FA001-AC4F-418D-AE19-62706E023703}">
                      <ahyp:hlinkClr xmlns:ahyp="http://schemas.microsoft.com/office/drawing/2018/hyperlinkcolor" val="tx"/>
                    </a:ext>
                  </a:extLst>
                </a:hlinkClick>
              </a:rPr>
              <a:t>NIHR ODP</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Open data platform. Data on performance and restart across whole CRN, including all specialty areas</a:t>
            </a:r>
            <a:endParaRPr sz="2220">
              <a:solidFill>
                <a:srgbClr val="193E72"/>
              </a:solidFill>
            </a:endParaRPr>
          </a:p>
          <a:p>
            <a:pPr marL="0" lvl="0" indent="0" algn="l" rtl="0">
              <a:lnSpc>
                <a:spcPct val="100000"/>
              </a:lnSpc>
              <a:spcBef>
                <a:spcPts val="500"/>
              </a:spcBef>
              <a:spcAft>
                <a:spcPts val="0"/>
              </a:spcAft>
              <a:buSzPts val="2400"/>
              <a:buNone/>
            </a:pPr>
            <a:endParaRPr>
              <a:solidFill>
                <a:srgbClr val="193E72"/>
              </a:solidFill>
            </a:endParaRPr>
          </a:p>
          <a:p>
            <a:pPr marL="0" lvl="0" indent="0" algn="l" rtl="0">
              <a:lnSpc>
                <a:spcPct val="100000"/>
              </a:lnSpc>
              <a:spcBef>
                <a:spcPts val="1000"/>
              </a:spcBef>
              <a:spcAft>
                <a:spcPts val="0"/>
              </a:spcAft>
              <a:buSzPts val="2400"/>
              <a:buNone/>
            </a:pPr>
            <a:r>
              <a:rPr lang="en-GB" sz="2220" b="1" u="sng">
                <a:solidFill>
                  <a:srgbClr val="0000FF"/>
                </a:solidFill>
                <a:hlinkClick r:id="rId4">
                  <a:extLst>
                    <a:ext uri="{A12FA001-AC4F-418D-AE19-62706E023703}">
                      <ahyp:hlinkClr xmlns:ahyp="http://schemas.microsoft.com/office/drawing/2018/hyperlinkcolor" val="tx"/>
                    </a:ext>
                  </a:extLst>
                </a:hlinkClick>
              </a:rPr>
              <a:t>NIHR Be Part of Research</a:t>
            </a:r>
            <a:endParaRPr sz="2220" b="1" u="sng">
              <a:solidFill>
                <a:srgbClr val="0000FF"/>
              </a:solidFill>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1000"/>
              </a:spcBef>
              <a:spcAft>
                <a:spcPts val="0"/>
              </a:spcAft>
              <a:buSzPts val="2400"/>
              <a:buNone/>
            </a:pPr>
            <a:r>
              <a:rPr lang="en-GB" sz="2220">
                <a:solidFill>
                  <a:schemeClr val="hlink"/>
                </a:solidFill>
                <a:uFill>
                  <a:noFill/>
                </a:uFill>
                <a:hlinkClick r:id="rId5"/>
              </a:rPr>
              <a:t>See which studies are open across the country </a:t>
            </a:r>
            <a:endParaRPr sz="2200"/>
          </a:p>
          <a:p>
            <a:pPr marL="0" lvl="0" indent="0" algn="l" rtl="0">
              <a:lnSpc>
                <a:spcPct val="100000"/>
              </a:lnSpc>
              <a:spcBef>
                <a:spcPts val="1000"/>
              </a:spcBef>
              <a:spcAft>
                <a:spcPts val="0"/>
              </a:spcAft>
              <a:buSzPts val="2400"/>
              <a:buNone/>
            </a:pPr>
            <a:endParaRPr sz="2200"/>
          </a:p>
          <a:p>
            <a:pPr marL="0" lvl="0" indent="0" algn="l" rtl="0">
              <a:lnSpc>
                <a:spcPct val="100000"/>
              </a:lnSpc>
              <a:spcBef>
                <a:spcPts val="1000"/>
              </a:spcBef>
              <a:spcAft>
                <a:spcPts val="0"/>
              </a:spcAft>
              <a:buSzPts val="2400"/>
              <a:buNone/>
            </a:pPr>
            <a:r>
              <a:rPr lang="en-GB" sz="2220" b="1" u="sng">
                <a:solidFill>
                  <a:srgbClr val="0000FF"/>
                </a:solidFill>
                <a:hlinkClick r:id="rId5">
                  <a:extLst>
                    <a:ext uri="{A12FA001-AC4F-418D-AE19-62706E023703}">
                      <ahyp:hlinkClr xmlns:ahyp="http://schemas.microsoft.com/office/drawing/2018/hyperlinkcolor" val="tx"/>
                    </a:ext>
                  </a:extLst>
                </a:hlinkClick>
              </a:rPr>
              <a:t>National Cancer Research Institute Portfolio Maps</a:t>
            </a:r>
            <a:endParaRPr sz="2220"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View current national portfolio of open, closed and ‘in set up’ cancer studies</a:t>
            </a:r>
            <a:endParaRPr sz="2220">
              <a:solidFill>
                <a:srgbClr val="193E72"/>
              </a:solidFill>
            </a:endParaRPr>
          </a:p>
          <a:p>
            <a:pPr marL="0" lvl="0" indent="0" algn="l" rtl="0">
              <a:lnSpc>
                <a:spcPct val="100000"/>
              </a:lnSpc>
              <a:spcBef>
                <a:spcPts val="500"/>
              </a:spcBef>
              <a:spcAft>
                <a:spcPts val="0"/>
              </a:spcAft>
              <a:buSzPts val="2400"/>
              <a:buNone/>
            </a:pPr>
            <a:endParaRPr sz="2220" b="1">
              <a:solidFill>
                <a:srgbClr val="193E72"/>
              </a:solidFill>
            </a:endParaRPr>
          </a:p>
          <a:p>
            <a:pPr marL="0" lvl="0" indent="0" algn="l" rtl="0">
              <a:lnSpc>
                <a:spcPct val="100000"/>
              </a:lnSpc>
              <a:spcBef>
                <a:spcPts val="500"/>
              </a:spcBef>
              <a:spcAft>
                <a:spcPts val="0"/>
              </a:spcAft>
              <a:buSzPts val="2400"/>
              <a:buNone/>
            </a:pPr>
            <a:r>
              <a:rPr lang="en-GB" sz="2220" b="1" u="sng">
                <a:solidFill>
                  <a:srgbClr val="0000FF"/>
                </a:solidFill>
                <a:hlinkClick r:id="rId6">
                  <a:extLst>
                    <a:ext uri="{A12FA001-AC4F-418D-AE19-62706E023703}">
                      <ahyp:hlinkClr xmlns:ahyp="http://schemas.microsoft.com/office/drawing/2018/hyperlinkcolor" val="tx"/>
                    </a:ext>
                  </a:extLst>
                </a:hlinkClick>
              </a:rPr>
              <a:t>Find a Clinical Research Study (ODP) </a:t>
            </a:r>
            <a:endParaRPr b="1" u="sng">
              <a:solidFill>
                <a:srgbClr val="0000FF"/>
              </a:solidFill>
            </a:endParaRPr>
          </a:p>
          <a:p>
            <a:pPr marL="0" lvl="0" indent="0" algn="l" rtl="0">
              <a:lnSpc>
                <a:spcPct val="100000"/>
              </a:lnSpc>
              <a:spcBef>
                <a:spcPts val="500"/>
              </a:spcBef>
              <a:spcAft>
                <a:spcPts val="0"/>
              </a:spcAft>
              <a:buSzPts val="2400"/>
              <a:buNone/>
            </a:pPr>
            <a:r>
              <a:rPr lang="en-GB" sz="2220">
                <a:solidFill>
                  <a:srgbClr val="193E72"/>
                </a:solidFill>
              </a:rPr>
              <a:t>Search for a study to fit criteria.  Good for horizon scanning, eligibility criteria</a:t>
            </a:r>
            <a:endParaRPr>
              <a:solidFill>
                <a:srgbClr val="193E72"/>
              </a:solidFill>
            </a:endParaRPr>
          </a:p>
          <a:p>
            <a:pPr marL="1143000" lvl="2" indent="25400" algn="l" rtl="0">
              <a:lnSpc>
                <a:spcPct val="80000"/>
              </a:lnSpc>
              <a:spcBef>
                <a:spcPts val="400"/>
              </a:spcBef>
              <a:spcAft>
                <a:spcPts val="0"/>
              </a:spcAft>
              <a:buClr>
                <a:schemeClr val="dk1"/>
              </a:buClr>
              <a:buSzPts val="2000"/>
              <a:buNone/>
            </a:pPr>
            <a:endParaRPr sz="1850">
              <a:solidFill>
                <a:schemeClr val="dk1"/>
              </a:solidFill>
            </a:endParaRPr>
          </a:p>
          <a:p>
            <a:pPr marL="228593" lvl="0" indent="-87622" algn="l" rtl="0">
              <a:lnSpc>
                <a:spcPct val="70000"/>
              </a:lnSpc>
              <a:spcBef>
                <a:spcPts val="1000"/>
              </a:spcBef>
              <a:spcAft>
                <a:spcPts val="0"/>
              </a:spcAft>
              <a:buClr>
                <a:srgbClr val="193E72"/>
              </a:buClr>
              <a:buSzPts val="2220"/>
              <a:buNone/>
            </a:pPr>
            <a:endParaRPr sz="222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3"/>
          <p:cNvSpPr txBox="1">
            <a:spLocks noGrp="1"/>
          </p:cNvSpPr>
          <p:nvPr>
            <p:ph type="body" idx="1"/>
          </p:nvPr>
        </p:nvSpPr>
        <p:spPr>
          <a:xfrm>
            <a:off x="838200" y="1002226"/>
            <a:ext cx="10515600" cy="4564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2400"/>
              <a:buNone/>
            </a:pPr>
            <a:r>
              <a:rPr lang="en-GB" sz="3000"/>
              <a:t>Research Delivery Manager</a:t>
            </a:r>
            <a:endParaRPr/>
          </a:p>
          <a:p>
            <a:pPr marL="0" lvl="0" indent="0" algn="ctr" rtl="0">
              <a:lnSpc>
                <a:spcPct val="115000"/>
              </a:lnSpc>
              <a:spcBef>
                <a:spcPts val="0"/>
              </a:spcBef>
              <a:spcAft>
                <a:spcPts val="0"/>
              </a:spcAft>
              <a:buSzPts val="2400"/>
              <a:buNone/>
            </a:pPr>
            <a:r>
              <a:rPr lang="en-GB"/>
              <a:t>claire.matthews@nihr.ac.uk (WE)</a:t>
            </a:r>
            <a:endParaRPr/>
          </a:p>
          <a:p>
            <a:pPr marL="0" lvl="0" indent="0" algn="ctr" rtl="0">
              <a:lnSpc>
                <a:spcPct val="115000"/>
              </a:lnSpc>
              <a:spcBef>
                <a:spcPts val="0"/>
              </a:spcBef>
              <a:spcAft>
                <a:spcPts val="0"/>
              </a:spcAft>
              <a:buSzPts val="2400"/>
              <a:buNone/>
            </a:pPr>
            <a:r>
              <a:rPr lang="en-GB" u="sng">
                <a:hlinkClick r:id="rId3"/>
              </a:rPr>
              <a:t>Joannetaylor1@nhs.net</a:t>
            </a:r>
            <a:r>
              <a:rPr lang="en-GB"/>
              <a:t>  (SWP)</a:t>
            </a:r>
            <a:endParaRPr/>
          </a:p>
          <a:p>
            <a:pPr marL="0" lvl="0" indent="0" algn="ctr" rtl="0">
              <a:lnSpc>
                <a:spcPct val="90000"/>
              </a:lnSpc>
              <a:spcBef>
                <a:spcPts val="0"/>
              </a:spcBef>
              <a:spcAft>
                <a:spcPts val="0"/>
              </a:spcAft>
              <a:buSzPts val="2400"/>
              <a:buNone/>
            </a:pPr>
            <a:endParaRPr/>
          </a:p>
          <a:p>
            <a:pPr marL="0" lvl="0" indent="0" algn="ctr" rtl="0">
              <a:lnSpc>
                <a:spcPct val="90000"/>
              </a:lnSpc>
              <a:spcBef>
                <a:spcPts val="1000"/>
              </a:spcBef>
              <a:spcAft>
                <a:spcPts val="0"/>
              </a:spcAft>
              <a:buSzPts val="2400"/>
              <a:buNone/>
            </a:pPr>
            <a:r>
              <a:rPr lang="en-GB" sz="3000"/>
              <a:t>Research Portfolio Facilitator</a:t>
            </a:r>
            <a:endParaRPr/>
          </a:p>
          <a:p>
            <a:pPr marL="0" lvl="0" indent="0" algn="ctr" rtl="0">
              <a:lnSpc>
                <a:spcPct val="90000"/>
              </a:lnSpc>
              <a:spcBef>
                <a:spcPts val="1000"/>
              </a:spcBef>
              <a:spcAft>
                <a:spcPts val="0"/>
              </a:spcAft>
              <a:buSzPts val="2400"/>
              <a:buNone/>
            </a:pPr>
            <a:r>
              <a:rPr lang="en-GB" u="sng">
                <a:hlinkClick r:id="rId4"/>
              </a:rPr>
              <a:t>rebecca.pienaar@nihr.ac.uk</a:t>
            </a:r>
            <a:r>
              <a:rPr lang="en-GB"/>
              <a:t> (WE)</a:t>
            </a:r>
            <a:endParaRPr/>
          </a:p>
          <a:p>
            <a:pPr marL="0" lvl="0" indent="0" algn="ctr" rtl="0">
              <a:lnSpc>
                <a:spcPct val="90000"/>
              </a:lnSpc>
              <a:spcBef>
                <a:spcPts val="1000"/>
              </a:spcBef>
              <a:spcAft>
                <a:spcPts val="0"/>
              </a:spcAft>
              <a:buSzPts val="2400"/>
              <a:buNone/>
            </a:pPr>
            <a:endParaRPr sz="3000"/>
          </a:p>
          <a:p>
            <a:pPr marL="0" lvl="0" indent="0" algn="ctr" rtl="0">
              <a:lnSpc>
                <a:spcPct val="90000"/>
              </a:lnSpc>
              <a:spcBef>
                <a:spcPts val="1000"/>
              </a:spcBef>
              <a:spcAft>
                <a:spcPts val="0"/>
              </a:spcAft>
              <a:buSzPts val="2400"/>
              <a:buNone/>
            </a:pPr>
            <a:r>
              <a:rPr lang="en-GB" sz="3000"/>
              <a:t>Sub-specialty Lead</a:t>
            </a:r>
            <a:endParaRPr sz="3000"/>
          </a:p>
          <a:p>
            <a:pPr marL="0" lvl="0" indent="0" algn="ctr" rtl="0">
              <a:lnSpc>
                <a:spcPct val="90000"/>
              </a:lnSpc>
              <a:spcBef>
                <a:spcPts val="1000"/>
              </a:spcBef>
              <a:spcAft>
                <a:spcPts val="0"/>
              </a:spcAft>
              <a:buSzPts val="2400"/>
              <a:buNone/>
            </a:pPr>
            <a:r>
              <a:rPr lang="en-GB" sz="2200"/>
              <a:t>Rebecca.bowen (WE)</a:t>
            </a:r>
            <a:endParaRPr sz="2200"/>
          </a:p>
          <a:p>
            <a:pPr marL="0" lvl="0" indent="0" algn="ctr" rtl="0">
              <a:lnSpc>
                <a:spcPct val="90000"/>
              </a:lnSpc>
              <a:spcBef>
                <a:spcPts val="1000"/>
              </a:spcBef>
              <a:spcAft>
                <a:spcPts val="0"/>
              </a:spcAft>
              <a:buSzPts val="2400"/>
              <a:buNone/>
            </a:pPr>
            <a:r>
              <a:rPr lang="en-GB" sz="2200"/>
              <a:t>Clare Barlow (SWP)</a:t>
            </a:r>
            <a:endParaRPr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2"/>
          <p:cNvSpPr txBox="1">
            <a:spLocks noGrp="1"/>
          </p:cNvSpPr>
          <p:nvPr>
            <p:ph type="title"/>
          </p:nvPr>
        </p:nvSpPr>
        <p:spPr>
          <a:xfrm>
            <a:off x="838200" y="152750"/>
            <a:ext cx="109398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Gynae Oncology National Research Recruitment </a:t>
            </a:r>
            <a:endParaRPr/>
          </a:p>
        </p:txBody>
      </p:sp>
      <p:sp>
        <p:nvSpPr>
          <p:cNvPr id="101" name="Google Shape;101;p12"/>
          <p:cNvSpPr txBox="1"/>
          <p:nvPr/>
        </p:nvSpPr>
        <p:spPr>
          <a:xfrm>
            <a:off x="513250" y="1805200"/>
            <a:ext cx="1017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22/23</a:t>
            </a:r>
            <a:endParaRPr sz="1600"/>
          </a:p>
        </p:txBody>
      </p:sp>
      <p:sp>
        <p:nvSpPr>
          <p:cNvPr id="102" name="Google Shape;102;p12"/>
          <p:cNvSpPr txBox="1"/>
          <p:nvPr/>
        </p:nvSpPr>
        <p:spPr>
          <a:xfrm>
            <a:off x="513250" y="4549163"/>
            <a:ext cx="1017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23/24 (first six months)</a:t>
            </a:r>
            <a:endParaRPr sz="1600"/>
          </a:p>
        </p:txBody>
      </p:sp>
      <p:sp>
        <p:nvSpPr>
          <p:cNvPr id="103" name="Google Shape;103;p12"/>
          <p:cNvSpPr txBox="1"/>
          <p:nvPr/>
        </p:nvSpPr>
        <p:spPr>
          <a:xfrm>
            <a:off x="9654300" y="6247425"/>
            <a:ext cx="2557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Data cut: 25/10/2023</a:t>
            </a:r>
            <a:endParaRPr sz="1200"/>
          </a:p>
          <a:p>
            <a:pPr marL="0" lvl="0" indent="0" algn="l" rtl="0">
              <a:spcBef>
                <a:spcPts val="0"/>
              </a:spcBef>
              <a:spcAft>
                <a:spcPts val="0"/>
              </a:spcAft>
              <a:buNone/>
            </a:pPr>
            <a:r>
              <a:rPr lang="en-GB" sz="1200"/>
              <a:t>Source: ODP All Portfolio</a:t>
            </a:r>
            <a:endParaRPr sz="1200"/>
          </a:p>
        </p:txBody>
      </p:sp>
      <p:pic>
        <p:nvPicPr>
          <p:cNvPr id="104" name="Google Shape;104;p12"/>
          <p:cNvPicPr preferRelativeResize="0"/>
          <p:nvPr/>
        </p:nvPicPr>
        <p:blipFill>
          <a:blip r:embed="rId3">
            <a:alphaModFix/>
          </a:blip>
          <a:stretch>
            <a:fillRect/>
          </a:stretch>
        </p:blipFill>
        <p:spPr>
          <a:xfrm>
            <a:off x="1683250" y="888250"/>
            <a:ext cx="9012755" cy="2476325"/>
          </a:xfrm>
          <a:prstGeom prst="rect">
            <a:avLst/>
          </a:prstGeom>
          <a:noFill/>
          <a:ln>
            <a:noFill/>
          </a:ln>
        </p:spPr>
      </p:pic>
      <p:pic>
        <p:nvPicPr>
          <p:cNvPr id="105" name="Google Shape;105;p12"/>
          <p:cNvPicPr preferRelativeResize="0"/>
          <p:nvPr/>
        </p:nvPicPr>
        <p:blipFill>
          <a:blip r:embed="rId4">
            <a:alphaModFix/>
          </a:blip>
          <a:stretch>
            <a:fillRect/>
          </a:stretch>
        </p:blipFill>
        <p:spPr>
          <a:xfrm>
            <a:off x="1530850" y="3488332"/>
            <a:ext cx="9165151" cy="255276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13"/>
          <p:cNvPicPr preferRelativeResize="0"/>
          <p:nvPr/>
        </p:nvPicPr>
        <p:blipFill>
          <a:blip r:embed="rId3">
            <a:alphaModFix/>
          </a:blip>
          <a:stretch>
            <a:fillRect/>
          </a:stretch>
        </p:blipFill>
        <p:spPr>
          <a:xfrm>
            <a:off x="1904338" y="209525"/>
            <a:ext cx="8383324" cy="5750875"/>
          </a:xfrm>
          <a:prstGeom prst="rect">
            <a:avLst/>
          </a:prstGeom>
          <a:noFill/>
          <a:ln>
            <a:noFill/>
          </a:ln>
        </p:spPr>
      </p:pic>
      <p:cxnSp>
        <p:nvCxnSpPr>
          <p:cNvPr id="112" name="Google Shape;112;p13"/>
          <p:cNvCxnSpPr/>
          <p:nvPr/>
        </p:nvCxnSpPr>
        <p:spPr>
          <a:xfrm>
            <a:off x="8078325" y="5647775"/>
            <a:ext cx="20100" cy="796800"/>
          </a:xfrm>
          <a:prstGeom prst="straightConnector1">
            <a:avLst/>
          </a:prstGeom>
          <a:noFill/>
          <a:ln w="9525" cap="flat" cmpd="sng">
            <a:solidFill>
              <a:schemeClr val="dk2"/>
            </a:solidFill>
            <a:prstDash val="solid"/>
            <a:round/>
            <a:headEnd type="none" w="med" len="med"/>
            <a:tailEnd type="none" w="med" len="med"/>
          </a:ln>
        </p:spPr>
      </p:cxnSp>
      <p:sp>
        <p:nvSpPr>
          <p:cNvPr id="113" name="Google Shape;113;p13"/>
          <p:cNvSpPr txBox="1"/>
          <p:nvPr/>
        </p:nvSpPr>
        <p:spPr>
          <a:xfrm>
            <a:off x="7352200" y="6383975"/>
            <a:ext cx="2551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Torbay: 1 Study, 233 recruited</a:t>
            </a:r>
            <a:endParaRPr/>
          </a:p>
        </p:txBody>
      </p:sp>
      <p:sp>
        <p:nvSpPr>
          <p:cNvPr id="114" name="Google Shape;114;p13"/>
          <p:cNvSpPr txBox="1"/>
          <p:nvPr/>
        </p:nvSpPr>
        <p:spPr>
          <a:xfrm>
            <a:off x="10367675" y="209525"/>
            <a:ext cx="17043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Primary and Secondary Care sites recruiting to Gynae Onc studies 23/24</a:t>
            </a:r>
            <a:endParaRPr/>
          </a:p>
        </p:txBody>
      </p:sp>
      <p:cxnSp>
        <p:nvCxnSpPr>
          <p:cNvPr id="115" name="Google Shape;115;p13"/>
          <p:cNvCxnSpPr/>
          <p:nvPr/>
        </p:nvCxnSpPr>
        <p:spPr>
          <a:xfrm>
            <a:off x="1492650" y="5718350"/>
            <a:ext cx="1805400" cy="20100"/>
          </a:xfrm>
          <a:prstGeom prst="straightConnector1">
            <a:avLst/>
          </a:prstGeom>
          <a:noFill/>
          <a:ln w="9525" cap="flat" cmpd="sng">
            <a:solidFill>
              <a:schemeClr val="dk2"/>
            </a:solidFill>
            <a:prstDash val="solid"/>
            <a:round/>
            <a:headEnd type="none" w="med" len="med"/>
            <a:tailEnd type="none" w="med" len="med"/>
          </a:ln>
        </p:spPr>
      </p:cxnSp>
      <p:sp>
        <p:nvSpPr>
          <p:cNvPr id="116" name="Google Shape;116;p13"/>
          <p:cNvSpPr txBox="1"/>
          <p:nvPr/>
        </p:nvSpPr>
        <p:spPr>
          <a:xfrm>
            <a:off x="383325" y="5129100"/>
            <a:ext cx="14118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Royal Cornwall Hospital: 4 studies </a:t>
            </a:r>
            <a:endParaRPr/>
          </a:p>
        </p:txBody>
      </p:sp>
      <p:cxnSp>
        <p:nvCxnSpPr>
          <p:cNvPr id="117" name="Google Shape;117;p13"/>
          <p:cNvCxnSpPr/>
          <p:nvPr/>
        </p:nvCxnSpPr>
        <p:spPr>
          <a:xfrm rot="10800000">
            <a:off x="1502600" y="4397275"/>
            <a:ext cx="2410500" cy="1099200"/>
          </a:xfrm>
          <a:prstGeom prst="straightConnector1">
            <a:avLst/>
          </a:prstGeom>
          <a:noFill/>
          <a:ln w="9525" cap="flat" cmpd="sng">
            <a:solidFill>
              <a:schemeClr val="dk2"/>
            </a:solidFill>
            <a:prstDash val="solid"/>
            <a:round/>
            <a:headEnd type="none" w="med" len="med"/>
            <a:tailEnd type="none" w="med" len="med"/>
          </a:ln>
        </p:spPr>
      </p:cxnSp>
      <p:sp>
        <p:nvSpPr>
          <p:cNvPr id="118" name="Google Shape;118;p13"/>
          <p:cNvSpPr txBox="1"/>
          <p:nvPr/>
        </p:nvSpPr>
        <p:spPr>
          <a:xfrm>
            <a:off x="383325" y="4114775"/>
            <a:ext cx="141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RDE; 4 Studies</a:t>
            </a:r>
            <a:endParaRPr/>
          </a:p>
        </p:txBody>
      </p:sp>
      <p:cxnSp>
        <p:nvCxnSpPr>
          <p:cNvPr id="119" name="Google Shape;119;p13"/>
          <p:cNvCxnSpPr/>
          <p:nvPr/>
        </p:nvCxnSpPr>
        <p:spPr>
          <a:xfrm rot="10800000">
            <a:off x="1512675" y="2712900"/>
            <a:ext cx="2753400" cy="2299500"/>
          </a:xfrm>
          <a:prstGeom prst="straightConnector1">
            <a:avLst/>
          </a:prstGeom>
          <a:noFill/>
          <a:ln w="9525" cap="flat" cmpd="sng">
            <a:solidFill>
              <a:schemeClr val="dk2"/>
            </a:solidFill>
            <a:prstDash val="solid"/>
            <a:round/>
            <a:headEnd type="none" w="med" len="med"/>
            <a:tailEnd type="none" w="med" len="med"/>
          </a:ln>
        </p:spPr>
      </p:cxnSp>
      <p:sp>
        <p:nvSpPr>
          <p:cNvPr id="120" name="Google Shape;120;p13"/>
          <p:cNvSpPr txBox="1"/>
          <p:nvPr/>
        </p:nvSpPr>
        <p:spPr>
          <a:xfrm>
            <a:off x="262225" y="2295800"/>
            <a:ext cx="1805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t>BHOC, St Michael’s BRI, RBHC</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14"/>
          <p:cNvPicPr preferRelativeResize="0"/>
          <p:nvPr/>
        </p:nvPicPr>
        <p:blipFill>
          <a:blip r:embed="rId3">
            <a:alphaModFix/>
          </a:blip>
          <a:stretch>
            <a:fillRect/>
          </a:stretch>
        </p:blipFill>
        <p:spPr>
          <a:xfrm>
            <a:off x="3046201" y="80675"/>
            <a:ext cx="5929701" cy="5920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15"/>
          <p:cNvSpPr txBox="1">
            <a:spLocks noGrp="1"/>
          </p:cNvSpPr>
          <p:nvPr>
            <p:ph type="title"/>
          </p:nvPr>
        </p:nvSpPr>
        <p:spPr>
          <a:xfrm>
            <a:off x="720950" y="1"/>
            <a:ext cx="10515600" cy="57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2400" b="1"/>
              <a:t>Gynae Onc Studies - opened in SW Pen/WE  since Jan 22</a:t>
            </a:r>
            <a:endParaRPr sz="2400" b="1"/>
          </a:p>
        </p:txBody>
      </p:sp>
      <p:sp>
        <p:nvSpPr>
          <p:cNvPr id="133" name="Google Shape;133;p15"/>
          <p:cNvSpPr txBox="1"/>
          <p:nvPr/>
        </p:nvSpPr>
        <p:spPr>
          <a:xfrm>
            <a:off x="9654300" y="6247425"/>
            <a:ext cx="2557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Data cut: 25/10/2023</a:t>
            </a:r>
            <a:endParaRPr sz="1200"/>
          </a:p>
          <a:p>
            <a:pPr marL="0" lvl="0" indent="0" algn="l" rtl="0">
              <a:spcBef>
                <a:spcPts val="0"/>
              </a:spcBef>
              <a:spcAft>
                <a:spcPts val="0"/>
              </a:spcAft>
              <a:buNone/>
            </a:pPr>
            <a:r>
              <a:rPr lang="en-GB" sz="1200"/>
              <a:t>Source: ODP All Portfolio</a:t>
            </a:r>
            <a:endParaRPr sz="1200"/>
          </a:p>
        </p:txBody>
      </p:sp>
      <p:graphicFrame>
        <p:nvGraphicFramePr>
          <p:cNvPr id="134" name="Google Shape;134;p15"/>
          <p:cNvGraphicFramePr/>
          <p:nvPr/>
        </p:nvGraphicFramePr>
        <p:xfrm>
          <a:off x="174675" y="574800"/>
          <a:ext cx="3000000" cy="3000000"/>
        </p:xfrm>
        <a:graphic>
          <a:graphicData uri="http://schemas.openxmlformats.org/drawingml/2006/table">
            <a:tbl>
              <a:tblPr>
                <a:noFill/>
                <a:tableStyleId>{4F093CE7-525B-4FD5-BF37-98AC7C4B6333}</a:tableStyleId>
              </a:tblPr>
              <a:tblGrid>
                <a:gridCol w="722075">
                  <a:extLst>
                    <a:ext uri="{9D8B030D-6E8A-4147-A177-3AD203B41FA5}">
                      <a16:colId xmlns:a16="http://schemas.microsoft.com/office/drawing/2014/main" val="20000"/>
                    </a:ext>
                  </a:extLst>
                </a:gridCol>
                <a:gridCol w="6912100">
                  <a:extLst>
                    <a:ext uri="{9D8B030D-6E8A-4147-A177-3AD203B41FA5}">
                      <a16:colId xmlns:a16="http://schemas.microsoft.com/office/drawing/2014/main" val="20001"/>
                    </a:ext>
                  </a:extLst>
                </a:gridCol>
                <a:gridCol w="1152300">
                  <a:extLst>
                    <a:ext uri="{9D8B030D-6E8A-4147-A177-3AD203B41FA5}">
                      <a16:colId xmlns:a16="http://schemas.microsoft.com/office/drawing/2014/main" val="20002"/>
                    </a:ext>
                  </a:extLst>
                </a:gridCol>
                <a:gridCol w="1084950">
                  <a:extLst>
                    <a:ext uri="{9D8B030D-6E8A-4147-A177-3AD203B41FA5}">
                      <a16:colId xmlns:a16="http://schemas.microsoft.com/office/drawing/2014/main" val="20003"/>
                    </a:ext>
                  </a:extLst>
                </a:gridCol>
                <a:gridCol w="1129925">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tblGrid>
              <a:tr h="590550">
                <a:tc>
                  <a:txBody>
                    <a:bodyPr/>
                    <a:lstStyle/>
                    <a:p>
                      <a:pPr marL="0" lvl="0" indent="0" algn="l" rtl="0">
                        <a:spcBef>
                          <a:spcPts val="0"/>
                        </a:spcBef>
                        <a:spcAft>
                          <a:spcPts val="0"/>
                        </a:spcAft>
                        <a:buNone/>
                      </a:pPr>
                      <a:r>
                        <a:rPr lang="en-GB" b="1">
                          <a:solidFill>
                            <a:schemeClr val="lt1"/>
                          </a:solidFill>
                        </a:rPr>
                        <a:t>CPMS ID</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Short Name</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Opening</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Closure</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Sample Size Eng</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Eng Recruits</a:t>
                      </a:r>
                      <a:endParaRPr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54802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ROSELLA</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28/09/2023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30/06/2024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595025">
                <a:tc>
                  <a:txBody>
                    <a:bodyPr/>
                    <a:lstStyle/>
                    <a:p>
                      <a:pPr marL="0" lvl="0" indent="0" algn="l" rtl="0">
                        <a:spcBef>
                          <a:spcPts val="0"/>
                        </a:spcBef>
                        <a:spcAft>
                          <a:spcPts val="0"/>
                        </a:spcAft>
                        <a:buNone/>
                      </a:pPr>
                      <a:r>
                        <a:rPr lang="en-GB"/>
                        <a:t>54099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Dose Escalation Study of NMS-03305293 in Patients with Selected Advanced/Metastatic Solid Tumours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11/07/2023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05/01/2024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3075">
                <a:tc>
                  <a:txBody>
                    <a:bodyPr/>
                    <a:lstStyle/>
                    <a:p>
                      <a:pPr marL="0" lvl="0" indent="0" algn="l" rtl="0">
                        <a:spcBef>
                          <a:spcPts val="0"/>
                        </a:spcBef>
                        <a:spcAft>
                          <a:spcPts val="0"/>
                        </a:spcAft>
                        <a:buNone/>
                      </a:pPr>
                      <a:r>
                        <a:rPr lang="en-GB"/>
                        <a:t>55489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Attitudes to Postnatal Instead of Normally-Timed Cervical Screening</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15/04/2023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15/04/2024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500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a:t>52784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ACTOv</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10/03/2023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01/09/2025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70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25300">
                <a:tc>
                  <a:txBody>
                    <a:bodyPr/>
                    <a:lstStyle/>
                    <a:p>
                      <a:pPr marL="0" lvl="0" indent="0" algn="l" rtl="0">
                        <a:spcBef>
                          <a:spcPts val="0"/>
                        </a:spcBef>
                        <a:spcAft>
                          <a:spcPts val="0"/>
                        </a:spcAft>
                        <a:buNone/>
                      </a:pPr>
                      <a:r>
                        <a:rPr lang="en-GB"/>
                        <a:t>53270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Phase 1b Study of SL-172154 Administered with Combination Agent(s) in Subjects with Ovarian Cancers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17/02/2023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09/04/2024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a:t>51921</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MK3475-C93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13/12/2022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16/11/2023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433675">
                <a:tc>
                  <a:txBody>
                    <a:bodyPr/>
                    <a:lstStyle/>
                    <a:p>
                      <a:pPr marL="0" lvl="0" indent="0" algn="l" rtl="0">
                        <a:spcBef>
                          <a:spcPts val="0"/>
                        </a:spcBef>
                        <a:spcAft>
                          <a:spcPts val="0"/>
                        </a:spcAft>
                        <a:buNone/>
                      </a:pPr>
                      <a:r>
                        <a:rPr lang="en-GB"/>
                        <a:t>50700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An open-label continuation study for avelumab study participants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06/09/2022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28/02/2025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a:t>51118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PAIRS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02/06/2022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01/05/2026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130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42900">
                <a:tc>
                  <a:txBody>
                    <a:bodyPr/>
                    <a:lstStyle/>
                    <a:p>
                      <a:pPr marL="0" lvl="0" indent="0" algn="l" rtl="0">
                        <a:spcBef>
                          <a:spcPts val="0"/>
                        </a:spcBef>
                        <a:spcAft>
                          <a:spcPts val="0"/>
                        </a:spcAft>
                        <a:buNone/>
                      </a:pPr>
                      <a:r>
                        <a:rPr lang="en-GB"/>
                        <a:t>49720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Anlotinib in Ovarian Cancer</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29/04/2022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59</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403425">
                <a:tc>
                  <a:txBody>
                    <a:bodyPr/>
                    <a:lstStyle/>
                    <a:p>
                      <a:pPr marL="0" lvl="0" indent="0" algn="l" rtl="0">
                        <a:spcBef>
                          <a:spcPts val="0"/>
                        </a:spcBef>
                        <a:spcAft>
                          <a:spcPts val="0"/>
                        </a:spcAft>
                        <a:buNone/>
                      </a:pPr>
                      <a:r>
                        <a:rPr lang="en-GB"/>
                        <a:t>50364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Evaluation of MCM5 in postmenopausal bleeding patients</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07/03/2022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31/10/2023</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390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2448</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53825">
                <a:tc>
                  <a:txBody>
                    <a:bodyPr/>
                    <a:lstStyle/>
                    <a:p>
                      <a:pPr marL="0" lvl="0" indent="0" algn="l" rtl="0">
                        <a:spcBef>
                          <a:spcPts val="0"/>
                        </a:spcBef>
                        <a:spcAft>
                          <a:spcPts val="0"/>
                        </a:spcAft>
                        <a:buNone/>
                      </a:pPr>
                      <a:r>
                        <a:rPr lang="en-GB"/>
                        <a:t>49696</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Reproductive function in TYA cancer survivors. (The PROTECT study)</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28/01/2022</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28/01/2024</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800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a:t>
                      </a: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aphicFrame>
        <p:nvGraphicFramePr>
          <p:cNvPr id="140" name="Google Shape;140;p16"/>
          <p:cNvGraphicFramePr/>
          <p:nvPr/>
        </p:nvGraphicFramePr>
        <p:xfrm>
          <a:off x="153238" y="939025"/>
          <a:ext cx="3000000" cy="3000000"/>
        </p:xfrm>
        <a:graphic>
          <a:graphicData uri="http://schemas.openxmlformats.org/drawingml/2006/table">
            <a:tbl>
              <a:tblPr>
                <a:noFill/>
                <a:tableStyleId>{4F093CE7-525B-4FD5-BF37-98AC7C4B6333}</a:tableStyleId>
              </a:tblPr>
              <a:tblGrid>
                <a:gridCol w="787250">
                  <a:extLst>
                    <a:ext uri="{9D8B030D-6E8A-4147-A177-3AD203B41FA5}">
                      <a16:colId xmlns:a16="http://schemas.microsoft.com/office/drawing/2014/main" val="20000"/>
                    </a:ext>
                  </a:extLst>
                </a:gridCol>
                <a:gridCol w="6781075">
                  <a:extLst>
                    <a:ext uri="{9D8B030D-6E8A-4147-A177-3AD203B41FA5}">
                      <a16:colId xmlns:a16="http://schemas.microsoft.com/office/drawing/2014/main" val="20001"/>
                    </a:ext>
                  </a:extLst>
                </a:gridCol>
                <a:gridCol w="1372825">
                  <a:extLst>
                    <a:ext uri="{9D8B030D-6E8A-4147-A177-3AD203B41FA5}">
                      <a16:colId xmlns:a16="http://schemas.microsoft.com/office/drawing/2014/main" val="20002"/>
                    </a:ext>
                  </a:extLst>
                </a:gridCol>
                <a:gridCol w="1100325">
                  <a:extLst>
                    <a:ext uri="{9D8B030D-6E8A-4147-A177-3AD203B41FA5}">
                      <a16:colId xmlns:a16="http://schemas.microsoft.com/office/drawing/2014/main" val="20003"/>
                    </a:ext>
                  </a:extLst>
                </a:gridCol>
                <a:gridCol w="947925">
                  <a:extLst>
                    <a:ext uri="{9D8B030D-6E8A-4147-A177-3AD203B41FA5}">
                      <a16:colId xmlns:a16="http://schemas.microsoft.com/office/drawing/2014/main" val="20004"/>
                    </a:ext>
                  </a:extLst>
                </a:gridCol>
                <a:gridCol w="896125">
                  <a:extLst>
                    <a:ext uri="{9D8B030D-6E8A-4147-A177-3AD203B41FA5}">
                      <a16:colId xmlns:a16="http://schemas.microsoft.com/office/drawing/2014/main" val="20005"/>
                    </a:ext>
                  </a:extLst>
                </a:gridCol>
              </a:tblGrid>
              <a:tr h="590550">
                <a:tc>
                  <a:txBody>
                    <a:bodyPr/>
                    <a:lstStyle/>
                    <a:p>
                      <a:pPr marL="0" lvl="0" indent="0" algn="l" rtl="0">
                        <a:spcBef>
                          <a:spcPts val="0"/>
                        </a:spcBef>
                        <a:spcAft>
                          <a:spcPts val="0"/>
                        </a:spcAft>
                        <a:buNone/>
                      </a:pPr>
                      <a:r>
                        <a:rPr lang="en-GB" b="1">
                          <a:solidFill>
                            <a:srgbClr val="FFFFFF"/>
                          </a:solidFill>
                        </a:rPr>
                        <a:t>CPMS ID</a:t>
                      </a:r>
                      <a:endParaRPr b="1">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rgbClr val="FFFFFF"/>
                          </a:solidFill>
                        </a:rPr>
                        <a:t>Short Name</a:t>
                      </a:r>
                      <a:endParaRPr b="1">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rgbClr val="FFFFFF"/>
                          </a:solidFill>
                        </a:rPr>
                        <a:t>Opening</a:t>
                      </a:r>
                      <a:endParaRPr b="1">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rgbClr val="FFFFFF"/>
                          </a:solidFill>
                        </a:rPr>
                        <a:t>Closure</a:t>
                      </a:r>
                      <a:endParaRPr b="1">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rgbClr val="FFFFFF"/>
                          </a:solidFill>
                        </a:rPr>
                        <a:t>Sample Size Eng</a:t>
                      </a:r>
                      <a:endParaRPr b="1">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rgbClr val="FFFFFF"/>
                          </a:solidFill>
                        </a:rPr>
                        <a:t>Eng Recruits</a:t>
                      </a:r>
                      <a:endParaRPr b="1">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342900">
                <a:tc>
                  <a:txBody>
                    <a:bodyPr/>
                    <a:lstStyle/>
                    <a:p>
                      <a:pPr marL="0" lvl="0" indent="0" algn="l" rtl="0">
                        <a:spcBef>
                          <a:spcPts val="0"/>
                        </a:spcBef>
                        <a:spcAft>
                          <a:spcPts val="0"/>
                        </a:spcAft>
                        <a:buNone/>
                      </a:pPr>
                      <a:r>
                        <a:rPr lang="en-GB"/>
                        <a:t>47399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Validation of HPV test system using self-collected vaginal samples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01/07/2021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30/09/2023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6750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5747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42900">
                <a:tc>
                  <a:txBody>
                    <a:bodyPr/>
                    <a:lstStyle/>
                    <a:p>
                      <a:pPr marL="0" lvl="0" indent="0" algn="l" rtl="0">
                        <a:spcBef>
                          <a:spcPts val="0"/>
                        </a:spcBef>
                        <a:spcAft>
                          <a:spcPts val="0"/>
                        </a:spcAft>
                        <a:buNone/>
                      </a:pPr>
                      <a:r>
                        <a:rPr lang="en-GB"/>
                        <a:t>50364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Evaluation of MCM5 in postmenopausal bleeding patients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07/03/2022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31/10/2023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390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2448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51921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MK3475-C93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13/12/2022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16/11/2023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a:t>49720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Anlotinib in Ovarian Cancer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29/04/2022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59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42900">
                <a:tc>
                  <a:txBody>
                    <a:bodyPr/>
                    <a:lstStyle/>
                    <a:p>
                      <a:pPr marL="0" lvl="0" indent="0" algn="l" rtl="0">
                        <a:spcBef>
                          <a:spcPts val="0"/>
                        </a:spcBef>
                        <a:spcAft>
                          <a:spcPts val="0"/>
                        </a:spcAft>
                        <a:buNone/>
                      </a:pPr>
                      <a:r>
                        <a:rPr lang="en-GB"/>
                        <a:t>48062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First-in-human Study of OVM-200 as a Therapeutic Cancer Vaccine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21/09/2021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a:t>46521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ROSY-O</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31/08/2021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0">
                <a:tc>
                  <a:txBody>
                    <a:bodyPr/>
                    <a:lstStyle/>
                    <a:p>
                      <a:pPr marL="0" lvl="0" indent="0" algn="l" rtl="0">
                        <a:spcBef>
                          <a:spcPts val="0"/>
                        </a:spcBef>
                        <a:spcAft>
                          <a:spcPts val="0"/>
                        </a:spcAft>
                        <a:buNone/>
                      </a:pPr>
                      <a:r>
                        <a:rPr lang="en-GB"/>
                        <a:t>45863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PARPi 2X-121 in Ovarian Cancer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16/07/2021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42900">
                <a:tc>
                  <a:txBody>
                    <a:bodyPr/>
                    <a:lstStyle/>
                    <a:p>
                      <a:pPr marL="0" lvl="0" indent="0" algn="l" rtl="0">
                        <a:spcBef>
                          <a:spcPts val="0"/>
                        </a:spcBef>
                        <a:spcAft>
                          <a:spcPts val="0"/>
                        </a:spcAft>
                        <a:buNone/>
                      </a:pPr>
                      <a:r>
                        <a:rPr lang="en-GB"/>
                        <a:t>45981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2X-1000 Drug Response Predictor (DRP®) Pre-screening</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01/07/2021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42900">
                <a:tc>
                  <a:txBody>
                    <a:bodyPr/>
                    <a:lstStyle/>
                    <a:p>
                      <a:pPr marL="0" lvl="0" indent="0" algn="l" rtl="0">
                        <a:spcBef>
                          <a:spcPts val="0"/>
                        </a:spcBef>
                        <a:spcAft>
                          <a:spcPts val="0"/>
                        </a:spcAft>
                        <a:buNone/>
                      </a:pPr>
                      <a:r>
                        <a:rPr lang="en-GB"/>
                        <a:t>35791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LN-145 in Advanced Cervical Carcinoma</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26/02/2018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42900">
                <a:tc>
                  <a:txBody>
                    <a:bodyPr/>
                    <a:lstStyle/>
                    <a:p>
                      <a:pPr marL="0" lvl="0" indent="0" algn="l" rtl="0">
                        <a:spcBef>
                          <a:spcPts val="0"/>
                        </a:spcBef>
                        <a:spcAft>
                          <a:spcPts val="0"/>
                        </a:spcAft>
                        <a:buNone/>
                      </a:pPr>
                      <a:r>
                        <a:rPr lang="en-GB"/>
                        <a:t>30876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FORECEE: Case control study of inherited women's cancer</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01/12/2015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4000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2974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685800">
                <a:tc>
                  <a:txBody>
                    <a:bodyPr/>
                    <a:lstStyle/>
                    <a:p>
                      <a:pPr marL="0" lvl="0" indent="0" algn="l" rtl="0">
                        <a:spcBef>
                          <a:spcPts val="0"/>
                        </a:spcBef>
                        <a:spcAft>
                          <a:spcPts val="0"/>
                        </a:spcAft>
                        <a:buNone/>
                      </a:pPr>
                      <a:r>
                        <a:rPr lang="en-GB"/>
                        <a:t>54099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Dose Escalation Study of NMS-03305293 in Patients with Selected Advanced/Metastatic Solid Tumours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11/07/2023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05/01/2024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514350">
                <a:tc>
                  <a:txBody>
                    <a:bodyPr/>
                    <a:lstStyle/>
                    <a:p>
                      <a:pPr marL="0" lvl="0" indent="0" algn="l" rtl="0">
                        <a:spcBef>
                          <a:spcPts val="0"/>
                        </a:spcBef>
                        <a:spcAft>
                          <a:spcPts val="0"/>
                        </a:spcAft>
                        <a:buNone/>
                      </a:pPr>
                      <a:r>
                        <a:rPr lang="en-GB"/>
                        <a:t>49696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Reproductive function in TYA cancer survivors. (The PROTECT study)</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28/01/2022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28/01/2024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800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
        <p:nvSpPr>
          <p:cNvPr id="141" name="Google Shape;141;p16"/>
          <p:cNvSpPr txBox="1">
            <a:spLocks noGrp="1"/>
          </p:cNvSpPr>
          <p:nvPr>
            <p:ph type="title"/>
          </p:nvPr>
        </p:nvSpPr>
        <p:spPr>
          <a:xfrm>
            <a:off x="731050" y="191601"/>
            <a:ext cx="10515600" cy="57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2400" b="1"/>
              <a:t>Gynae Onc Studies - closing in SW Pen/WE  in 23/24</a:t>
            </a:r>
            <a:endParaRPr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a:off x="3481675" y="133175"/>
            <a:ext cx="43557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Studies in Set-up</a:t>
            </a:r>
            <a:endParaRPr/>
          </a:p>
        </p:txBody>
      </p:sp>
      <p:pic>
        <p:nvPicPr>
          <p:cNvPr id="148" name="Google Shape;148;p17"/>
          <p:cNvPicPr preferRelativeResize="0"/>
          <p:nvPr/>
        </p:nvPicPr>
        <p:blipFill>
          <a:blip r:embed="rId3">
            <a:alphaModFix/>
          </a:blip>
          <a:stretch>
            <a:fillRect/>
          </a:stretch>
        </p:blipFill>
        <p:spPr>
          <a:xfrm>
            <a:off x="3440200" y="1332627"/>
            <a:ext cx="4438650" cy="4381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18"/>
          <p:cNvSpPr txBox="1">
            <a:spLocks noGrp="1"/>
          </p:cNvSpPr>
          <p:nvPr>
            <p:ph type="title"/>
          </p:nvPr>
        </p:nvSpPr>
        <p:spPr>
          <a:xfrm>
            <a:off x="741125" y="70601"/>
            <a:ext cx="10515600" cy="574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2400" b="1"/>
              <a:t>Gynae Onc Studies - in set up in SW Peninsula &amp; West of England </a:t>
            </a:r>
            <a:endParaRPr sz="2400" b="1"/>
          </a:p>
        </p:txBody>
      </p:sp>
      <p:sp>
        <p:nvSpPr>
          <p:cNvPr id="155" name="Google Shape;155;p18"/>
          <p:cNvSpPr txBox="1"/>
          <p:nvPr/>
        </p:nvSpPr>
        <p:spPr>
          <a:xfrm>
            <a:off x="9654300" y="6247425"/>
            <a:ext cx="2557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a:t>Data cut: 25/10/2023</a:t>
            </a:r>
            <a:endParaRPr sz="1200"/>
          </a:p>
          <a:p>
            <a:pPr marL="0" lvl="0" indent="0" algn="l" rtl="0">
              <a:spcBef>
                <a:spcPts val="0"/>
              </a:spcBef>
              <a:spcAft>
                <a:spcPts val="0"/>
              </a:spcAft>
              <a:buNone/>
            </a:pPr>
            <a:r>
              <a:rPr lang="en-GB" sz="1200"/>
              <a:t>Source: ODP All Portfolio</a:t>
            </a:r>
            <a:endParaRPr sz="1200"/>
          </a:p>
        </p:txBody>
      </p:sp>
      <p:graphicFrame>
        <p:nvGraphicFramePr>
          <p:cNvPr id="156" name="Google Shape;156;p18"/>
          <p:cNvGraphicFramePr/>
          <p:nvPr/>
        </p:nvGraphicFramePr>
        <p:xfrm>
          <a:off x="233088" y="867275"/>
          <a:ext cx="3000000" cy="3000000"/>
        </p:xfrm>
        <a:graphic>
          <a:graphicData uri="http://schemas.openxmlformats.org/drawingml/2006/table">
            <a:tbl>
              <a:tblPr>
                <a:noFill/>
                <a:tableStyleId>{4F093CE7-525B-4FD5-BF37-98AC7C4B6333}</a:tableStyleId>
              </a:tblPr>
              <a:tblGrid>
                <a:gridCol w="947700">
                  <a:extLst>
                    <a:ext uri="{9D8B030D-6E8A-4147-A177-3AD203B41FA5}">
                      <a16:colId xmlns:a16="http://schemas.microsoft.com/office/drawing/2014/main" val="20000"/>
                    </a:ext>
                  </a:extLst>
                </a:gridCol>
                <a:gridCol w="6742900">
                  <a:extLst>
                    <a:ext uri="{9D8B030D-6E8A-4147-A177-3AD203B41FA5}">
                      <a16:colId xmlns:a16="http://schemas.microsoft.com/office/drawing/2014/main" val="20001"/>
                    </a:ext>
                  </a:extLst>
                </a:gridCol>
                <a:gridCol w="1149825">
                  <a:extLst>
                    <a:ext uri="{9D8B030D-6E8A-4147-A177-3AD203B41FA5}">
                      <a16:colId xmlns:a16="http://schemas.microsoft.com/office/drawing/2014/main" val="20002"/>
                    </a:ext>
                  </a:extLst>
                </a:gridCol>
                <a:gridCol w="1270875">
                  <a:extLst>
                    <a:ext uri="{9D8B030D-6E8A-4147-A177-3AD203B41FA5}">
                      <a16:colId xmlns:a16="http://schemas.microsoft.com/office/drawing/2014/main" val="20003"/>
                    </a:ext>
                  </a:extLst>
                </a:gridCol>
                <a:gridCol w="1695225">
                  <a:extLst>
                    <a:ext uri="{9D8B030D-6E8A-4147-A177-3AD203B41FA5}">
                      <a16:colId xmlns:a16="http://schemas.microsoft.com/office/drawing/2014/main" val="20004"/>
                    </a:ext>
                  </a:extLst>
                </a:gridCol>
              </a:tblGrid>
              <a:tr h="590550">
                <a:tc>
                  <a:txBody>
                    <a:bodyPr/>
                    <a:lstStyle/>
                    <a:p>
                      <a:pPr marL="0" lvl="0" indent="0" algn="l" rtl="0">
                        <a:spcBef>
                          <a:spcPts val="0"/>
                        </a:spcBef>
                        <a:spcAft>
                          <a:spcPts val="0"/>
                        </a:spcAft>
                        <a:buNone/>
                      </a:pPr>
                      <a:r>
                        <a:rPr lang="en-GB" b="1">
                          <a:solidFill>
                            <a:schemeClr val="lt1"/>
                          </a:solidFill>
                        </a:rPr>
                        <a:t>CPMS ID</a:t>
                      </a:r>
                      <a:endParaRPr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Short Name</a:t>
                      </a:r>
                      <a:endParaRPr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Opening</a:t>
                      </a:r>
                      <a:endParaRPr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Closure</a:t>
                      </a:r>
                      <a:endParaRPr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tc>
                  <a:txBody>
                    <a:bodyPr/>
                    <a:lstStyle/>
                    <a:p>
                      <a:pPr marL="0" lvl="0" indent="0" algn="l" rtl="0">
                        <a:spcBef>
                          <a:spcPts val="0"/>
                        </a:spcBef>
                        <a:spcAft>
                          <a:spcPts val="0"/>
                        </a:spcAft>
                        <a:buNone/>
                      </a:pPr>
                      <a:r>
                        <a:rPr lang="en-GB" b="1">
                          <a:solidFill>
                            <a:schemeClr val="lt1"/>
                          </a:solidFill>
                        </a:rPr>
                        <a:t>Sample Size UK</a:t>
                      </a:r>
                      <a:endParaRPr b="1">
                        <a:solidFill>
                          <a:schemeClr val="lt1"/>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93E72"/>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GB"/>
                        <a:t>58229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eVOLVE Cervical</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29/02/2024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25/08/2026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54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GB"/>
                        <a:t>57783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DETECT-2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30/09/2023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30/11/2026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832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GB"/>
                        <a:t>57242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KRC-01</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01/11/2023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31/03/2025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GB"/>
                        <a:t>56232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EQ132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30/11/2023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30/06/2025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93325">
                <a:tc>
                  <a:txBody>
                    <a:bodyPr/>
                    <a:lstStyle/>
                    <a:p>
                      <a:pPr marL="0" lvl="0" indent="0" algn="l" rtl="0">
                        <a:spcBef>
                          <a:spcPts val="0"/>
                        </a:spcBef>
                        <a:spcAft>
                          <a:spcPts val="0"/>
                        </a:spcAft>
                        <a:buNone/>
                      </a:pPr>
                      <a:r>
                        <a:rPr lang="en-GB"/>
                        <a:t>56138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Could supported weight loss reduce womb cancer surgery complications?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01/11/2023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29/02/2028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72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None/>
                      </a:pPr>
                      <a:r>
                        <a:rPr lang="en-GB"/>
                        <a:t>55713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PICCOS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31/10/2023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30/04/2026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216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52975">
                <a:tc>
                  <a:txBody>
                    <a:bodyPr/>
                    <a:lstStyle/>
                    <a:p>
                      <a:pPr marL="0" lvl="0" indent="0" algn="l" rtl="0">
                        <a:spcBef>
                          <a:spcPts val="0"/>
                        </a:spcBef>
                        <a:spcAft>
                          <a:spcPts val="0"/>
                        </a:spcAft>
                        <a:buNone/>
                      </a:pPr>
                      <a:r>
                        <a:rPr lang="en-GB"/>
                        <a:t>54856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BNT142-01- BioNTech SE - solid tumors - 4781/0029</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19/11/2023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01/01/2027</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15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n-GB"/>
                        <a:t>54752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SURPASS-3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30/11/2023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14/08/2024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n-GB"/>
                        <a:t>54165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PRESCORES</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01/01/2023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750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42900">
                <a:tc>
                  <a:txBody>
                    <a:bodyPr/>
                    <a:lstStyle/>
                    <a:p>
                      <a:pPr marL="0" lvl="0" indent="0" algn="l" rtl="0">
                        <a:spcBef>
                          <a:spcPts val="0"/>
                        </a:spcBef>
                        <a:spcAft>
                          <a:spcPts val="0"/>
                        </a:spcAft>
                        <a:buNone/>
                      </a:pPr>
                      <a:r>
                        <a:rPr lang="en-GB"/>
                        <a:t>54098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Randomized, multicenter, open-label, phase 3 study of mirvetuximab soravtansine</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31/10/2023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01/02/2026</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None/>
                      </a:pPr>
                      <a:r>
                        <a:rPr lang="en-GB"/>
                        <a:t>53613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BLU-222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16/10/2023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03/03/2025</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83225">
                <a:tc>
                  <a:txBody>
                    <a:bodyPr/>
                    <a:lstStyle/>
                    <a:p>
                      <a:pPr marL="0" lvl="0" indent="0" algn="l" rtl="0">
                        <a:spcBef>
                          <a:spcPts val="0"/>
                        </a:spcBef>
                        <a:spcAft>
                          <a:spcPts val="0"/>
                        </a:spcAft>
                        <a:buNone/>
                      </a:pPr>
                      <a:r>
                        <a:rPr lang="en-GB"/>
                        <a:t>53410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IMGN853-0420/Mirvetuximab soravtansine (IMGN853)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15/11/2023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15/11/2024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10</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403400">
                <a:tc>
                  <a:txBody>
                    <a:bodyPr/>
                    <a:lstStyle/>
                    <a:p>
                      <a:pPr marL="0" lvl="0" indent="0" algn="l" rtl="0">
                        <a:spcBef>
                          <a:spcPts val="0"/>
                        </a:spcBef>
                        <a:spcAft>
                          <a:spcPts val="0"/>
                        </a:spcAft>
                        <a:buNone/>
                      </a:pPr>
                      <a:r>
                        <a:rPr lang="en-GB"/>
                        <a:t>52288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ADP-0077-001 Adaptimmune Solid Tumors (4636/0018)</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31/12/2023</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a:t>31/08/2024</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0" algn="ctr" rtl="0">
                        <a:spcBef>
                          <a:spcPts val="0"/>
                        </a:spcBef>
                        <a:spcAft>
                          <a:spcPts val="0"/>
                        </a:spcAft>
                        <a:buNone/>
                      </a:pPr>
                      <a:r>
                        <a:rPr lang="en-GB"/>
                        <a:t>12</a:t>
                      </a:r>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p19"/>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a:t>Associate PI Scheme</a:t>
            </a:r>
            <a:endParaRPr/>
          </a:p>
        </p:txBody>
      </p:sp>
      <p:sp>
        <p:nvSpPr>
          <p:cNvPr id="163" name="Google Shape;163;p19"/>
          <p:cNvSpPr txBox="1">
            <a:spLocks noGrp="1"/>
          </p:cNvSpPr>
          <p:nvPr>
            <p:ph type="body" idx="1"/>
          </p:nvPr>
        </p:nvSpPr>
        <p:spPr>
          <a:xfrm>
            <a:off x="442450" y="1664075"/>
            <a:ext cx="11406300" cy="445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000" u="sng">
                <a:solidFill>
                  <a:schemeClr val="hlink"/>
                </a:solidFill>
                <a:hlinkClick r:id="rId3"/>
              </a:rPr>
              <a:t>https://www.nihr.ac.uk/health-and-care-professionals/career-development/associate-principal-investigator-scheme.htm</a:t>
            </a:r>
            <a:endParaRPr sz="2000"/>
          </a:p>
          <a:p>
            <a:pPr marL="0" lvl="0" indent="0" algn="l" rtl="0">
              <a:spcBef>
                <a:spcPts val="1000"/>
              </a:spcBef>
              <a:spcAft>
                <a:spcPts val="0"/>
              </a:spcAft>
              <a:buNone/>
            </a:pPr>
            <a:endParaRPr sz="2000"/>
          </a:p>
          <a:p>
            <a:pPr marL="0" lvl="0" indent="0" algn="l" rtl="0">
              <a:spcBef>
                <a:spcPts val="1000"/>
              </a:spcBef>
              <a:spcAft>
                <a:spcPts val="0"/>
              </a:spcAft>
              <a:buNone/>
            </a:pPr>
            <a:r>
              <a:rPr lang="en-GB" sz="2000"/>
              <a:t>A six month in-work training opportunity, providing practical experience for healthcare professionals starting their research career.</a:t>
            </a:r>
            <a:endParaRPr sz="2000"/>
          </a:p>
          <a:p>
            <a:pPr marL="0" lvl="0" indent="0" algn="l" rtl="0">
              <a:spcBef>
                <a:spcPts val="1000"/>
              </a:spcBef>
              <a:spcAft>
                <a:spcPts val="0"/>
              </a:spcAft>
              <a:buNone/>
            </a:pPr>
            <a:endParaRPr sz="2000"/>
          </a:p>
          <a:p>
            <a:pPr marL="0" lvl="0" indent="0" algn="l" rtl="0">
              <a:spcBef>
                <a:spcPts val="1000"/>
              </a:spcBef>
              <a:spcAft>
                <a:spcPts val="0"/>
              </a:spcAft>
              <a:buNone/>
            </a:pPr>
            <a:r>
              <a:rPr lang="en-GB" sz="2000"/>
              <a:t>People who would not normally have the opportunity to take part in clinical research in their day to day role have the chance to experience what it means to work on and deliver a NIHR portfolio trial under the mentorship of an enthusiastic Local PI.</a:t>
            </a:r>
            <a:endParaRPr sz="2000"/>
          </a:p>
          <a:p>
            <a:pPr marL="0" lvl="0" indent="0" algn="l" rtl="0">
              <a:spcBef>
                <a:spcPts val="1000"/>
              </a:spcBef>
              <a:spcAft>
                <a:spcPts val="0"/>
              </a:spcAft>
              <a:buNone/>
            </a:pPr>
            <a:endParaRPr sz="2200"/>
          </a:p>
          <a:p>
            <a:pPr marL="0" lvl="0" indent="0" algn="l" rtl="0">
              <a:spcBef>
                <a:spcPts val="1000"/>
              </a:spcBef>
              <a:spcAft>
                <a:spcPts val="0"/>
              </a:spcAft>
              <a:buNone/>
            </a:pPr>
            <a:endParaRPr/>
          </a:p>
        </p:txBody>
      </p:sp>
      <p:grpSp>
        <p:nvGrpSpPr>
          <p:cNvPr id="164" name="Google Shape;164;p19"/>
          <p:cNvGrpSpPr/>
          <p:nvPr/>
        </p:nvGrpSpPr>
        <p:grpSpPr>
          <a:xfrm>
            <a:off x="10441748" y="-838776"/>
            <a:ext cx="1995749" cy="2033473"/>
            <a:chOff x="2449130" y="3506855"/>
            <a:chExt cx="3042300" cy="3042300"/>
          </a:xfrm>
        </p:grpSpPr>
        <p:sp>
          <p:nvSpPr>
            <p:cNvPr id="165" name="Google Shape;165;p19"/>
            <p:cNvSpPr/>
            <p:nvPr/>
          </p:nvSpPr>
          <p:spPr>
            <a:xfrm>
              <a:off x="3620954" y="4661600"/>
              <a:ext cx="720600" cy="720600"/>
            </a:xfrm>
            <a:prstGeom prst="ellipse">
              <a:avLst/>
            </a:prstGeom>
            <a:noFill/>
            <a:ln w="25400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66" name="Google Shape;166;p19"/>
            <p:cNvSpPr/>
            <p:nvPr/>
          </p:nvSpPr>
          <p:spPr>
            <a:xfrm>
              <a:off x="2449130" y="3506855"/>
              <a:ext cx="3042300" cy="3042300"/>
            </a:xfrm>
            <a:prstGeom prst="ellipse">
              <a:avLst/>
            </a:prstGeom>
            <a:noFill/>
            <a:ln w="254000" cap="flat" cmpd="sng">
              <a:solidFill>
                <a:srgbClr val="FBDFDD"/>
              </a:solidFill>
              <a:prstDash val="dot"/>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sp>
          <p:nvSpPr>
            <p:cNvPr id="167" name="Google Shape;167;p19"/>
            <p:cNvSpPr/>
            <p:nvPr/>
          </p:nvSpPr>
          <p:spPr>
            <a:xfrm>
              <a:off x="3019333" y="4064748"/>
              <a:ext cx="1923900" cy="1923900"/>
            </a:xfrm>
            <a:prstGeom prst="ellipse">
              <a:avLst/>
            </a:prstGeom>
            <a:noFill/>
            <a:ln w="254000" cap="flat" cmpd="sng">
              <a:solidFill>
                <a:srgbClr val="E65E3B"/>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FFFFFF"/>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865</Words>
  <Application>Microsoft Office PowerPoint</Application>
  <PresentationFormat>Widescreen</PresentationFormat>
  <Paragraphs>289</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Lato</vt:lpstr>
      <vt:lpstr>Arial</vt:lpstr>
      <vt:lpstr>Calibri</vt:lpstr>
      <vt:lpstr>Custom Design</vt:lpstr>
      <vt:lpstr> Gynaecological Oncology Research Update for SWAGGER </vt:lpstr>
      <vt:lpstr>Gynae Oncology National Research Recruitment </vt:lpstr>
      <vt:lpstr>PowerPoint Presentation</vt:lpstr>
      <vt:lpstr>PowerPoint Presentation</vt:lpstr>
      <vt:lpstr>Gynae Onc Studies - opened in SW Pen/WE  since Jan 22</vt:lpstr>
      <vt:lpstr>Gynae Onc Studies - closing in SW Pen/WE  in 23/24</vt:lpstr>
      <vt:lpstr>Studies in Set-up</vt:lpstr>
      <vt:lpstr>Gynae Onc Studies - in set up in SW Peninsula &amp; West of England </vt:lpstr>
      <vt:lpstr>Associate PI Scheme</vt:lpstr>
      <vt:lpstr>NIHR Associate Principal Investigator (PI) Scheme Educational Event</vt:lpstr>
      <vt:lpstr>Clinical Research Network Transition to Research Delivery Network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Gynaecological Oncology Research Update for SWAGGER </dc:title>
  <cp:lastModifiedBy>Helen Dunderdale</cp:lastModifiedBy>
  <cp:revision>1</cp:revision>
  <dcterms:modified xsi:type="dcterms:W3CDTF">2023-11-03T15:04:02Z</dcterms:modified>
</cp:coreProperties>
</file>