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3" r:id="rId3"/>
    <p:sldId id="276" r:id="rId4"/>
    <p:sldId id="266" r:id="rId5"/>
    <p:sldId id="261" r:id="rId6"/>
    <p:sldId id="268" r:id="rId7"/>
    <p:sldId id="270" r:id="rId8"/>
    <p:sldId id="283" r:id="rId9"/>
    <p:sldId id="277" r:id="rId10"/>
    <p:sldId id="284" r:id="rId11"/>
    <p:sldId id="273" r:id="rId12"/>
    <p:sldId id="285" r:id="rId13"/>
    <p:sldId id="282" r:id="rId14"/>
    <p:sldId id="267" r:id="rId15"/>
    <p:sldId id="281" r:id="rId1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59DC8-7818-4CF5-AAAD-371ED4706CD8}" type="datetimeFigureOut">
              <a:rPr lang="en-NL" smtClean="0"/>
              <a:t>05/17/2023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09F35-0907-4372-9FCE-D1E25FDBBD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787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3172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246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With that in mind, our intention is to develop tests containing ‘multi-word chunks .. But those that are familiar and most frequently used  by British speakers .. So something like fish and chips and tea and biscuits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11747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9034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84949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8796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4495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477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6420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9953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03936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i="0" dirty="0">
              <a:solidFill>
                <a:srgbClr val="5F6368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en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5658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401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09F35-0907-4372-9FCE-D1E25FDBBDE0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6026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BEAF-E087-BA91-D633-E1E995147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C6FA7-3DCA-35E7-92E1-37AAA2932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194CD-B50B-3ED8-5DAA-2F7068B0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91FA-6DA1-4414-95AC-9CA9E9097858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2ED48-1520-38BC-FBD9-A6BAAED2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4ECF2-3F3D-A331-7809-AEF80D57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2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DD60-DEA2-6FB0-4512-0B58E4D5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37595-8F5D-FD5A-7D43-D7C7021B4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F6211-F0CF-A064-14C6-51DA3B87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05BA-241D-4343-B7B3-59CE81973E49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0E18D-F05F-715A-4B62-8AD1A503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2FD49-6604-E3CF-350C-E66B75AE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5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629371-615D-4E4C-9A9D-D13617F55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6D876-606E-A4F5-1105-C02B59AF1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4C9D-B744-CB9E-1650-902C31A1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5951-7842-418A-BF48-BB0400CC307E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2E23A-4828-62D5-0505-70F19C24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6D4AF-F559-7112-A929-BFB9B185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0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46D9-2D07-8367-7B77-AF4CDACA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9AB1-1ADA-B63C-51B9-54F4FD536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68774-FAF3-46FB-5BFF-B00D19F2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9AC4-D1BF-4F54-8E5E-E8F64995CDB7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A28E8-177E-4A9C-0412-DF0B4073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05D94-9EFC-5E46-5206-9D1588DC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7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D5A3-11A6-3E6A-A830-E802FC9B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E7E74-988E-F62A-B55D-174DF5246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82642-B408-4090-B6E1-486C6915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A98-4C3F-4D4A-814C-7163174BFF9A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7A5A1-A4B9-380C-6874-1A1CD570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D8F9A-8AC0-D0BA-E8B8-A9E3B436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3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394E-775B-AB7F-C6BB-B8909B78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E29DA-BE3D-69F4-15A6-912520BDB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02D74-3B8F-51BA-8C37-4965F08F9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21069-FC2C-C8CA-909C-63A0DE17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3AAD-6E8A-4088-92CB-6CB0B2595E13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6E067-29CA-C98F-2FAA-F5CFDABF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4F960-2F3F-26E6-67CB-609B5D30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425F-BBAB-E473-205B-D076C718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EE281-A607-2086-8764-FA03C054D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52FA0-41DB-DBF2-21BB-8C7B6B765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37FCE-853E-30BB-D8C9-1F8D44906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26DA9-BAB7-EC09-7F3F-BFB833A7E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894BE-C1FF-B4E4-A41A-5803B172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3788-1F1D-4FFD-8EE1-F6A7034CF042}" type="datetime1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9D4AD-4792-D639-B715-40635205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D20F1-8E74-727C-4991-3805CFD4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4E29-A4D5-722E-46A0-DC7458B4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D2B4A-9627-1ED3-6F8A-7F694AF5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BD9-71DE-426B-8209-3910CE221190}" type="datetime1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05875-CCF9-024F-78C4-066B56D3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FA868-D966-4823-73EC-79CB9572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7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ED0994-E0C9-ACBD-BEB1-AB21A65A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4DEF-F581-4A1C-A36D-9CB76B5B69FB}" type="datetime1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803F8A-FA19-77E5-CE6D-0D92D3A9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07005-D1D5-1540-BB27-F2D15E4F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0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A5F3-E90A-2DA5-9A86-34ECEB3A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9AB2B-828B-E696-445B-A142EB8EB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D7F33-6BB1-E9E3-1006-B58BF736B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AAC6D-A1C2-41AD-156D-456830BB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B649-4301-4FDA-A880-F820B540A292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79055-0250-1B6C-FE2A-0131CB31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EBA3F-B543-606B-23B2-6673C3B9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9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172F-30C6-565A-A90C-8B89864B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061E8-0CF5-BF16-D218-78E20A5D2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B9222-6174-EE5D-E595-F60DA4692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AB0DA-ECF5-3616-B0EE-618F3B4C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72B2-6F39-4C13-9A70-2E6193458C19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821CA-A9EA-93C7-4C9B-BA9A98EB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48DEA-3F5D-C7B5-AF68-096F7117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DD78A1-0EF4-8098-CE53-4E33C3D5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43D5-3307-D378-F2F0-03C5E0B50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B89BE-E155-991F-49D0-A981122E8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96418-B1B1-4FA0-87BB-5B49BA592BDA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85348-CA75-BE47-6838-9577FF61F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2B932-D6EE-C8EF-4111-295B96A10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DB5C8-F8F4-459F-A05B-7B4455CB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9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/" TargetMode="External"/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netflix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SfpA3AEKmY?start=38&amp;feature=oembed" TargetMode="External"/><Relationship Id="rId6" Type="http://schemas.openxmlformats.org/officeDocument/2006/relationships/image" Target="../media/image1.png"/><Relationship Id="rId5" Type="http://schemas.openxmlformats.org/officeDocument/2006/relationships/hyperlink" Target="https://www.netflix.com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5K66gj5e4Mk?start=42&amp;feature=oembed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B2728-2A3C-9698-BC94-9F210B0C2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/>
              <a:t>Developing novel intra-operative speech tests for awake brain surgery</a:t>
            </a:r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002D1-8C9B-D53F-AAA2-0955C6CC6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492" y="4619624"/>
            <a:ext cx="5537212" cy="923955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Hajira Mumtaz, Anna Piasecki, Neil Barua, Minna </a:t>
            </a:r>
            <a:r>
              <a:rPr lang="en-US" sz="2200" dirty="0" err="1"/>
              <a:t>Kirjavainen</a:t>
            </a:r>
            <a:r>
              <a:rPr lang="en-US" sz="2200" dirty="0"/>
              <a:t>-Morgen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A5C4F-F6F1-BEBE-2B86-13957E0E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8DB5C8-F8F4-459F-A05B-7B4455CBFFC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8" name="Picture 37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CD9E4F3F-69DC-F5B8-2CDD-A79F781B7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590" y="0"/>
            <a:ext cx="1390844" cy="695422"/>
          </a:xfrm>
          <a:prstGeom prst="rect">
            <a:avLst/>
          </a:prstGeom>
        </p:spPr>
      </p:pic>
      <p:pic>
        <p:nvPicPr>
          <p:cNvPr id="40" name="Picture 39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48AA20AD-9CB8-9465-BB92-C6CB32D68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33" y="0"/>
            <a:ext cx="1881267" cy="72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6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6EEEF-F200-2FC7-9B44-7EDA10AB1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349"/>
            <a:ext cx="10515600" cy="2936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My old </a:t>
            </a:r>
            <a:r>
              <a:rPr lang="en-GB" u="sng" dirty="0">
                <a:solidFill>
                  <a:srgbClr val="C00000"/>
                </a:solidFill>
                <a:latin typeface="+mj-lt"/>
              </a:rPr>
              <a:t>school friend</a:t>
            </a:r>
            <a:r>
              <a:rPr lang="en-GB" dirty="0">
                <a:latin typeface="+mj-lt"/>
              </a:rPr>
              <a:t> Emma came on a </a:t>
            </a:r>
            <a:r>
              <a:rPr lang="en-GB" u="sng" dirty="0">
                <a:solidFill>
                  <a:srgbClr val="C00000"/>
                </a:solidFill>
                <a:latin typeface="+mj-lt"/>
              </a:rPr>
              <a:t>flying visit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this weekend. We had a </a:t>
            </a:r>
            <a:r>
              <a:rPr lang="en-GB" u="sng" dirty="0">
                <a:solidFill>
                  <a:srgbClr val="C00000"/>
                </a:solidFill>
                <a:latin typeface="+mj-lt"/>
              </a:rPr>
              <a:t>girls’ night out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on Saturday with </a:t>
            </a:r>
            <a:r>
              <a:rPr lang="en-GB" u="sng" dirty="0">
                <a:solidFill>
                  <a:srgbClr val="C00000"/>
                </a:solidFill>
                <a:latin typeface="+mj-lt"/>
              </a:rPr>
              <a:t>a couple of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other friends. Even though it was </a:t>
            </a:r>
            <a:r>
              <a:rPr lang="en-GB" u="sng" dirty="0">
                <a:solidFill>
                  <a:srgbClr val="C00000"/>
                </a:solidFill>
                <a:latin typeface="+mj-lt"/>
              </a:rPr>
              <a:t>raining cats and dogs</a:t>
            </a:r>
            <a:r>
              <a:rPr lang="en-GB" dirty="0">
                <a:latin typeface="+mj-lt"/>
              </a:rPr>
              <a:t>, but we still </a:t>
            </a:r>
            <a:r>
              <a:rPr lang="en-GB" u="sng" dirty="0">
                <a:solidFill>
                  <a:srgbClr val="C00000"/>
                </a:solidFill>
                <a:latin typeface="+mj-lt"/>
              </a:rPr>
              <a:t>went out for a meal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to a local restaurant. Emma kept ordering all the </a:t>
            </a:r>
            <a:r>
              <a:rPr lang="en-GB" u="sng" dirty="0">
                <a:solidFill>
                  <a:srgbClr val="C00000"/>
                </a:solidFill>
                <a:latin typeface="+mj-lt"/>
              </a:rPr>
              <a:t>junk food</a:t>
            </a:r>
            <a:r>
              <a:rPr lang="en-GB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that the restaurant had, while continuously </a:t>
            </a:r>
            <a:r>
              <a:rPr lang="en-GB" u="sng" dirty="0">
                <a:solidFill>
                  <a:srgbClr val="C00000"/>
                </a:solidFill>
                <a:latin typeface="+mj-lt"/>
              </a:rPr>
              <a:t>having a whinge about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her weight and not being able to </a:t>
            </a:r>
            <a:r>
              <a:rPr lang="en-GB" u="sng" dirty="0">
                <a:solidFill>
                  <a:srgbClr val="C00000"/>
                </a:solidFill>
                <a:latin typeface="+mj-lt"/>
              </a:rPr>
              <a:t>stick to</a:t>
            </a:r>
            <a:r>
              <a:rPr lang="en-GB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her </a:t>
            </a:r>
            <a:r>
              <a:rPr lang="en-GB" u="sng" dirty="0">
                <a:solidFill>
                  <a:srgbClr val="C00000"/>
                </a:solidFill>
                <a:latin typeface="+mj-lt"/>
              </a:rPr>
              <a:t>diet</a:t>
            </a:r>
            <a:r>
              <a:rPr lang="en-GB" dirty="0">
                <a:latin typeface="+mj-lt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FF0000"/>
                </a:solidFill>
                <a:latin typeface="+mj-lt"/>
              </a:rPr>
              <a:t>							</a:t>
            </a:r>
            <a:r>
              <a:rPr lang="en-GB" sz="1400" dirty="0"/>
              <a:t>(taken from O’Dell &amp; McCarthy, 2009)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9BD21-4EEF-689E-F921-70C847F0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E3AB756-5C49-80FD-2565-7A88E1748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8" y="0"/>
            <a:ext cx="1390844" cy="695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7E0F0-2F88-762C-C55F-DEDA789C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Testing beyond single words</a:t>
            </a:r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C653C0-72FC-535E-E280-2F12760AE338}"/>
              </a:ext>
            </a:extLst>
          </p:cNvPr>
          <p:cNvSpPr txBox="1">
            <a:spLocks/>
          </p:cNvSpPr>
          <p:nvPr/>
        </p:nvSpPr>
        <p:spPr>
          <a:xfrm>
            <a:off x="1918860" y="4239508"/>
            <a:ext cx="8319655" cy="262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solidFill>
                  <a:prstClr val="black"/>
                </a:solidFill>
              </a:rPr>
              <a:t>Language does not exist in the form of individual words that are put together to convey meanings</a:t>
            </a:r>
          </a:p>
          <a:p>
            <a:r>
              <a:rPr lang="en-GB" sz="2600" dirty="0">
                <a:solidFill>
                  <a:prstClr val="black"/>
                </a:solidFill>
              </a:rPr>
              <a:t>50-60% of our daily language use comprises ‘multi-word expressions’</a:t>
            </a:r>
          </a:p>
          <a:p>
            <a:r>
              <a:rPr lang="en-GB" sz="2600" dirty="0">
                <a:solidFill>
                  <a:prstClr val="black"/>
                </a:solidFill>
              </a:rPr>
              <a:t>Eye-tracking evidence shows that ‘multi-word expressions’ are processed faster than grammatical language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14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up of coffee and cookies&#10;&#10;Description automatically generated with medium confidence">
            <a:extLst>
              <a:ext uri="{FF2B5EF4-FFF2-40B4-BE49-F238E27FC236}">
                <a16:creationId xmlns:a16="http://schemas.microsoft.com/office/drawing/2014/main" id="{DC496EA5-AB68-9F58-D2C6-782A9AE43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96" y="2095017"/>
            <a:ext cx="5746615" cy="36113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594B7-0F37-6CBA-C865-CFABE2C3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11</a:t>
            </a:fld>
            <a:endParaRPr lang="en-US"/>
          </a:p>
        </p:txBody>
      </p:sp>
      <p:pic>
        <p:nvPicPr>
          <p:cNvPr id="14" name="Picture 13" descr="A plate of food on a blue table&#10;&#10;Description automatically generated with medium confidence">
            <a:extLst>
              <a:ext uri="{FF2B5EF4-FFF2-40B4-BE49-F238E27FC236}">
                <a16:creationId xmlns:a16="http://schemas.microsoft.com/office/drawing/2014/main" id="{5072E91B-AA54-531D-0DCA-2DB74ADD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" y="1444985"/>
            <a:ext cx="6442437" cy="3763623"/>
          </a:xfrm>
          <a:prstGeom prst="rect">
            <a:avLst/>
          </a:prstGeom>
        </p:spPr>
      </p:pic>
      <p:pic>
        <p:nvPicPr>
          <p:cNvPr id="15" name="Picture 14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690CA7E-3924-B103-8561-5091AE079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8" y="0"/>
            <a:ext cx="139084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EAC-9664-916C-1932-7DC44EBF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work to-date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50511-E1F8-98C4-2427-1E0FD67E3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STEP 1 			STEP 2			STEP 3			STEP 4</a:t>
            </a:r>
            <a:endParaRPr lang="en-NL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8227E-AD79-BF3B-B378-71EAFD2C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AD0AA-0EC8-80AD-0013-6BA931099C0B}"/>
              </a:ext>
            </a:extLst>
          </p:cNvPr>
          <p:cNvSpPr txBox="1"/>
          <p:nvPr/>
        </p:nvSpPr>
        <p:spPr>
          <a:xfrm>
            <a:off x="195409" y="3307370"/>
            <a:ext cx="197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Design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77A68C-E70B-367D-A7AE-294517A7E018}"/>
              </a:ext>
            </a:extLst>
          </p:cNvPr>
          <p:cNvSpPr txBox="1"/>
          <p:nvPr/>
        </p:nvSpPr>
        <p:spPr>
          <a:xfrm>
            <a:off x="3326948" y="3211850"/>
            <a:ext cx="139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Item selection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9B657C-11F2-22A7-1300-588B4804F26B}"/>
              </a:ext>
            </a:extLst>
          </p:cNvPr>
          <p:cNvSpPr txBox="1"/>
          <p:nvPr/>
        </p:nvSpPr>
        <p:spPr>
          <a:xfrm>
            <a:off x="6096000" y="3347147"/>
            <a:ext cx="191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Standardization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27A11B-538D-EEF5-F67D-32689A25228A}"/>
              </a:ext>
            </a:extLst>
          </p:cNvPr>
          <p:cNvSpPr txBox="1"/>
          <p:nvPr/>
        </p:nvSpPr>
        <p:spPr>
          <a:xfrm>
            <a:off x="8878505" y="3338148"/>
            <a:ext cx="2105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Clinical validation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4DB7D-EF3B-62EB-95C6-8EEC27E4CDAF}"/>
              </a:ext>
            </a:extLst>
          </p:cNvPr>
          <p:cNvSpPr txBox="1"/>
          <p:nvPr/>
        </p:nvSpPr>
        <p:spPr>
          <a:xfrm>
            <a:off x="405269" y="4423946"/>
            <a:ext cx="228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Selection of the task items from the BNC</a:t>
            </a:r>
            <a:endParaRPr lang="en-NL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674BC8-9A2A-EF66-57FA-6CB6CEF54B57}"/>
              </a:ext>
            </a:extLst>
          </p:cNvPr>
          <p:cNvSpPr txBox="1"/>
          <p:nvPr/>
        </p:nvSpPr>
        <p:spPr>
          <a:xfrm>
            <a:off x="3193494" y="4423945"/>
            <a:ext cx="259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≥80 accuracy in normal population</a:t>
            </a:r>
            <a:endParaRPr lang="en-NL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668BE5-2BED-3EF6-2C43-A95F3D6BCB41}"/>
              </a:ext>
            </a:extLst>
          </p:cNvPr>
          <p:cNvSpPr txBox="1"/>
          <p:nvPr/>
        </p:nvSpPr>
        <p:spPr>
          <a:xfrm>
            <a:off x="6096000" y="4410090"/>
            <a:ext cx="228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Collecting norms in normal population</a:t>
            </a:r>
            <a:endParaRPr lang="en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7B5F3-05B0-D735-EF02-959A0EDBBD36}"/>
              </a:ext>
            </a:extLst>
          </p:cNvPr>
          <p:cNvSpPr txBox="1"/>
          <p:nvPr/>
        </p:nvSpPr>
        <p:spPr>
          <a:xfrm>
            <a:off x="9086936" y="4362389"/>
            <a:ext cx="257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collection in patients</a:t>
            </a:r>
            <a:endParaRPr lang="en-NL" dirty="0"/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4EF1551-CE79-AC28-9A47-188F73067742}"/>
              </a:ext>
            </a:extLst>
          </p:cNvPr>
          <p:cNvSpPr/>
          <p:nvPr/>
        </p:nvSpPr>
        <p:spPr>
          <a:xfrm>
            <a:off x="139019" y="2614045"/>
            <a:ext cx="3148307" cy="11332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4EBA0A-AA89-1592-D112-6C1E25B4DD6C}"/>
              </a:ext>
            </a:extLst>
          </p:cNvPr>
          <p:cNvSpPr txBox="1"/>
          <p:nvPr/>
        </p:nvSpPr>
        <p:spPr>
          <a:xfrm>
            <a:off x="1061061" y="2908194"/>
            <a:ext cx="142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Design</a:t>
            </a:r>
            <a:endParaRPr lang="en-NL" sz="2400" dirty="0">
              <a:solidFill>
                <a:schemeClr val="bg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9DB555D-05E9-A95B-0647-A40A1A9495C9}"/>
              </a:ext>
            </a:extLst>
          </p:cNvPr>
          <p:cNvSpPr/>
          <p:nvPr/>
        </p:nvSpPr>
        <p:spPr>
          <a:xfrm>
            <a:off x="3067862" y="2621760"/>
            <a:ext cx="3096077" cy="10669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8A092B-43CA-73B1-4C0B-854E9BCBD3E6}"/>
              </a:ext>
            </a:extLst>
          </p:cNvPr>
          <p:cNvSpPr txBox="1"/>
          <p:nvPr/>
        </p:nvSpPr>
        <p:spPr>
          <a:xfrm>
            <a:off x="3763637" y="2890029"/>
            <a:ext cx="202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Item selection</a:t>
            </a:r>
            <a:endParaRPr lang="en-NL" sz="2400" dirty="0">
              <a:solidFill>
                <a:schemeClr val="bg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C78C9494-1BD0-D818-4CE8-34B069BB68BE}"/>
              </a:ext>
            </a:extLst>
          </p:cNvPr>
          <p:cNvSpPr/>
          <p:nvPr/>
        </p:nvSpPr>
        <p:spPr>
          <a:xfrm>
            <a:off x="5958443" y="2636508"/>
            <a:ext cx="3148307" cy="10669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833367-05D5-AE76-46D8-6EAAA29FB6EC}"/>
              </a:ext>
            </a:extLst>
          </p:cNvPr>
          <p:cNvSpPr txBox="1"/>
          <p:nvPr/>
        </p:nvSpPr>
        <p:spPr>
          <a:xfrm>
            <a:off x="6507804" y="2910331"/>
            <a:ext cx="220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Standardization</a:t>
            </a:r>
            <a:endParaRPr lang="en-NL" sz="2400" dirty="0">
              <a:solidFill>
                <a:schemeClr val="bg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2B854689-E354-6B0B-E569-889545A2439B}"/>
              </a:ext>
            </a:extLst>
          </p:cNvPr>
          <p:cNvSpPr/>
          <p:nvPr/>
        </p:nvSpPr>
        <p:spPr>
          <a:xfrm>
            <a:off x="8886041" y="2625310"/>
            <a:ext cx="3053677" cy="106335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E15394-7A87-0392-1E0F-764485F4107B}"/>
              </a:ext>
            </a:extLst>
          </p:cNvPr>
          <p:cNvSpPr txBox="1"/>
          <p:nvPr/>
        </p:nvSpPr>
        <p:spPr>
          <a:xfrm>
            <a:off x="9709820" y="2732721"/>
            <a:ext cx="2260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Clinical validation</a:t>
            </a:r>
            <a:endParaRPr lang="en-NL" sz="2400" dirty="0">
              <a:solidFill>
                <a:schemeClr val="bg1"/>
              </a:solidFill>
            </a:endParaRPr>
          </a:p>
        </p:txBody>
      </p:sp>
      <p:pic>
        <p:nvPicPr>
          <p:cNvPr id="28" name="Picture 27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01FFCA5-A0E3-3F60-4ABF-3086D3250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8" y="-14385"/>
            <a:ext cx="1390844" cy="6954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AE1377-91D1-6B27-1BDA-88CC5107DB1A}"/>
              </a:ext>
            </a:extLst>
          </p:cNvPr>
          <p:cNvSpPr/>
          <p:nvPr/>
        </p:nvSpPr>
        <p:spPr>
          <a:xfrm>
            <a:off x="3035667" y="1424430"/>
            <a:ext cx="3135807" cy="4200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404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CE188-74E5-E4A2-1550-D5AAC768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0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											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Thank you for your attention!</a:t>
            </a:r>
            <a:endParaRPr lang="en-NL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E4602-9C71-983B-B05A-E52B0AA6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227C792-170F-2493-F9F4-91FE19513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8" y="0"/>
            <a:ext cx="139084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5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65E7-839D-83CF-C302-AB45BB20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References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83507-240B-0B82-D95C-F38779660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i="0" dirty="0">
                <a:effectLst/>
              </a:rPr>
              <a:t>BNC Consortium, </a:t>
            </a:r>
            <a:r>
              <a:rPr lang="en-GB" sz="1800" i="1" dirty="0">
                <a:effectLst/>
              </a:rPr>
              <a:t>The British National Corpus, XML Edition</a:t>
            </a:r>
            <a:r>
              <a:rPr lang="en-GB" sz="1800" i="0" dirty="0">
                <a:effectLst/>
              </a:rPr>
              <a:t>, 2007, Oxford Text Archive, </a:t>
            </a:r>
            <a:endParaRPr lang="en-GB" sz="1800" dirty="0"/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Erman, B., &amp; Warren, B. (2000). The idiom principle and the open choice principle. 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 &amp; Talk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(1), 29–62. 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900" b="0" i="0" dirty="0">
                <a:effectLst/>
              </a:rPr>
              <a:t>O’Dell, F., &amp; McCarthy, M. (2009). English collocations in use: Advanced. </a:t>
            </a:r>
            <a:r>
              <a:rPr lang="en-GB" sz="1900" b="0" i="1" dirty="0">
                <a:effectLst/>
              </a:rPr>
              <a:t>The Electronic Journal for English as a Second Language</a:t>
            </a:r>
            <a:r>
              <a:rPr lang="en-GB" sz="1900" b="0" i="0" dirty="0">
                <a:effectLst/>
              </a:rPr>
              <a:t>, </a:t>
            </a:r>
            <a:r>
              <a:rPr lang="en-GB" sz="1900" b="0" i="1" dirty="0">
                <a:effectLst/>
              </a:rPr>
              <a:t>13</a:t>
            </a:r>
            <a:r>
              <a:rPr lang="en-GB" sz="1900" b="0" i="0" dirty="0">
                <a:effectLst/>
              </a:rPr>
              <a:t>(2).</a:t>
            </a:r>
            <a:endParaRPr lang="en-GB" sz="19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https://images.google.com/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https://www.netflix.com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Rofes, A. (2015). Verbs and nouns in awake neurosurgery: Needs and answers [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Phd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University of Trento]. Retrieved from http://eprints-phd.biblio.unitn.it/1572/  </a:t>
            </a:r>
          </a:p>
          <a:p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Santini, B., </a:t>
            </a:r>
            <a:r>
              <a:rPr lang="en-GB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Talacchi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, A., </a:t>
            </a:r>
            <a:r>
              <a:rPr lang="en-GB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Squintani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, G., Casagrande, F., </a:t>
            </a:r>
            <a:r>
              <a:rPr lang="en-GB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Capasso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, R., &amp; Miceli, G. (2012). Cognitive outcome after awake surgery for </a:t>
            </a:r>
            <a:r>
              <a:rPr lang="en-GB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tumors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 in language areas. </a:t>
            </a:r>
            <a:r>
              <a:rPr lang="en-GB" sz="1800" i="1" dirty="0">
                <a:solidFill>
                  <a:srgbClr val="000000"/>
                </a:solidFill>
                <a:latin typeface="Calibri" panose="020F0502020204030204" pitchFamily="34" charset="0"/>
              </a:rPr>
              <a:t>Journal of Neuro-Oncology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, 108(2), 319–326. </a:t>
            </a:r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Wray, A., &amp; Perkins, M. R. (2000). The functions of formulaic language: An integrated model.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Language &amp; Communication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(1), 1-28.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C579A-56F6-435A-1B13-8631A59B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A2218C0-924B-745E-D1DB-B8F400C5E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8" y="0"/>
            <a:ext cx="139084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7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28EA-CBCD-CE63-83A6-F50ED5D6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considerations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AAA81-0B6E-FCEC-AECB-EC1A34AF9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476"/>
            <a:ext cx="10515600" cy="4351338"/>
          </a:xfrm>
        </p:spPr>
        <p:txBody>
          <a:bodyPr/>
          <a:lstStyle/>
          <a:p>
            <a:r>
              <a:rPr lang="en-GB" dirty="0"/>
              <a:t>Designing and validating tests for: </a:t>
            </a:r>
          </a:p>
          <a:p>
            <a:pPr lvl="1"/>
            <a:r>
              <a:rPr lang="en-GB" dirty="0"/>
              <a:t>Less transparent collocations (e.g., </a:t>
            </a:r>
            <a:r>
              <a:rPr lang="en-GB" i="1" dirty="0"/>
              <a:t>explode a myth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Free word combinations (e.g., </a:t>
            </a:r>
            <a:r>
              <a:rPr lang="en-GB" i="1" dirty="0"/>
              <a:t>read a newspaper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Idioms (e.g., </a:t>
            </a:r>
            <a:r>
              <a:rPr lang="en-GB" i="1" dirty="0"/>
              <a:t>kick the bucket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Metaphors (e.g., </a:t>
            </a:r>
            <a:r>
              <a:rPr lang="en-GB" i="1" dirty="0"/>
              <a:t>heart of gold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Compound words may be?</a:t>
            </a:r>
          </a:p>
          <a:p>
            <a:r>
              <a:rPr lang="en-GB" dirty="0"/>
              <a:t>Effect/interaction of word-related properties/psycholinguistic variables on task performance.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8C08-C043-CC04-6F5E-E2BA3B78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94DC6CA-4260-95FC-56D2-E2C524D69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8" y="0"/>
            <a:ext cx="139084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2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2847-B3AC-B5EE-EE98-3E766FA5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0" y="365126"/>
            <a:ext cx="11376990" cy="1314588"/>
          </a:xfrm>
        </p:spPr>
        <p:txBody>
          <a:bodyPr/>
          <a:lstStyle/>
          <a:p>
            <a:pPr algn="ctr"/>
            <a:r>
              <a:rPr lang="en-GB" dirty="0"/>
              <a:t>“My Beautiful Broken Brain”</a:t>
            </a:r>
            <a:endParaRPr lang="en-NL" dirty="0"/>
          </a:p>
        </p:txBody>
      </p:sp>
      <p:pic>
        <p:nvPicPr>
          <p:cNvPr id="13" name="Online Media 12" title="My Beautiful Broken Brain | Official Trailer [HD] | Netflix">
            <a:hlinkClick r:id="" action="ppaction://media"/>
            <a:extLst>
              <a:ext uri="{FF2B5EF4-FFF2-40B4-BE49-F238E27FC236}">
                <a16:creationId xmlns:a16="http://schemas.microsoft.com/office/drawing/2014/main" id="{A26B3245-3BD2-C838-6F64-ACA445BD252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6813" y="1816100"/>
            <a:ext cx="7283450" cy="4097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C787F-3869-A1A4-BD45-5E2125B4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47E20-71F7-655A-9770-6F32A0BAB2EF}"/>
              </a:ext>
            </a:extLst>
          </p:cNvPr>
          <p:cNvSpPr txBox="1"/>
          <p:nvPr/>
        </p:nvSpPr>
        <p:spPr>
          <a:xfrm>
            <a:off x="6287778" y="5934408"/>
            <a:ext cx="7106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My Beautiful Broken Brain (2014) available at: </a:t>
            </a:r>
            <a:r>
              <a:rPr lang="en-GB" sz="900" dirty="0">
                <a:hlinkClick r:id="rId5"/>
              </a:rPr>
              <a:t>https://www.netflix.com</a:t>
            </a:r>
            <a:r>
              <a:rPr lang="en-GB" sz="900" dirty="0"/>
              <a:t> </a:t>
            </a:r>
            <a:endParaRPr lang="en-NL" sz="900" dirty="0"/>
          </a:p>
        </p:txBody>
      </p:sp>
      <p:pic>
        <p:nvPicPr>
          <p:cNvPr id="5" name="Picture 4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71C3914-F3B9-71C4-04CA-39861DEB5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8" y="0"/>
            <a:ext cx="139084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2129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5EC5-AD28-CA54-B861-A3D3E81C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04" y="347711"/>
            <a:ext cx="10515600" cy="1325563"/>
          </a:xfrm>
        </p:spPr>
        <p:txBody>
          <a:bodyPr/>
          <a:lstStyle/>
          <a:p>
            <a:r>
              <a:rPr lang="en-GB" dirty="0"/>
              <a:t>Awake brain surgery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3BD89-5A0F-CBE5-1AF0-A143AEE7C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16343" cy="4530725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GB" dirty="0"/>
              <a:t>Surgical practice consisting in awakening the patient during surgery to administer motor/</a:t>
            </a:r>
            <a:r>
              <a:rPr lang="en-GB" b="1" dirty="0"/>
              <a:t>language</a:t>
            </a:r>
            <a:r>
              <a:rPr lang="en-GB" dirty="0"/>
              <a:t>/cognitive tests</a:t>
            </a:r>
          </a:p>
          <a:p>
            <a:pPr>
              <a:spcAft>
                <a:spcPts val="3000"/>
              </a:spcAft>
            </a:pPr>
            <a:r>
              <a:rPr lang="en-GB" dirty="0"/>
              <a:t>Applied to people with brain tumours and medically untreatable epilepsy</a:t>
            </a:r>
          </a:p>
          <a:p>
            <a:pPr>
              <a:spcAft>
                <a:spcPts val="3000"/>
              </a:spcAft>
            </a:pPr>
            <a:r>
              <a:rPr lang="en-GB" dirty="0"/>
              <a:t>Primary goals: maximize tumour removal and minimize language impairments</a:t>
            </a:r>
          </a:p>
          <a:p>
            <a:pPr>
              <a:spcAft>
                <a:spcPts val="3000"/>
              </a:spcAft>
            </a:pPr>
            <a:r>
              <a:rPr lang="en-GB" dirty="0"/>
              <a:t>Open window to explore language in the brain!</a:t>
            </a:r>
          </a:p>
          <a:p>
            <a:pPr>
              <a:spcAft>
                <a:spcPts val="1200"/>
              </a:spcAft>
            </a:pP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1611A-90CB-A10D-7C3F-53947A22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DB60EBF-5D96-0DFA-C252-F90D0B401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8" y="0"/>
            <a:ext cx="139084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629B-1262-8C9B-B967-520049D4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90" y="180618"/>
            <a:ext cx="9879830" cy="1590019"/>
          </a:xfrm>
        </p:spPr>
        <p:txBody>
          <a:bodyPr>
            <a:normAutofit/>
          </a:bodyPr>
          <a:lstStyle/>
          <a:p>
            <a:r>
              <a:rPr lang="en-US" sz="4000" dirty="0"/>
              <a:t>Intra-operative language testing –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F1367-391A-2733-80CE-623792DC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4</a:t>
            </a:fld>
            <a:endParaRPr lang="en-US"/>
          </a:p>
        </p:txBody>
      </p:sp>
      <p:pic>
        <p:nvPicPr>
          <p:cNvPr id="3" name="Online Media 2" title="Mapping language ability during awake brain surgery">
            <a:hlinkClick r:id="" action="ppaction://media"/>
            <a:extLst>
              <a:ext uri="{FF2B5EF4-FFF2-40B4-BE49-F238E27FC236}">
                <a16:creationId xmlns:a16="http://schemas.microsoft.com/office/drawing/2014/main" id="{44A5E6A8-05C7-842E-5FCA-705990E523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06930" y="1770637"/>
            <a:ext cx="7658100" cy="4326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628DDA8-BB95-DF68-424E-221374797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8" y="0"/>
            <a:ext cx="139084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3318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629B-1262-8C9B-B967-520049D4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05" y="36848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Current intra-operative language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0CBE2-19A0-5DD6-9284-43AF039E9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233"/>
            <a:ext cx="10515600" cy="4486275"/>
          </a:xfrm>
        </p:spPr>
        <p:txBody>
          <a:bodyPr/>
          <a:lstStyle/>
          <a:p>
            <a:r>
              <a:rPr lang="en-GB" sz="2400" dirty="0"/>
              <a:t>Traditional testing: counting 1-10 </a:t>
            </a:r>
          </a:p>
          <a:p>
            <a:r>
              <a:rPr lang="en-GB" sz="2400" dirty="0"/>
              <a:t>Object naming (the most common task)</a:t>
            </a:r>
          </a:p>
          <a:p>
            <a:r>
              <a:rPr lang="en-GB" sz="2400" dirty="0"/>
              <a:t>Action naming</a:t>
            </a:r>
          </a:p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CCD5A-853C-249F-69D4-7AA185E1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5</a:t>
            </a:fld>
            <a:endParaRPr lang="en-US"/>
          </a:p>
        </p:txBody>
      </p:sp>
      <p:pic>
        <p:nvPicPr>
          <p:cNvPr id="13" name="Picture 12" descr="A black and white image of a kangaroo&#10;&#10;Description automatically generated with low confidence">
            <a:extLst>
              <a:ext uri="{FF2B5EF4-FFF2-40B4-BE49-F238E27FC236}">
                <a16:creationId xmlns:a16="http://schemas.microsoft.com/office/drawing/2014/main" id="{86AB894A-3E22-1793-4039-BB163BB4D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53" y="3526970"/>
            <a:ext cx="3122003" cy="3171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A picture containing sketch, drawing, line art, illustration&#10;&#10;Description automatically generated">
            <a:extLst>
              <a:ext uri="{FF2B5EF4-FFF2-40B4-BE49-F238E27FC236}">
                <a16:creationId xmlns:a16="http://schemas.microsoft.com/office/drawing/2014/main" id="{1F94EF3B-C5ED-F577-D0BF-D016A38E1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3491158"/>
            <a:ext cx="5345097" cy="3207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19F594-7640-0BB7-65F7-09741D303852}"/>
              </a:ext>
            </a:extLst>
          </p:cNvPr>
          <p:cNvCxnSpPr>
            <a:cxnSpLocks/>
          </p:cNvCxnSpPr>
          <p:nvPr/>
        </p:nvCxnSpPr>
        <p:spPr>
          <a:xfrm>
            <a:off x="1163781" y="2691740"/>
            <a:ext cx="49045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Picture 24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ACC94B3-D312-8F55-11BB-3EB6CBEE6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8" y="0"/>
            <a:ext cx="139084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7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BAB0-8F05-794C-DD80-388615DC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64" y="43350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Are the currently used intra-operative language tests effective?</a:t>
            </a:r>
            <a:endParaRPr lang="en-NL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0BD95-F3CA-4198-C2A5-5D91CBC63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Despite of the intra-operative testing, deficits in spontaneous speech are common </a:t>
            </a:r>
            <a:r>
              <a:rPr lang="en-GB" sz="2400" dirty="0"/>
              <a:t>(Santini et al., 2012)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Language tests should be: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Relevant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Sensitive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Complex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C8CA8-DA60-2DB0-2236-B7EC903A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Picture 11" descr="A drawing of a football player running with a ball&#10;&#10;Description automatically generated with medium confidence">
            <a:extLst>
              <a:ext uri="{FF2B5EF4-FFF2-40B4-BE49-F238E27FC236}">
                <a16:creationId xmlns:a16="http://schemas.microsoft.com/office/drawing/2014/main" id="{17C5719A-23FA-501B-CDE8-808D013B3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44" y="3747179"/>
            <a:ext cx="2917856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A drawing of a person playing cricket&#10;&#10;Description automatically generated with low confidence">
            <a:extLst>
              <a:ext uri="{FF2B5EF4-FFF2-40B4-BE49-F238E27FC236}">
                <a16:creationId xmlns:a16="http://schemas.microsoft.com/office/drawing/2014/main" id="{48FAE92A-5B19-EAD1-A255-44D59D626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36" y="3747179"/>
            <a:ext cx="3260414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DA8886-5263-99BC-6734-FD445FB88679}"/>
              </a:ext>
            </a:extLst>
          </p:cNvPr>
          <p:cNvCxnSpPr>
            <a:cxnSpLocks/>
          </p:cNvCxnSpPr>
          <p:nvPr/>
        </p:nvCxnSpPr>
        <p:spPr>
          <a:xfrm>
            <a:off x="8273143" y="3614057"/>
            <a:ext cx="3363686" cy="3107418"/>
          </a:xfrm>
          <a:prstGeom prst="straightConnector1">
            <a:avLst/>
          </a:prstGeom>
          <a:ln cap="sq">
            <a:solidFill>
              <a:srgbClr val="FF0000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149F6C-F3E1-D115-5162-C483A23BB1E5}"/>
              </a:ext>
            </a:extLst>
          </p:cNvPr>
          <p:cNvCxnSpPr/>
          <p:nvPr/>
        </p:nvCxnSpPr>
        <p:spPr>
          <a:xfrm flipH="1">
            <a:off x="8284029" y="3581400"/>
            <a:ext cx="3156857" cy="314007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Picture 23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3E311BD-9791-BE1A-5F2E-047B750EF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8" y="-14385"/>
            <a:ext cx="139084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AF97-0032-79C9-89E3-89EE8B71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2" y="365125"/>
            <a:ext cx="10515600" cy="1325563"/>
          </a:xfrm>
        </p:spPr>
        <p:txBody>
          <a:bodyPr/>
          <a:lstStyle/>
          <a:p>
            <a:r>
              <a:rPr lang="en-US" dirty="0"/>
              <a:t>Our work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0032-3373-F886-869A-8111EA8FB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Designing tests specific to the British population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Including task items that refer to concepts that are most familiar and most frequently used by the British speakers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Use of the British National Corpus to compile test items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E102F-80A3-3B50-6813-5B160F7C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drawing of a person playing cricket&#10;&#10;Description automatically generated with low confidence">
            <a:extLst>
              <a:ext uri="{FF2B5EF4-FFF2-40B4-BE49-F238E27FC236}">
                <a16:creationId xmlns:a16="http://schemas.microsoft.com/office/drawing/2014/main" id="{3D6A5EF5-50FB-F564-CAAF-84BFFA2BC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36" y="3747179"/>
            <a:ext cx="3260414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FCB2A8E-3BC1-63FE-3672-F924CEA4F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8" y="-15226"/>
            <a:ext cx="139084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E7DD8-7F62-6699-53F4-93A58A04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How can we make the tests more complex?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50402-2235-BE00-5B7D-999A6E23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6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6EEEF-F200-2FC7-9B44-7EDA10AB1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3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My old school friend Emma came on a flying visit this weekend. We had a girls’ night out on Saturday with a couple of other friends. Even though it was raining cats and dogs, but we still went out for a meal to a local restaurant. Emma kept ordering all the junk food that the restaurant had, while continuously having a whinge about her weight and not being able to stick to her diet.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FF0000"/>
                </a:solidFill>
                <a:latin typeface="+mj-lt"/>
              </a:rPr>
              <a:t>							</a:t>
            </a:r>
            <a:r>
              <a:rPr lang="en-GB" sz="1400" dirty="0"/>
              <a:t>(taken from O’Dell &amp; McCarthy, 2009)</a:t>
            </a:r>
            <a:endParaRPr lang="en-GB" sz="14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5400"/>
              </a:spcBef>
              <a:buNone/>
            </a:pPr>
            <a:r>
              <a:rPr lang="en-GB" dirty="0">
                <a:solidFill>
                  <a:srgbClr val="C00000"/>
                </a:solidFill>
              </a:rPr>
              <a:t>Did you notice anything peculiar about this text?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9BD21-4EEF-689E-F921-70C847F0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B5C8-F8F4-459F-A05B-7B4455CBFFC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E3AB756-5C49-80FD-2565-7A88E1748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8" y="0"/>
            <a:ext cx="139084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</TotalTime>
  <Words>878</Words>
  <Application>Microsoft Office PowerPoint</Application>
  <PresentationFormat>Widescreen</PresentationFormat>
  <Paragraphs>108</Paragraphs>
  <Slides>15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Office Theme</vt:lpstr>
      <vt:lpstr>Developing novel intra-operative speech tests for awake brain surgery</vt:lpstr>
      <vt:lpstr>“My Beautiful Broken Brain”</vt:lpstr>
      <vt:lpstr>Awake brain surgery</vt:lpstr>
      <vt:lpstr>Intra-operative language testing – an example</vt:lpstr>
      <vt:lpstr>Current intra-operative language tests</vt:lpstr>
      <vt:lpstr>Are the currently used intra-operative language tests effective?</vt:lpstr>
      <vt:lpstr>Our work</vt:lpstr>
      <vt:lpstr>PowerPoint Presentation</vt:lpstr>
      <vt:lpstr>PowerPoint Presentation</vt:lpstr>
      <vt:lpstr>Testing beyond single words</vt:lpstr>
      <vt:lpstr>PowerPoint Presentation</vt:lpstr>
      <vt:lpstr>Project work to-date</vt:lpstr>
      <vt:lpstr>PowerPoint Presentation</vt:lpstr>
      <vt:lpstr>References</vt:lpstr>
      <vt:lpstr>Further considerations</vt:lpstr>
    </vt:vector>
  </TitlesOfParts>
  <Company>Sopheon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Rizwan Mumtaz</dc:creator>
  <cp:lastModifiedBy>Helen Dunderdale</cp:lastModifiedBy>
  <cp:revision>7</cp:revision>
  <dcterms:created xsi:type="dcterms:W3CDTF">2023-05-10T16:40:15Z</dcterms:created>
  <dcterms:modified xsi:type="dcterms:W3CDTF">2023-05-17T14:57:16Z</dcterms:modified>
</cp:coreProperties>
</file>