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FF3B672-0A75-4279-95AA-A469E4B2C183}" type="datetimeFigureOut">
              <a:rPr lang="en-GB" smtClean="0"/>
              <a:t>17/05/2023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A90B27B8-2FFD-4145-851B-0EA56A05221D}" type="slidenum">
              <a:rPr lang="en-GB" smtClean="0"/>
              <a:t>‹#›</a:t>
            </a:fld>
            <a:endParaRPr lang="en-GB"/>
          </a:p>
        </p:txBody>
      </p:sp>
    </p:spTree>
    <p:extLst>
      <p:ext uri="{BB962C8B-B14F-4D97-AF65-F5344CB8AC3E}">
        <p14:creationId xmlns:p14="http://schemas.microsoft.com/office/powerpoint/2010/main" val="1739453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90B27B8-2FFD-4145-851B-0EA56A05221D}" type="slidenum">
              <a:rPr lang="en-GB" smtClean="0"/>
              <a:t>1</a:t>
            </a:fld>
            <a:endParaRPr lang="en-GB"/>
          </a:p>
        </p:txBody>
      </p:sp>
    </p:spTree>
    <p:extLst>
      <p:ext uri="{BB962C8B-B14F-4D97-AF65-F5344CB8AC3E}">
        <p14:creationId xmlns:p14="http://schemas.microsoft.com/office/powerpoint/2010/main" val="2067529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90B27B8-2FFD-4145-851B-0EA56A05221D}" type="slidenum">
              <a:rPr lang="en-GB" smtClean="0"/>
              <a:t>2</a:t>
            </a:fld>
            <a:endParaRPr lang="en-GB"/>
          </a:p>
        </p:txBody>
      </p:sp>
    </p:spTree>
    <p:extLst>
      <p:ext uri="{BB962C8B-B14F-4D97-AF65-F5344CB8AC3E}">
        <p14:creationId xmlns:p14="http://schemas.microsoft.com/office/powerpoint/2010/main" val="3546727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90B27B8-2FFD-4145-851B-0EA56A05221D}" type="slidenum">
              <a:rPr lang="en-GB" smtClean="0"/>
              <a:t>3</a:t>
            </a:fld>
            <a:endParaRPr lang="en-GB"/>
          </a:p>
        </p:txBody>
      </p:sp>
    </p:spTree>
    <p:extLst>
      <p:ext uri="{BB962C8B-B14F-4D97-AF65-F5344CB8AC3E}">
        <p14:creationId xmlns:p14="http://schemas.microsoft.com/office/powerpoint/2010/main" val="3770098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90B27B8-2FFD-4145-851B-0EA56A05221D}" type="slidenum">
              <a:rPr lang="en-GB" smtClean="0"/>
              <a:t>4</a:t>
            </a:fld>
            <a:endParaRPr lang="en-GB"/>
          </a:p>
        </p:txBody>
      </p:sp>
    </p:spTree>
    <p:extLst>
      <p:ext uri="{BB962C8B-B14F-4D97-AF65-F5344CB8AC3E}">
        <p14:creationId xmlns:p14="http://schemas.microsoft.com/office/powerpoint/2010/main" val="3793390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90B27B8-2FFD-4145-851B-0EA56A05221D}" type="slidenum">
              <a:rPr lang="en-GB" smtClean="0"/>
              <a:t>5</a:t>
            </a:fld>
            <a:endParaRPr lang="en-GB"/>
          </a:p>
        </p:txBody>
      </p:sp>
    </p:spTree>
    <p:extLst>
      <p:ext uri="{BB962C8B-B14F-4D97-AF65-F5344CB8AC3E}">
        <p14:creationId xmlns:p14="http://schemas.microsoft.com/office/powerpoint/2010/main" val="4246069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345D4-7916-B873-B8CA-AF194B650C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1869F9A-535C-5570-A09D-27D1311B36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2D46BF3-1C02-5083-E643-45080FAAF392}"/>
              </a:ext>
            </a:extLst>
          </p:cNvPr>
          <p:cNvSpPr>
            <a:spLocks noGrp="1"/>
          </p:cNvSpPr>
          <p:nvPr>
            <p:ph type="dt" sz="half" idx="10"/>
          </p:nvPr>
        </p:nvSpPr>
        <p:spPr/>
        <p:txBody>
          <a:bodyPr/>
          <a:lstStyle/>
          <a:p>
            <a:fld id="{07301F88-97CD-4B5D-BB61-94FAC017ABFE}" type="datetimeFigureOut">
              <a:rPr lang="en-GB" smtClean="0"/>
              <a:t>17/05/2023</a:t>
            </a:fld>
            <a:endParaRPr lang="en-GB"/>
          </a:p>
        </p:txBody>
      </p:sp>
      <p:sp>
        <p:nvSpPr>
          <p:cNvPr id="5" name="Footer Placeholder 4">
            <a:extLst>
              <a:ext uri="{FF2B5EF4-FFF2-40B4-BE49-F238E27FC236}">
                <a16:creationId xmlns:a16="http://schemas.microsoft.com/office/drawing/2014/main" id="{CB226E50-0A4A-A258-9AB3-3DB84D1429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90BC6D-4748-6375-F051-A45DD759F1E9}"/>
              </a:ext>
            </a:extLst>
          </p:cNvPr>
          <p:cNvSpPr>
            <a:spLocks noGrp="1"/>
          </p:cNvSpPr>
          <p:nvPr>
            <p:ph type="sldNum" sz="quarter" idx="12"/>
          </p:nvPr>
        </p:nvSpPr>
        <p:spPr/>
        <p:txBody>
          <a:bodyPr/>
          <a:lstStyle/>
          <a:p>
            <a:fld id="{17C60B99-DCE5-4242-B29A-D89819BE0CFD}" type="slidenum">
              <a:rPr lang="en-GB" smtClean="0"/>
              <a:t>‹#›</a:t>
            </a:fld>
            <a:endParaRPr lang="en-GB"/>
          </a:p>
        </p:txBody>
      </p:sp>
    </p:spTree>
    <p:extLst>
      <p:ext uri="{BB962C8B-B14F-4D97-AF65-F5344CB8AC3E}">
        <p14:creationId xmlns:p14="http://schemas.microsoft.com/office/powerpoint/2010/main" val="1822996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A61F1-D81A-D79D-AE73-F4F674BBF96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945D3B-1F23-020A-69E8-A91B697A66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302315-01E6-7C4D-D095-FC3688021903}"/>
              </a:ext>
            </a:extLst>
          </p:cNvPr>
          <p:cNvSpPr>
            <a:spLocks noGrp="1"/>
          </p:cNvSpPr>
          <p:nvPr>
            <p:ph type="dt" sz="half" idx="10"/>
          </p:nvPr>
        </p:nvSpPr>
        <p:spPr/>
        <p:txBody>
          <a:bodyPr/>
          <a:lstStyle/>
          <a:p>
            <a:fld id="{07301F88-97CD-4B5D-BB61-94FAC017ABFE}" type="datetimeFigureOut">
              <a:rPr lang="en-GB" smtClean="0"/>
              <a:t>17/05/2023</a:t>
            </a:fld>
            <a:endParaRPr lang="en-GB"/>
          </a:p>
        </p:txBody>
      </p:sp>
      <p:sp>
        <p:nvSpPr>
          <p:cNvPr id="5" name="Footer Placeholder 4">
            <a:extLst>
              <a:ext uri="{FF2B5EF4-FFF2-40B4-BE49-F238E27FC236}">
                <a16:creationId xmlns:a16="http://schemas.microsoft.com/office/drawing/2014/main" id="{EDC39E6B-2102-D753-FAFF-90DC609448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5CCE6A-87E2-2C2A-A3BE-9C7894129E14}"/>
              </a:ext>
            </a:extLst>
          </p:cNvPr>
          <p:cNvSpPr>
            <a:spLocks noGrp="1"/>
          </p:cNvSpPr>
          <p:nvPr>
            <p:ph type="sldNum" sz="quarter" idx="12"/>
          </p:nvPr>
        </p:nvSpPr>
        <p:spPr/>
        <p:txBody>
          <a:bodyPr/>
          <a:lstStyle/>
          <a:p>
            <a:fld id="{17C60B99-DCE5-4242-B29A-D89819BE0CFD}" type="slidenum">
              <a:rPr lang="en-GB" smtClean="0"/>
              <a:t>‹#›</a:t>
            </a:fld>
            <a:endParaRPr lang="en-GB"/>
          </a:p>
        </p:txBody>
      </p:sp>
    </p:spTree>
    <p:extLst>
      <p:ext uri="{BB962C8B-B14F-4D97-AF65-F5344CB8AC3E}">
        <p14:creationId xmlns:p14="http://schemas.microsoft.com/office/powerpoint/2010/main" val="1630275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3A643C-E2B8-AAF5-4D36-C1F0EF2EA91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BAA836-0225-E4E6-5A65-0314AAF500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200A06-82CB-872A-B95F-40C28D8661EC}"/>
              </a:ext>
            </a:extLst>
          </p:cNvPr>
          <p:cNvSpPr>
            <a:spLocks noGrp="1"/>
          </p:cNvSpPr>
          <p:nvPr>
            <p:ph type="dt" sz="half" idx="10"/>
          </p:nvPr>
        </p:nvSpPr>
        <p:spPr/>
        <p:txBody>
          <a:bodyPr/>
          <a:lstStyle/>
          <a:p>
            <a:fld id="{07301F88-97CD-4B5D-BB61-94FAC017ABFE}" type="datetimeFigureOut">
              <a:rPr lang="en-GB" smtClean="0"/>
              <a:t>17/05/2023</a:t>
            </a:fld>
            <a:endParaRPr lang="en-GB"/>
          </a:p>
        </p:txBody>
      </p:sp>
      <p:sp>
        <p:nvSpPr>
          <p:cNvPr id="5" name="Footer Placeholder 4">
            <a:extLst>
              <a:ext uri="{FF2B5EF4-FFF2-40B4-BE49-F238E27FC236}">
                <a16:creationId xmlns:a16="http://schemas.microsoft.com/office/drawing/2014/main" id="{736F8614-6FFD-C0EA-4E0F-3B79C26EBE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87FB30-C212-8DD3-A6BD-04351045CB52}"/>
              </a:ext>
            </a:extLst>
          </p:cNvPr>
          <p:cNvSpPr>
            <a:spLocks noGrp="1"/>
          </p:cNvSpPr>
          <p:nvPr>
            <p:ph type="sldNum" sz="quarter" idx="12"/>
          </p:nvPr>
        </p:nvSpPr>
        <p:spPr/>
        <p:txBody>
          <a:bodyPr/>
          <a:lstStyle/>
          <a:p>
            <a:fld id="{17C60B99-DCE5-4242-B29A-D89819BE0CFD}" type="slidenum">
              <a:rPr lang="en-GB" smtClean="0"/>
              <a:t>‹#›</a:t>
            </a:fld>
            <a:endParaRPr lang="en-GB"/>
          </a:p>
        </p:txBody>
      </p:sp>
    </p:spTree>
    <p:extLst>
      <p:ext uri="{BB962C8B-B14F-4D97-AF65-F5344CB8AC3E}">
        <p14:creationId xmlns:p14="http://schemas.microsoft.com/office/powerpoint/2010/main" val="168892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B15C2-6C2F-0311-2D70-7CD90E7C9B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E30179-3C51-92F9-43CD-AEAD52925B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72627F-7FB3-1D32-3AFA-74E2668B1D12}"/>
              </a:ext>
            </a:extLst>
          </p:cNvPr>
          <p:cNvSpPr>
            <a:spLocks noGrp="1"/>
          </p:cNvSpPr>
          <p:nvPr>
            <p:ph type="dt" sz="half" idx="10"/>
          </p:nvPr>
        </p:nvSpPr>
        <p:spPr/>
        <p:txBody>
          <a:bodyPr/>
          <a:lstStyle/>
          <a:p>
            <a:fld id="{07301F88-97CD-4B5D-BB61-94FAC017ABFE}" type="datetimeFigureOut">
              <a:rPr lang="en-GB" smtClean="0"/>
              <a:t>17/05/2023</a:t>
            </a:fld>
            <a:endParaRPr lang="en-GB"/>
          </a:p>
        </p:txBody>
      </p:sp>
      <p:sp>
        <p:nvSpPr>
          <p:cNvPr id="5" name="Footer Placeholder 4">
            <a:extLst>
              <a:ext uri="{FF2B5EF4-FFF2-40B4-BE49-F238E27FC236}">
                <a16:creationId xmlns:a16="http://schemas.microsoft.com/office/drawing/2014/main" id="{15DB7A51-7E26-2851-439C-19674F0C27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C6A7C9-6CF9-4062-BF0C-8F7137210D62}"/>
              </a:ext>
            </a:extLst>
          </p:cNvPr>
          <p:cNvSpPr>
            <a:spLocks noGrp="1"/>
          </p:cNvSpPr>
          <p:nvPr>
            <p:ph type="sldNum" sz="quarter" idx="12"/>
          </p:nvPr>
        </p:nvSpPr>
        <p:spPr/>
        <p:txBody>
          <a:bodyPr/>
          <a:lstStyle/>
          <a:p>
            <a:fld id="{17C60B99-DCE5-4242-B29A-D89819BE0CFD}" type="slidenum">
              <a:rPr lang="en-GB" smtClean="0"/>
              <a:t>‹#›</a:t>
            </a:fld>
            <a:endParaRPr lang="en-GB"/>
          </a:p>
        </p:txBody>
      </p:sp>
    </p:spTree>
    <p:extLst>
      <p:ext uri="{BB962C8B-B14F-4D97-AF65-F5344CB8AC3E}">
        <p14:creationId xmlns:p14="http://schemas.microsoft.com/office/powerpoint/2010/main" val="4209491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FC9D-BD9F-D3AF-F403-FEA7A1713A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16DC38-BBDA-4AF0-64B1-E40DF488B8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77496F-788A-F5C0-7369-14442F52BCE4}"/>
              </a:ext>
            </a:extLst>
          </p:cNvPr>
          <p:cNvSpPr>
            <a:spLocks noGrp="1"/>
          </p:cNvSpPr>
          <p:nvPr>
            <p:ph type="dt" sz="half" idx="10"/>
          </p:nvPr>
        </p:nvSpPr>
        <p:spPr/>
        <p:txBody>
          <a:bodyPr/>
          <a:lstStyle/>
          <a:p>
            <a:fld id="{07301F88-97CD-4B5D-BB61-94FAC017ABFE}" type="datetimeFigureOut">
              <a:rPr lang="en-GB" smtClean="0"/>
              <a:t>17/05/2023</a:t>
            </a:fld>
            <a:endParaRPr lang="en-GB"/>
          </a:p>
        </p:txBody>
      </p:sp>
      <p:sp>
        <p:nvSpPr>
          <p:cNvPr id="5" name="Footer Placeholder 4">
            <a:extLst>
              <a:ext uri="{FF2B5EF4-FFF2-40B4-BE49-F238E27FC236}">
                <a16:creationId xmlns:a16="http://schemas.microsoft.com/office/drawing/2014/main" id="{4A82FBA8-F848-5A17-2098-3C35001191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75FB97-1405-29F7-D4F2-4C8EDF255904}"/>
              </a:ext>
            </a:extLst>
          </p:cNvPr>
          <p:cNvSpPr>
            <a:spLocks noGrp="1"/>
          </p:cNvSpPr>
          <p:nvPr>
            <p:ph type="sldNum" sz="quarter" idx="12"/>
          </p:nvPr>
        </p:nvSpPr>
        <p:spPr/>
        <p:txBody>
          <a:bodyPr/>
          <a:lstStyle/>
          <a:p>
            <a:fld id="{17C60B99-DCE5-4242-B29A-D89819BE0CFD}" type="slidenum">
              <a:rPr lang="en-GB" smtClean="0"/>
              <a:t>‹#›</a:t>
            </a:fld>
            <a:endParaRPr lang="en-GB"/>
          </a:p>
        </p:txBody>
      </p:sp>
    </p:spTree>
    <p:extLst>
      <p:ext uri="{BB962C8B-B14F-4D97-AF65-F5344CB8AC3E}">
        <p14:creationId xmlns:p14="http://schemas.microsoft.com/office/powerpoint/2010/main" val="163618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A628C-5769-06EC-CC90-FEF85BD73F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BB83CE-7785-6522-119B-42689CCC8C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5FECC4C-AC11-2EF2-A2FD-9C71FAF0C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7B55841-291F-1CD8-DF7D-B0524BEF970B}"/>
              </a:ext>
            </a:extLst>
          </p:cNvPr>
          <p:cNvSpPr>
            <a:spLocks noGrp="1"/>
          </p:cNvSpPr>
          <p:nvPr>
            <p:ph type="dt" sz="half" idx="10"/>
          </p:nvPr>
        </p:nvSpPr>
        <p:spPr/>
        <p:txBody>
          <a:bodyPr/>
          <a:lstStyle/>
          <a:p>
            <a:fld id="{07301F88-97CD-4B5D-BB61-94FAC017ABFE}" type="datetimeFigureOut">
              <a:rPr lang="en-GB" smtClean="0"/>
              <a:t>17/05/2023</a:t>
            </a:fld>
            <a:endParaRPr lang="en-GB"/>
          </a:p>
        </p:txBody>
      </p:sp>
      <p:sp>
        <p:nvSpPr>
          <p:cNvPr id="6" name="Footer Placeholder 5">
            <a:extLst>
              <a:ext uri="{FF2B5EF4-FFF2-40B4-BE49-F238E27FC236}">
                <a16:creationId xmlns:a16="http://schemas.microsoft.com/office/drawing/2014/main" id="{EA02B39E-7D19-C468-5D0A-F892C0013D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4B87ADB-3636-5061-1DAF-0A7267F7C1C8}"/>
              </a:ext>
            </a:extLst>
          </p:cNvPr>
          <p:cNvSpPr>
            <a:spLocks noGrp="1"/>
          </p:cNvSpPr>
          <p:nvPr>
            <p:ph type="sldNum" sz="quarter" idx="12"/>
          </p:nvPr>
        </p:nvSpPr>
        <p:spPr/>
        <p:txBody>
          <a:bodyPr/>
          <a:lstStyle/>
          <a:p>
            <a:fld id="{17C60B99-DCE5-4242-B29A-D89819BE0CFD}" type="slidenum">
              <a:rPr lang="en-GB" smtClean="0"/>
              <a:t>‹#›</a:t>
            </a:fld>
            <a:endParaRPr lang="en-GB"/>
          </a:p>
        </p:txBody>
      </p:sp>
    </p:spTree>
    <p:extLst>
      <p:ext uri="{BB962C8B-B14F-4D97-AF65-F5344CB8AC3E}">
        <p14:creationId xmlns:p14="http://schemas.microsoft.com/office/powerpoint/2010/main" val="212620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77BF6-90B9-6635-D6D9-6FF9C9E5074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110ABA-CAB4-FB7E-CA0C-E086A7BE0A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1C135C-5422-E2E1-5CA0-F438B3075C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4A602C2-C874-CDD5-301C-AE1974936B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87B0EE-83D7-D00B-C480-8CF98DA5DC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DA003D-DFB8-0232-444C-098055472E29}"/>
              </a:ext>
            </a:extLst>
          </p:cNvPr>
          <p:cNvSpPr>
            <a:spLocks noGrp="1"/>
          </p:cNvSpPr>
          <p:nvPr>
            <p:ph type="dt" sz="half" idx="10"/>
          </p:nvPr>
        </p:nvSpPr>
        <p:spPr/>
        <p:txBody>
          <a:bodyPr/>
          <a:lstStyle/>
          <a:p>
            <a:fld id="{07301F88-97CD-4B5D-BB61-94FAC017ABFE}" type="datetimeFigureOut">
              <a:rPr lang="en-GB" smtClean="0"/>
              <a:t>17/05/2023</a:t>
            </a:fld>
            <a:endParaRPr lang="en-GB"/>
          </a:p>
        </p:txBody>
      </p:sp>
      <p:sp>
        <p:nvSpPr>
          <p:cNvPr id="8" name="Footer Placeholder 7">
            <a:extLst>
              <a:ext uri="{FF2B5EF4-FFF2-40B4-BE49-F238E27FC236}">
                <a16:creationId xmlns:a16="http://schemas.microsoft.com/office/drawing/2014/main" id="{0F2085C1-AEF8-6680-C4FB-8F4E65EDE3A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52FC484-3AC2-8390-0841-3A13009A0674}"/>
              </a:ext>
            </a:extLst>
          </p:cNvPr>
          <p:cNvSpPr>
            <a:spLocks noGrp="1"/>
          </p:cNvSpPr>
          <p:nvPr>
            <p:ph type="sldNum" sz="quarter" idx="12"/>
          </p:nvPr>
        </p:nvSpPr>
        <p:spPr/>
        <p:txBody>
          <a:bodyPr/>
          <a:lstStyle/>
          <a:p>
            <a:fld id="{17C60B99-DCE5-4242-B29A-D89819BE0CFD}" type="slidenum">
              <a:rPr lang="en-GB" smtClean="0"/>
              <a:t>‹#›</a:t>
            </a:fld>
            <a:endParaRPr lang="en-GB"/>
          </a:p>
        </p:txBody>
      </p:sp>
    </p:spTree>
    <p:extLst>
      <p:ext uri="{BB962C8B-B14F-4D97-AF65-F5344CB8AC3E}">
        <p14:creationId xmlns:p14="http://schemas.microsoft.com/office/powerpoint/2010/main" val="3792918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7D878-9CD4-EC67-D1B2-DE0976D7158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35BF1C1-F5B5-39B6-177B-F71E2D5A118A}"/>
              </a:ext>
            </a:extLst>
          </p:cNvPr>
          <p:cNvSpPr>
            <a:spLocks noGrp="1"/>
          </p:cNvSpPr>
          <p:nvPr>
            <p:ph type="dt" sz="half" idx="10"/>
          </p:nvPr>
        </p:nvSpPr>
        <p:spPr/>
        <p:txBody>
          <a:bodyPr/>
          <a:lstStyle/>
          <a:p>
            <a:fld id="{07301F88-97CD-4B5D-BB61-94FAC017ABFE}" type="datetimeFigureOut">
              <a:rPr lang="en-GB" smtClean="0"/>
              <a:t>17/05/2023</a:t>
            </a:fld>
            <a:endParaRPr lang="en-GB"/>
          </a:p>
        </p:txBody>
      </p:sp>
      <p:sp>
        <p:nvSpPr>
          <p:cNvPr id="4" name="Footer Placeholder 3">
            <a:extLst>
              <a:ext uri="{FF2B5EF4-FFF2-40B4-BE49-F238E27FC236}">
                <a16:creationId xmlns:a16="http://schemas.microsoft.com/office/drawing/2014/main" id="{13CD180E-5751-7E7E-A573-E2CCA78E3A4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4D61AE2-144C-7C01-76E8-F8279E4F3914}"/>
              </a:ext>
            </a:extLst>
          </p:cNvPr>
          <p:cNvSpPr>
            <a:spLocks noGrp="1"/>
          </p:cNvSpPr>
          <p:nvPr>
            <p:ph type="sldNum" sz="quarter" idx="12"/>
          </p:nvPr>
        </p:nvSpPr>
        <p:spPr/>
        <p:txBody>
          <a:bodyPr/>
          <a:lstStyle/>
          <a:p>
            <a:fld id="{17C60B99-DCE5-4242-B29A-D89819BE0CFD}" type="slidenum">
              <a:rPr lang="en-GB" smtClean="0"/>
              <a:t>‹#›</a:t>
            </a:fld>
            <a:endParaRPr lang="en-GB"/>
          </a:p>
        </p:txBody>
      </p:sp>
    </p:spTree>
    <p:extLst>
      <p:ext uri="{BB962C8B-B14F-4D97-AF65-F5344CB8AC3E}">
        <p14:creationId xmlns:p14="http://schemas.microsoft.com/office/powerpoint/2010/main" val="136443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15483C-2FF6-9F71-6E24-88CFD24F04A6}"/>
              </a:ext>
            </a:extLst>
          </p:cNvPr>
          <p:cNvSpPr>
            <a:spLocks noGrp="1"/>
          </p:cNvSpPr>
          <p:nvPr>
            <p:ph type="dt" sz="half" idx="10"/>
          </p:nvPr>
        </p:nvSpPr>
        <p:spPr/>
        <p:txBody>
          <a:bodyPr/>
          <a:lstStyle/>
          <a:p>
            <a:fld id="{07301F88-97CD-4B5D-BB61-94FAC017ABFE}" type="datetimeFigureOut">
              <a:rPr lang="en-GB" smtClean="0"/>
              <a:t>17/05/2023</a:t>
            </a:fld>
            <a:endParaRPr lang="en-GB"/>
          </a:p>
        </p:txBody>
      </p:sp>
      <p:sp>
        <p:nvSpPr>
          <p:cNvPr id="3" name="Footer Placeholder 2">
            <a:extLst>
              <a:ext uri="{FF2B5EF4-FFF2-40B4-BE49-F238E27FC236}">
                <a16:creationId xmlns:a16="http://schemas.microsoft.com/office/drawing/2014/main" id="{9A2170FE-3A60-4ACB-C818-10A332F27D5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79D1774-65FC-E8D1-02D7-8DA5E9086340}"/>
              </a:ext>
            </a:extLst>
          </p:cNvPr>
          <p:cNvSpPr>
            <a:spLocks noGrp="1"/>
          </p:cNvSpPr>
          <p:nvPr>
            <p:ph type="sldNum" sz="quarter" idx="12"/>
          </p:nvPr>
        </p:nvSpPr>
        <p:spPr/>
        <p:txBody>
          <a:bodyPr/>
          <a:lstStyle/>
          <a:p>
            <a:fld id="{17C60B99-DCE5-4242-B29A-D89819BE0CFD}" type="slidenum">
              <a:rPr lang="en-GB" smtClean="0"/>
              <a:t>‹#›</a:t>
            </a:fld>
            <a:endParaRPr lang="en-GB"/>
          </a:p>
        </p:txBody>
      </p:sp>
    </p:spTree>
    <p:extLst>
      <p:ext uri="{BB962C8B-B14F-4D97-AF65-F5344CB8AC3E}">
        <p14:creationId xmlns:p14="http://schemas.microsoft.com/office/powerpoint/2010/main" val="302404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63B0F-EF68-D613-94B0-B62695C011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AEB5C1E-4E14-B6C3-C3C9-BB915122C0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38BFE64-0B18-1997-43DC-6DE01F8A42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D428DB-39A6-3FDF-83AF-D2A07179D7F5}"/>
              </a:ext>
            </a:extLst>
          </p:cNvPr>
          <p:cNvSpPr>
            <a:spLocks noGrp="1"/>
          </p:cNvSpPr>
          <p:nvPr>
            <p:ph type="dt" sz="half" idx="10"/>
          </p:nvPr>
        </p:nvSpPr>
        <p:spPr/>
        <p:txBody>
          <a:bodyPr/>
          <a:lstStyle/>
          <a:p>
            <a:fld id="{07301F88-97CD-4B5D-BB61-94FAC017ABFE}" type="datetimeFigureOut">
              <a:rPr lang="en-GB" smtClean="0"/>
              <a:t>17/05/2023</a:t>
            </a:fld>
            <a:endParaRPr lang="en-GB"/>
          </a:p>
        </p:txBody>
      </p:sp>
      <p:sp>
        <p:nvSpPr>
          <p:cNvPr id="6" name="Footer Placeholder 5">
            <a:extLst>
              <a:ext uri="{FF2B5EF4-FFF2-40B4-BE49-F238E27FC236}">
                <a16:creationId xmlns:a16="http://schemas.microsoft.com/office/drawing/2014/main" id="{E995A368-D4CF-643A-ABFC-6F71A9A6F3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3005F9-7BE3-A481-24DE-EBFC4BCFDFA4}"/>
              </a:ext>
            </a:extLst>
          </p:cNvPr>
          <p:cNvSpPr>
            <a:spLocks noGrp="1"/>
          </p:cNvSpPr>
          <p:nvPr>
            <p:ph type="sldNum" sz="quarter" idx="12"/>
          </p:nvPr>
        </p:nvSpPr>
        <p:spPr/>
        <p:txBody>
          <a:bodyPr/>
          <a:lstStyle/>
          <a:p>
            <a:fld id="{17C60B99-DCE5-4242-B29A-D89819BE0CFD}" type="slidenum">
              <a:rPr lang="en-GB" smtClean="0"/>
              <a:t>‹#›</a:t>
            </a:fld>
            <a:endParaRPr lang="en-GB"/>
          </a:p>
        </p:txBody>
      </p:sp>
    </p:spTree>
    <p:extLst>
      <p:ext uri="{BB962C8B-B14F-4D97-AF65-F5344CB8AC3E}">
        <p14:creationId xmlns:p14="http://schemas.microsoft.com/office/powerpoint/2010/main" val="3560189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18C8-BC94-BF9F-4E37-2D6814463C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4EE3D5A-1328-EEF2-3EF7-86E6040469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50EB3D4-3443-444E-96A5-B97E4E5859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A59C9C-EBEC-193F-DB0A-3ADC992A83B8}"/>
              </a:ext>
            </a:extLst>
          </p:cNvPr>
          <p:cNvSpPr>
            <a:spLocks noGrp="1"/>
          </p:cNvSpPr>
          <p:nvPr>
            <p:ph type="dt" sz="half" idx="10"/>
          </p:nvPr>
        </p:nvSpPr>
        <p:spPr/>
        <p:txBody>
          <a:bodyPr/>
          <a:lstStyle/>
          <a:p>
            <a:fld id="{07301F88-97CD-4B5D-BB61-94FAC017ABFE}" type="datetimeFigureOut">
              <a:rPr lang="en-GB" smtClean="0"/>
              <a:t>17/05/2023</a:t>
            </a:fld>
            <a:endParaRPr lang="en-GB"/>
          </a:p>
        </p:txBody>
      </p:sp>
      <p:sp>
        <p:nvSpPr>
          <p:cNvPr id="6" name="Footer Placeholder 5">
            <a:extLst>
              <a:ext uri="{FF2B5EF4-FFF2-40B4-BE49-F238E27FC236}">
                <a16:creationId xmlns:a16="http://schemas.microsoft.com/office/drawing/2014/main" id="{4F179A31-6A67-55D6-0A5C-4A42F5F526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976CDE-036E-BB3B-3E5A-44C141D4BED1}"/>
              </a:ext>
            </a:extLst>
          </p:cNvPr>
          <p:cNvSpPr>
            <a:spLocks noGrp="1"/>
          </p:cNvSpPr>
          <p:nvPr>
            <p:ph type="sldNum" sz="quarter" idx="12"/>
          </p:nvPr>
        </p:nvSpPr>
        <p:spPr/>
        <p:txBody>
          <a:bodyPr/>
          <a:lstStyle/>
          <a:p>
            <a:fld id="{17C60B99-DCE5-4242-B29A-D89819BE0CFD}" type="slidenum">
              <a:rPr lang="en-GB" smtClean="0"/>
              <a:t>‹#›</a:t>
            </a:fld>
            <a:endParaRPr lang="en-GB"/>
          </a:p>
        </p:txBody>
      </p:sp>
    </p:spTree>
    <p:extLst>
      <p:ext uri="{BB962C8B-B14F-4D97-AF65-F5344CB8AC3E}">
        <p14:creationId xmlns:p14="http://schemas.microsoft.com/office/powerpoint/2010/main" val="81620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33BE54-9414-84E0-835F-069AAB3CBB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F84650-8CB0-9377-9D92-3DA62E4485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339BAE-823E-E06D-545C-5428614DD0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01F88-97CD-4B5D-BB61-94FAC017ABFE}" type="datetimeFigureOut">
              <a:rPr lang="en-GB" smtClean="0"/>
              <a:t>17/05/2023</a:t>
            </a:fld>
            <a:endParaRPr lang="en-GB"/>
          </a:p>
        </p:txBody>
      </p:sp>
      <p:sp>
        <p:nvSpPr>
          <p:cNvPr id="5" name="Footer Placeholder 4">
            <a:extLst>
              <a:ext uri="{FF2B5EF4-FFF2-40B4-BE49-F238E27FC236}">
                <a16:creationId xmlns:a16="http://schemas.microsoft.com/office/drawing/2014/main" id="{B46DB713-151A-EB12-2629-8A2DC81E16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2051257-B793-8C13-1FD5-30C3F249FC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60B99-DCE5-4242-B29A-D89819BE0CFD}" type="slidenum">
              <a:rPr lang="en-GB" smtClean="0"/>
              <a:t>‹#›</a:t>
            </a:fld>
            <a:endParaRPr lang="en-GB"/>
          </a:p>
        </p:txBody>
      </p:sp>
    </p:spTree>
    <p:extLst>
      <p:ext uri="{BB962C8B-B14F-4D97-AF65-F5344CB8AC3E}">
        <p14:creationId xmlns:p14="http://schemas.microsoft.com/office/powerpoint/2010/main" val="3645086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9F383-FA49-DFD0-3F1D-8CCC4FC9905C}"/>
              </a:ext>
            </a:extLst>
          </p:cNvPr>
          <p:cNvSpPr>
            <a:spLocks noGrp="1"/>
          </p:cNvSpPr>
          <p:nvPr>
            <p:ph type="ctrTitle"/>
          </p:nvPr>
        </p:nvSpPr>
        <p:spPr/>
        <p:txBody>
          <a:bodyPr/>
          <a:lstStyle/>
          <a:p>
            <a:r>
              <a:rPr lang="en-GB" dirty="0"/>
              <a:t>Cancer Waiting Time Guidance Update</a:t>
            </a:r>
          </a:p>
        </p:txBody>
      </p:sp>
      <p:sp>
        <p:nvSpPr>
          <p:cNvPr id="3" name="Subtitle 2">
            <a:extLst>
              <a:ext uri="{FF2B5EF4-FFF2-40B4-BE49-F238E27FC236}">
                <a16:creationId xmlns:a16="http://schemas.microsoft.com/office/drawing/2014/main" id="{8CF7DE98-73E0-AC8E-8D65-6C25135A993F}"/>
              </a:ext>
            </a:extLst>
          </p:cNvPr>
          <p:cNvSpPr>
            <a:spLocks noGrp="1"/>
          </p:cNvSpPr>
          <p:nvPr>
            <p:ph type="subTitle" idx="1"/>
          </p:nvPr>
        </p:nvSpPr>
        <p:spPr/>
        <p:txBody>
          <a:bodyPr/>
          <a:lstStyle/>
          <a:p>
            <a:endParaRPr lang="en-GB" dirty="0"/>
          </a:p>
          <a:p>
            <a:r>
              <a:rPr lang="en-GB" dirty="0"/>
              <a:t>Brain and CNS Cancer Clinical Advisory Group</a:t>
            </a:r>
          </a:p>
          <a:p>
            <a:r>
              <a:rPr lang="en-GB" dirty="0"/>
              <a:t>Wednesday 17</a:t>
            </a:r>
            <a:r>
              <a:rPr lang="en-GB" baseline="30000" dirty="0"/>
              <a:t>th</a:t>
            </a:r>
            <a:r>
              <a:rPr lang="en-GB" dirty="0"/>
              <a:t> May 2023</a:t>
            </a:r>
          </a:p>
        </p:txBody>
      </p:sp>
    </p:spTree>
    <p:extLst>
      <p:ext uri="{BB962C8B-B14F-4D97-AF65-F5344CB8AC3E}">
        <p14:creationId xmlns:p14="http://schemas.microsoft.com/office/powerpoint/2010/main" val="697749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83413-A8B6-F113-DD90-3A3FBBFBA17B}"/>
              </a:ext>
            </a:extLst>
          </p:cNvPr>
          <p:cNvSpPr>
            <a:spLocks noGrp="1"/>
          </p:cNvSpPr>
          <p:nvPr>
            <p:ph type="title"/>
          </p:nvPr>
        </p:nvSpPr>
        <p:spPr/>
        <p:txBody>
          <a:bodyPr/>
          <a:lstStyle/>
          <a:p>
            <a:r>
              <a:rPr lang="en-GB" dirty="0"/>
              <a:t>Guidance update</a:t>
            </a:r>
          </a:p>
        </p:txBody>
      </p:sp>
      <p:sp>
        <p:nvSpPr>
          <p:cNvPr id="3" name="Content Placeholder 2">
            <a:extLst>
              <a:ext uri="{FF2B5EF4-FFF2-40B4-BE49-F238E27FC236}">
                <a16:creationId xmlns:a16="http://schemas.microsoft.com/office/drawing/2014/main" id="{A8D0D1DB-ADFC-974B-2423-E724FBC21224}"/>
              </a:ext>
            </a:extLst>
          </p:cNvPr>
          <p:cNvSpPr>
            <a:spLocks noGrp="1"/>
          </p:cNvSpPr>
          <p:nvPr>
            <p:ph idx="1"/>
          </p:nvPr>
        </p:nvSpPr>
        <p:spPr/>
        <p:txBody>
          <a:bodyPr/>
          <a:lstStyle/>
          <a:p>
            <a:pPr marL="0" indent="0">
              <a:buNone/>
            </a:pPr>
            <a:endParaRPr lang="en-GB" sz="1800" i="1" dirty="0">
              <a:effectLst/>
              <a:latin typeface="Arial" panose="020B0604020202020204" pitchFamily="34" charset="0"/>
              <a:ea typeface="Calibri" panose="020F0502020204030204" pitchFamily="34" charset="0"/>
            </a:endParaRPr>
          </a:p>
          <a:p>
            <a:pPr marL="0" indent="0">
              <a:buNone/>
            </a:pPr>
            <a:r>
              <a:rPr lang="en-GB" i="1" dirty="0">
                <a:effectLst/>
                <a:ea typeface="Calibri" panose="020F0502020204030204" pitchFamily="34" charset="0"/>
              </a:rPr>
              <a:t>Currently, Cancer Waiting Times Guidance specifies that for patients with brain/CNS tumours, only those with tumours of WHO grade 3 and 4 are applicable to the standards. </a:t>
            </a:r>
          </a:p>
          <a:p>
            <a:pPr marL="0" indent="0">
              <a:buNone/>
            </a:pPr>
            <a:endParaRPr lang="en-GB" i="1" dirty="0"/>
          </a:p>
          <a:p>
            <a:pPr marL="0" indent="0">
              <a:buNone/>
            </a:pPr>
            <a:r>
              <a:rPr lang="en-GB" i="1" dirty="0">
                <a:effectLst/>
                <a:ea typeface="Calibri" panose="020F0502020204030204" pitchFamily="34" charset="0"/>
              </a:rPr>
              <a:t>From July 1</a:t>
            </a:r>
            <a:r>
              <a:rPr lang="en-GB" i="1" baseline="30000" dirty="0">
                <a:effectLst/>
                <a:ea typeface="Calibri" panose="020F0502020204030204" pitchFamily="34" charset="0"/>
              </a:rPr>
              <a:t>st</a:t>
            </a:r>
            <a:r>
              <a:rPr lang="en-GB" i="1" dirty="0">
                <a:effectLst/>
                <a:ea typeface="Calibri" panose="020F0502020204030204" pitchFamily="34" charset="0"/>
              </a:rPr>
              <a:t>, the guidance is being extended to cover ‘all malignant tumours’ of the brain and CNS, regardless of WHO grade.  </a:t>
            </a:r>
          </a:p>
          <a:p>
            <a:pPr marL="0" indent="0">
              <a:buNone/>
            </a:pPr>
            <a:endParaRPr lang="en-GB" i="1" dirty="0">
              <a:ea typeface="Calibri" panose="020F0502020204030204" pitchFamily="34" charset="0"/>
            </a:endParaRPr>
          </a:p>
          <a:p>
            <a:pPr marL="0" indent="0">
              <a:buNone/>
            </a:pPr>
            <a:r>
              <a:rPr lang="en-GB" i="1" dirty="0">
                <a:effectLst/>
                <a:ea typeface="Calibri" panose="020F0502020204030204" pitchFamily="34" charset="0"/>
              </a:rPr>
              <a:t>Elsewhere in the guidance the term ‘all invasive’ tumours is used.</a:t>
            </a:r>
            <a:endParaRPr lang="en-GB" dirty="0">
              <a:effectLst/>
              <a:ea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826397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1D041-7242-EE48-24F1-2F0B44CA93D2}"/>
              </a:ext>
            </a:extLst>
          </p:cNvPr>
          <p:cNvSpPr>
            <a:spLocks noGrp="1"/>
          </p:cNvSpPr>
          <p:nvPr>
            <p:ph type="title"/>
          </p:nvPr>
        </p:nvSpPr>
        <p:spPr/>
        <p:txBody>
          <a:bodyPr/>
          <a:lstStyle/>
          <a:p>
            <a:r>
              <a:rPr lang="en-GB" dirty="0"/>
              <a:t>Advice required</a:t>
            </a:r>
          </a:p>
        </p:txBody>
      </p:sp>
      <p:sp>
        <p:nvSpPr>
          <p:cNvPr id="3" name="Content Placeholder 2">
            <a:extLst>
              <a:ext uri="{FF2B5EF4-FFF2-40B4-BE49-F238E27FC236}">
                <a16:creationId xmlns:a16="http://schemas.microsoft.com/office/drawing/2014/main" id="{0E94B908-0DE8-978A-8DE0-634949AFB38E}"/>
              </a:ext>
            </a:extLst>
          </p:cNvPr>
          <p:cNvSpPr>
            <a:spLocks noGrp="1"/>
          </p:cNvSpPr>
          <p:nvPr>
            <p:ph idx="1"/>
          </p:nvPr>
        </p:nvSpPr>
        <p:spPr>
          <a:xfrm>
            <a:off x="542925" y="1476375"/>
            <a:ext cx="11534775" cy="5276850"/>
          </a:xfrm>
        </p:spPr>
        <p:txBody>
          <a:bodyPr/>
          <a:lstStyle/>
          <a:p>
            <a:r>
              <a:rPr lang="en-GB" dirty="0"/>
              <a:t>To define which grade 1 and 2 tumours should be included</a:t>
            </a:r>
          </a:p>
          <a:p>
            <a:endParaRPr lang="en-GB" sz="2000" dirty="0"/>
          </a:p>
          <a:p>
            <a:r>
              <a:rPr lang="en-GB" sz="2000" i="1" dirty="0">
                <a:ea typeface="Calibri" panose="020F0502020204030204" pitchFamily="34" charset="0"/>
              </a:rPr>
              <a:t>Any c</a:t>
            </a:r>
            <a:r>
              <a:rPr lang="en-GB" sz="2000" i="1" dirty="0">
                <a:effectLst/>
                <a:ea typeface="Calibri" panose="020F0502020204030204" pitchFamily="34" charset="0"/>
              </a:rPr>
              <a:t>hanges to how we record these patients will have wider impacts.  </a:t>
            </a:r>
          </a:p>
          <a:p>
            <a:endParaRPr lang="en-GB" sz="2000" i="1" dirty="0">
              <a:ea typeface="Calibri" panose="020F0502020204030204" pitchFamily="34" charset="0"/>
            </a:endParaRPr>
          </a:p>
          <a:p>
            <a:r>
              <a:rPr lang="en-GB" sz="2000" i="1" dirty="0">
                <a:effectLst/>
                <a:ea typeface="Calibri" panose="020F0502020204030204" pitchFamily="34" charset="0"/>
              </a:rPr>
              <a:t>Patients who are classified as ‘malignant grade 1 or 2’ will have to be recorded as a ‘C code’.  As a result they will receive communications addressing them as a cancer patient and there may be implications for them in terms of insurance etc.  </a:t>
            </a:r>
          </a:p>
          <a:p>
            <a:pPr marL="0" indent="0">
              <a:buNone/>
            </a:pPr>
            <a:endParaRPr lang="en-GB" sz="2000" i="1" dirty="0">
              <a:effectLst/>
              <a:ea typeface="Calibri" panose="020F0502020204030204" pitchFamily="34" charset="0"/>
            </a:endParaRPr>
          </a:p>
          <a:p>
            <a:r>
              <a:rPr lang="en-GB" sz="2000" i="1" dirty="0">
                <a:effectLst/>
                <a:ea typeface="Calibri" panose="020F0502020204030204" pitchFamily="34" charset="0"/>
              </a:rPr>
              <a:t>As far as we can ascertain, patients with grade 1 and 2 tumours are treated to clinically appropriate timescales and we’re not aware of any inappropriate delays i.e. there is nothing to suggest they are being disadvantaged by their classification.  Therefore the risks of reclassifying how we record such patients likely outweigh any benefits for most patients.  These changes do not affect the clinical coding of patients on PAS systems, only that on cancer systems.</a:t>
            </a:r>
            <a:endParaRPr lang="en-GB" sz="2000" dirty="0">
              <a:effectLst/>
              <a:ea typeface="Calibri" panose="020F0502020204030204" pitchFamily="34" charset="0"/>
            </a:endParaRPr>
          </a:p>
          <a:p>
            <a:endParaRPr lang="en-GB" dirty="0"/>
          </a:p>
        </p:txBody>
      </p:sp>
    </p:spTree>
    <p:extLst>
      <p:ext uri="{BB962C8B-B14F-4D97-AF65-F5344CB8AC3E}">
        <p14:creationId xmlns:p14="http://schemas.microsoft.com/office/powerpoint/2010/main" val="1673658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31087-3232-98DF-1832-CF3E6CA2262A}"/>
              </a:ext>
            </a:extLst>
          </p:cNvPr>
          <p:cNvSpPr>
            <a:spLocks noGrp="1"/>
          </p:cNvSpPr>
          <p:nvPr>
            <p:ph type="title"/>
          </p:nvPr>
        </p:nvSpPr>
        <p:spPr/>
        <p:txBody>
          <a:bodyPr/>
          <a:lstStyle/>
          <a:p>
            <a:r>
              <a:rPr lang="en-GB" dirty="0"/>
              <a:t>Options</a:t>
            </a:r>
          </a:p>
        </p:txBody>
      </p:sp>
      <p:sp>
        <p:nvSpPr>
          <p:cNvPr id="3" name="Content Placeholder 2">
            <a:extLst>
              <a:ext uri="{FF2B5EF4-FFF2-40B4-BE49-F238E27FC236}">
                <a16:creationId xmlns:a16="http://schemas.microsoft.com/office/drawing/2014/main" id="{B0C2709D-2586-C266-3A5E-A9AF5883837A}"/>
              </a:ext>
            </a:extLst>
          </p:cNvPr>
          <p:cNvSpPr>
            <a:spLocks noGrp="1"/>
          </p:cNvSpPr>
          <p:nvPr>
            <p:ph idx="1"/>
          </p:nvPr>
        </p:nvSpPr>
        <p:spPr>
          <a:xfrm>
            <a:off x="838200" y="1314450"/>
            <a:ext cx="10515600" cy="5257800"/>
          </a:xfrm>
        </p:spPr>
        <p:txBody>
          <a:bodyPr>
            <a:normAutofit fontScale="92500"/>
          </a:bodyPr>
          <a:lstStyle/>
          <a:p>
            <a:endParaRPr lang="en-GB" sz="1800" dirty="0">
              <a:effectLst/>
              <a:latin typeface="Calibri" panose="020F0502020204030204" pitchFamily="34" charset="0"/>
              <a:ea typeface="Calibri" panose="020F0502020204030204" pitchFamily="34" charset="0"/>
            </a:endParaRPr>
          </a:p>
          <a:p>
            <a:pPr marL="0" indent="0">
              <a:buNone/>
            </a:pPr>
            <a:r>
              <a:rPr lang="en-GB" i="1" dirty="0">
                <a:effectLst/>
                <a:ea typeface="Calibri" panose="020F0502020204030204" pitchFamily="34" charset="0"/>
              </a:rPr>
              <a:t>Option 1: All brain/CNS tumours of grade 1 and 2 are recorded as cancers</a:t>
            </a:r>
          </a:p>
          <a:p>
            <a:pPr marL="0" indent="0">
              <a:buNone/>
            </a:pPr>
            <a:br>
              <a:rPr lang="en-GB" i="1" dirty="0">
                <a:effectLst/>
                <a:ea typeface="Calibri" panose="020F0502020204030204" pitchFamily="34" charset="0"/>
              </a:rPr>
            </a:br>
            <a:r>
              <a:rPr lang="en-GB" i="1" dirty="0">
                <a:effectLst/>
                <a:ea typeface="Calibri" panose="020F0502020204030204" pitchFamily="34" charset="0"/>
              </a:rPr>
              <a:t>Option 2: Brain/CNS tumours of grade 1 and 2 are recorded as cancer only if clinic letters record that the word ‘malignant’, ‘invasive’ or ‘cancer’ was used to describe the tumour to the patient, and the tumour has not been described to the patient as ‘benign’</a:t>
            </a:r>
          </a:p>
          <a:p>
            <a:pPr marL="0" indent="0">
              <a:buNone/>
            </a:pPr>
            <a:br>
              <a:rPr lang="en-GB" i="1" dirty="0">
                <a:effectLst/>
                <a:ea typeface="Calibri" panose="020F0502020204030204" pitchFamily="34" charset="0"/>
              </a:rPr>
            </a:br>
            <a:r>
              <a:rPr lang="en-GB" i="1" dirty="0">
                <a:effectLst/>
                <a:ea typeface="Calibri" panose="020F0502020204030204" pitchFamily="34" charset="0"/>
              </a:rPr>
              <a:t>Option 3: Brain/CNS tumours of grade 1 and 2 are recorded as cancer only if they are of the following specified cell types: [CAG please list relevant types e.g. glioblastoma]</a:t>
            </a:r>
          </a:p>
          <a:p>
            <a:pPr marL="0" indent="0">
              <a:buNone/>
            </a:pPr>
            <a:endParaRPr lang="en-GB" i="1" dirty="0">
              <a:effectLst/>
              <a:ea typeface="Calibri" panose="020F0502020204030204" pitchFamily="34" charset="0"/>
            </a:endParaRPr>
          </a:p>
          <a:p>
            <a:pPr marL="0" indent="0">
              <a:buNone/>
            </a:pPr>
            <a:r>
              <a:rPr lang="en-GB" i="1" dirty="0">
                <a:ea typeface="Calibri" panose="020F0502020204030204" pitchFamily="34" charset="0"/>
              </a:rPr>
              <a:t>Alternative option?</a:t>
            </a:r>
            <a:endParaRPr lang="en-GB" dirty="0">
              <a:effectLst/>
              <a:ea typeface="Calibri" panose="020F0502020204030204" pitchFamily="34" charset="0"/>
            </a:endParaRPr>
          </a:p>
          <a:p>
            <a:endParaRPr lang="en-GB" dirty="0"/>
          </a:p>
        </p:txBody>
      </p:sp>
    </p:spTree>
    <p:extLst>
      <p:ext uri="{BB962C8B-B14F-4D97-AF65-F5344CB8AC3E}">
        <p14:creationId xmlns:p14="http://schemas.microsoft.com/office/powerpoint/2010/main" val="764452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B27EA-B95C-1FEA-2450-A524A601F6FA}"/>
              </a:ext>
            </a:extLst>
          </p:cNvPr>
          <p:cNvSpPr>
            <a:spLocks noGrp="1"/>
          </p:cNvSpPr>
          <p:nvPr>
            <p:ph type="title"/>
          </p:nvPr>
        </p:nvSpPr>
        <p:spPr/>
        <p:txBody>
          <a:bodyPr/>
          <a:lstStyle/>
          <a:p>
            <a:r>
              <a:rPr lang="en-GB" dirty="0"/>
              <a:t>Recommended option</a:t>
            </a:r>
          </a:p>
        </p:txBody>
      </p:sp>
      <p:sp>
        <p:nvSpPr>
          <p:cNvPr id="3" name="Content Placeholder 2">
            <a:extLst>
              <a:ext uri="{FF2B5EF4-FFF2-40B4-BE49-F238E27FC236}">
                <a16:creationId xmlns:a16="http://schemas.microsoft.com/office/drawing/2014/main" id="{2F45A823-1E75-2F97-21BF-C462D19266CA}"/>
              </a:ext>
            </a:extLst>
          </p:cNvPr>
          <p:cNvSpPr>
            <a:spLocks noGrp="1"/>
          </p:cNvSpPr>
          <p:nvPr>
            <p:ph idx="1"/>
          </p:nvPr>
        </p:nvSpPr>
        <p:spPr/>
        <p:txBody>
          <a:bodyPr/>
          <a:lstStyle/>
          <a:p>
            <a:pPr marL="0" indent="0">
              <a:buNone/>
            </a:pPr>
            <a:endParaRPr lang="en-GB" dirty="0"/>
          </a:p>
          <a:p>
            <a:pPr marL="0" indent="0">
              <a:buNone/>
            </a:pPr>
            <a:r>
              <a:rPr lang="en-GB" dirty="0"/>
              <a:t>The recommended option is option 2 as it aligns most closely with the guidance, is simple to understand, and is least likely to cause any unintended negative impacts on patients.  If there are any specific tumours that would be an exception and should always/never be considered a cancer please specify these.  </a:t>
            </a:r>
          </a:p>
          <a:p>
            <a:pPr marL="0" indent="0">
              <a:buNone/>
            </a:pPr>
            <a:endParaRPr lang="en-GB" dirty="0"/>
          </a:p>
          <a:p>
            <a:pPr marL="0" indent="0">
              <a:buNone/>
            </a:pPr>
            <a:r>
              <a:rPr lang="en-GB" dirty="0"/>
              <a:t>The guidance specifies that Von Hippel-Landau syndrome is never applicable.</a:t>
            </a:r>
          </a:p>
          <a:p>
            <a:endParaRPr lang="en-GB" dirty="0"/>
          </a:p>
          <a:p>
            <a:endParaRPr lang="en-GB" dirty="0"/>
          </a:p>
        </p:txBody>
      </p:sp>
    </p:spTree>
    <p:extLst>
      <p:ext uri="{BB962C8B-B14F-4D97-AF65-F5344CB8AC3E}">
        <p14:creationId xmlns:p14="http://schemas.microsoft.com/office/powerpoint/2010/main" val="3967986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444</Words>
  <Application>Microsoft Office PowerPoint</Application>
  <PresentationFormat>Widescreen</PresentationFormat>
  <Paragraphs>36</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Cancer Waiting Time Guidance Update</vt:lpstr>
      <vt:lpstr>Guidance update</vt:lpstr>
      <vt:lpstr>Advice required</vt:lpstr>
      <vt:lpstr>Options</vt:lpstr>
      <vt:lpstr>Recommended option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 Waiting Time Guidance Update</dc:title>
  <dc:creator>Helen Dunderdale</dc:creator>
  <cp:lastModifiedBy>Helen Dunderdale</cp:lastModifiedBy>
  <cp:revision>2</cp:revision>
  <cp:lastPrinted>2023-05-16T16:12:55Z</cp:lastPrinted>
  <dcterms:created xsi:type="dcterms:W3CDTF">2023-05-16T12:58:27Z</dcterms:created>
  <dcterms:modified xsi:type="dcterms:W3CDTF">2023-05-17T15:35:52Z</dcterms:modified>
</cp:coreProperties>
</file>