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22"/>
  </p:notesMasterIdLst>
  <p:sldIdLst>
    <p:sldId id="258" r:id="rId4"/>
    <p:sldId id="1685" r:id="rId5"/>
    <p:sldId id="1756" r:id="rId6"/>
    <p:sldId id="1755" r:id="rId7"/>
    <p:sldId id="1636" r:id="rId8"/>
    <p:sldId id="1732" r:id="rId9"/>
    <p:sldId id="1741" r:id="rId10"/>
    <p:sldId id="1736" r:id="rId11"/>
    <p:sldId id="1676" r:id="rId12"/>
    <p:sldId id="1684" r:id="rId13"/>
    <p:sldId id="1759" r:id="rId14"/>
    <p:sldId id="1758" r:id="rId15"/>
    <p:sldId id="1760" r:id="rId16"/>
    <p:sldId id="1762" r:id="rId17"/>
    <p:sldId id="1763" r:id="rId18"/>
    <p:sldId id="1764" r:id="rId19"/>
    <p:sldId id="316" r:id="rId20"/>
    <p:sldId id="16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F7CB6-96D9-4F99-8782-35C49EA278F6}" v="71" dt="2023-11-06T16:36:51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5076" autoAdjust="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B8C2-17F3-4445-94D6-78EF89D5743B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8D891-EF61-4035-8A55-5124C7F8B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2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3860F-6928-46AE-AE8F-B059984A24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2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26FB2-BEF5-4826-8125-4833284F1B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8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26FB2-BEF5-4826-8125-4833284F1B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4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representatives from NHSE CV prevention groups and both outgoing and incoming president of Primary Care CV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A7835-2FD5-4152-9562-E4FD77C917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97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Cancers diagnosed includes baseline scans and FU scans</a:t>
            </a:r>
          </a:p>
          <a:p>
            <a:r>
              <a:rPr lang="en-GB" dirty="0"/>
              <a:t>Accounting for Salisbury and some of </a:t>
            </a:r>
            <a:r>
              <a:rPr lang="en-GB" dirty="0" err="1"/>
              <a:t>glos</a:t>
            </a:r>
            <a:r>
              <a:rPr lang="en-GB" dirty="0"/>
              <a:t> going to other surgical sites.</a:t>
            </a:r>
          </a:p>
          <a:p>
            <a:r>
              <a:rPr lang="en-GB" dirty="0"/>
              <a:t>Monthly meetings with UHBW managers re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D891-EF61-4035-8A55-5124C7F8B2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7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Mention already 6m delay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D891-EF61-4035-8A55-5124C7F8B2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6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About 64 per month, so ~10-15 per centre per </a:t>
            </a:r>
          </a:p>
          <a:p>
            <a:r>
              <a:rPr lang="en-GB" dirty="0"/>
              <a:t>Almost all will need PET &amp; PFTs. Most will need biopsy.</a:t>
            </a:r>
          </a:p>
          <a:p>
            <a:r>
              <a:rPr lang="en-GB" dirty="0"/>
              <a:t>We can map out to match when trucks in each locality once timelines established</a:t>
            </a:r>
          </a:p>
          <a:p>
            <a:endParaRPr lang="en-GB" dirty="0"/>
          </a:p>
          <a:p>
            <a:r>
              <a:rPr lang="en-GB" dirty="0"/>
              <a:t>Funding for Spec comm services established. Still ongoing discussions re downstream work.</a:t>
            </a:r>
          </a:p>
          <a:p>
            <a:r>
              <a:rPr lang="en-GB" dirty="0"/>
              <a:t>In reality sites will need more radiology staffing, more CT capacity, more </a:t>
            </a:r>
            <a:r>
              <a:rPr lang="en-GB" dirty="0" err="1"/>
              <a:t>resp</a:t>
            </a:r>
            <a:r>
              <a:rPr lang="en-GB" dirty="0"/>
              <a:t> physiology, more </a:t>
            </a:r>
            <a:r>
              <a:rPr lang="en-GB" dirty="0" err="1"/>
              <a:t>resp</a:t>
            </a:r>
            <a:r>
              <a:rPr lang="en-GB" dirty="0"/>
              <a:t> cons, as well as more surgeons, </a:t>
            </a:r>
            <a:r>
              <a:rPr lang="en-GB" dirty="0" err="1"/>
              <a:t>oncs</a:t>
            </a:r>
            <a:r>
              <a:rPr lang="en-GB" dirty="0"/>
              <a:t> and RT space.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8D891-EF61-4035-8A55-5124C7F8B2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9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Research </a:t>
            </a:r>
            <a:r>
              <a:rPr lang="en-GB" dirty="0" err="1"/>
              <a:t>supportin</a:t>
            </a:r>
            <a:r>
              <a:rPr lang="en-GB" dirty="0"/>
              <a:t> uptake and repeat attendance</a:t>
            </a:r>
          </a:p>
          <a:p>
            <a:r>
              <a:rPr lang="en-GB" dirty="0"/>
              <a:t>Also optimal approaches for smoking cessation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3860F-6928-46AE-AE8F-B059984A24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5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51C7-FA6D-465E-BF91-60BD195D1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A4335-9A6F-42F6-BAA3-CF9C9EA37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CFE4-A119-4A61-8E1C-59492FE9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3036-5409-4B78-B7CD-706E9106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B8BF-8866-4C26-8D9F-0EEB8642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AEB91-F0E7-471B-9D0F-0AC6EE7A5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5952565"/>
            <a:ext cx="2364605" cy="768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CE07F-9406-4892-8E36-C6513D498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4832" y="5617512"/>
            <a:ext cx="2272325" cy="11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066A6AE8-01E2-4FCD-8D5D-D7E47926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" y="136525"/>
            <a:ext cx="9989129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AAAB4F-FD80-4CCC-B0E3-50686B67A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AA2327-23C4-4192-8474-F2E559D40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2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FDAE760A-2A58-4F22-B4C8-360E0D5F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" y="136525"/>
            <a:ext cx="9989129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D9DB-3155-491B-8E28-BB6B90109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02" y="939800"/>
            <a:ext cx="5650345" cy="531971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B1613B-45B7-403B-B94E-F18555126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939800"/>
            <a:ext cx="5969001" cy="531971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FE989-B8CC-4A9C-864A-0C613D9CD5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1580-95C7-46A9-BC4A-4884851E0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8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B912-DCEF-534B-A086-23206D39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ACB5-ACC8-F04E-BF9F-7E89B3A8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DBAF-3543-0845-A40F-54D1712B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0F23-4AB2-194E-94C0-6A82AB2A192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4EB0D-D3D2-4940-8776-BDDC2F32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4C1EC-3C65-1D46-BD18-FD6A83B9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16E8-F973-BF4C-9329-5DE5CB89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EE8F-2203-4DA2-B2B4-9105F34C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DA85-4D31-4782-BDEC-4349DB4D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8729-A271-4978-9254-CFA2981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EF34-A1D9-4555-B246-DEB27556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DFAE-9FCE-478D-8F79-64C57E3D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5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51C7-FA6D-465E-BF91-60BD195D1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A4335-9A6F-42F6-BAA3-CF9C9EA37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CFE4-A119-4A61-8E1C-59492FE9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3036-5409-4B78-B7CD-706E9106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B8BF-8866-4C26-8D9F-0EEB8642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AEB91-F0E7-471B-9D0F-0AC6EE7A5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29" y="187280"/>
            <a:ext cx="2364605" cy="768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CE07F-9406-4892-8E36-C6513D498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711" y="0"/>
            <a:ext cx="2120677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7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EE8F-2203-4DA2-B2B4-9105F34C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" y="730250"/>
            <a:ext cx="105738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DA85-4D31-4782-BDEC-4349DB4D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6164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8729-A271-4978-9254-CFA2981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EF34-A1D9-4555-B246-DEB27556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DFAE-9FCE-478D-8F79-64C57E3D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C4210-2D7D-4506-BDF0-E881A6C85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089" y="185738"/>
            <a:ext cx="1674521" cy="54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8AABE7-845E-41FA-B0BA-B63EEA5D8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848" y="122658"/>
            <a:ext cx="1557064" cy="6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821B-DD6D-42E4-A179-C4E92B73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BAA16-4309-4EEB-AD36-C6E639B72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30DAA-B58C-47AF-8ACC-582505E9A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8C23D-69CE-4006-9CC1-C8D9EFAA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3979-A0D2-4753-B7B6-B3DCEAA720B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0603E-3852-48F5-BDB8-0EEC064E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BF0E2-2A8E-4CE7-BA98-DC5DFB28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334F-75E6-425D-8E36-487222C58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6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4" y="2720586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5" y="3607725"/>
            <a:ext cx="8201026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9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15772A4F-A001-4CD5-ADEE-2B7D6DDF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991E-8081-4B5E-9D4E-77BADB21E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117002"/>
            <a:ext cx="11418917" cy="5034416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CCECC8-FF66-4D5A-8C55-7928CD235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FE33-95C6-473E-82AB-2EBE0F1F7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3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15772A4F-A001-4CD5-ADEE-2B7D6DDF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" y="136525"/>
            <a:ext cx="9989129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991E-8081-4B5E-9D4E-77BADB21E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1117002"/>
            <a:ext cx="11418917" cy="5034416"/>
          </a:xfrm>
          <a:prstGeom prst="rect">
            <a:avLst/>
          </a:prstGeom>
        </p:spPr>
        <p:txBody>
          <a:bodyPr/>
          <a:lstStyle>
            <a:lvl1pPr marL="342905" indent="-342905" algn="l">
              <a:buClr>
                <a:srgbClr val="0070C0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CCECC8-FF66-4D5A-8C55-7928CD235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FE33-95C6-473E-82AB-2EBE0F1F7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7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5D3627F7-2145-438E-B0CA-92025DB4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6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2" y="136525"/>
            <a:ext cx="9989129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1D9E73-4545-49FF-9C96-0095D8E96B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000" y="1081089"/>
            <a:ext cx="11950700" cy="51704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70C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91A14-41BF-4866-AD11-334360AE65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2B9DE-39F1-42AD-80FB-4870A93A4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FD909-7BC7-4EA9-B0B9-D380E4C5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5705-5E60-4F6E-96AE-A7124C13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148C8-3428-4E3D-8CEA-50DD2A3C0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1D0E-6404-4950-A0B9-94AD8A47BC7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2082-A510-448E-A6C3-2CE00F8BD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78FC-3022-4470-9751-8B4995B7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3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FD909-7BC7-4EA9-B0B9-D380E4C5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5705-5E60-4F6E-96AE-A7124C13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148C8-3428-4E3D-8CEA-50DD2A3C0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1D0E-6404-4950-A0B9-94AD8A47BC7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2082-A510-448E-A6C3-2CE00F8BD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78FC-3022-4470-9751-8B4995B7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7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3" indent="-228603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EEC256-6C41-40B5-9863-DE02A11D4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F23A4E-362A-4893-8704-7F5572674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74A78-194C-4A57-AB8F-BB49661EF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231" y="911672"/>
            <a:ext cx="5861538" cy="503465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5BE714-D69B-48A0-888D-B6E24BE9D619}"/>
              </a:ext>
            </a:extLst>
          </p:cNvPr>
          <p:cNvSpPr txBox="1">
            <a:spLocks/>
          </p:cNvSpPr>
          <p:nvPr/>
        </p:nvSpPr>
        <p:spPr>
          <a:xfrm>
            <a:off x="514350" y="1887538"/>
            <a:ext cx="111633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SWAG Cancer Alliance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Targeted Lung Health Check Programme  (TLHC) 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1648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5856B68-4938-4932-B6C0-650945A2CDAF}"/>
              </a:ext>
            </a:extLst>
          </p:cNvPr>
          <p:cNvSpPr txBox="1">
            <a:spLocks/>
          </p:cNvSpPr>
          <p:nvPr/>
        </p:nvSpPr>
        <p:spPr>
          <a:xfrm>
            <a:off x="1823720" y="4045550"/>
            <a:ext cx="8544560" cy="262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b="1" dirty="0">
                <a:solidFill>
                  <a:srgbClr val="41648C"/>
                </a:solidFill>
                <a:latin typeface="Calibri" panose="020F0502020204030204"/>
              </a:rPr>
              <a:t>Dr Anna Bibby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400" b="1" dirty="0">
              <a:solidFill>
                <a:srgbClr val="41648C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Respiratory Consultant &amp; Lung Cancer Lead, North Bristol NHS Trust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41648C"/>
                </a:solidFill>
                <a:latin typeface="Calibri" panose="020F0502020204030204"/>
              </a:rPr>
              <a:t>Clinical Director, SWAG TLHC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41648C"/>
                </a:solidFill>
                <a:latin typeface="Calibri" panose="020F0502020204030204"/>
              </a:rPr>
              <a:t>NIHR Advanced Fellow, University of Bristol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64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64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389E-8500-E465-A426-2B20FD0D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64" y="878680"/>
            <a:ext cx="10573871" cy="1325563"/>
          </a:xfrm>
        </p:spPr>
        <p:txBody>
          <a:bodyPr/>
          <a:lstStyle/>
          <a:p>
            <a:r>
              <a:rPr lang="en-GB" b="1" dirty="0"/>
              <a:t>The future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71BEF-BFED-0F29-C972-33EF0EE3B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1187"/>
          <a:stretch/>
        </p:blipFill>
        <p:spPr>
          <a:xfrm>
            <a:off x="3013961" y="2921000"/>
            <a:ext cx="5848350" cy="765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92E86-3171-2DB8-6C1B-2C6AF74BA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58"/>
          <a:stretch/>
        </p:blipFill>
        <p:spPr>
          <a:xfrm>
            <a:off x="3013961" y="2424114"/>
            <a:ext cx="6164078" cy="396874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10E0057-1504-57EA-2E82-2F01F013A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07"/>
          <a:stretch/>
        </p:blipFill>
        <p:spPr>
          <a:xfrm>
            <a:off x="3013961" y="3686175"/>
            <a:ext cx="5848350" cy="1520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29F492-57B4-3CFD-F885-ADFC63B33AD6}"/>
              </a:ext>
            </a:extLst>
          </p:cNvPr>
          <p:cNvSpPr/>
          <p:nvPr/>
        </p:nvSpPr>
        <p:spPr>
          <a:xfrm>
            <a:off x="3013961" y="2424114"/>
            <a:ext cx="6164078" cy="2892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3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49E8-778F-D703-CD8B-BA9A8B5B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ABAA-A5A9-7698-FEBB-7DD1D72B4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347,994 eligible people across SWAG</a:t>
            </a:r>
          </a:p>
          <a:p>
            <a:pPr lvl="1"/>
            <a:r>
              <a:rPr lang="en-GB" dirty="0"/>
              <a:t>BSW: 104,064</a:t>
            </a:r>
          </a:p>
          <a:p>
            <a:pPr lvl="1"/>
            <a:r>
              <a:rPr lang="en-GB" dirty="0"/>
              <a:t>BNSSG: 95,260</a:t>
            </a:r>
          </a:p>
          <a:p>
            <a:pPr lvl="1"/>
            <a:r>
              <a:rPr lang="en-GB" dirty="0" err="1"/>
              <a:t>Glos</a:t>
            </a:r>
            <a:r>
              <a:rPr lang="en-GB" dirty="0"/>
              <a:t>: 73,233</a:t>
            </a:r>
          </a:p>
          <a:p>
            <a:pPr lvl="1"/>
            <a:r>
              <a:rPr lang="en-GB" dirty="0"/>
              <a:t>Somerset: 75,207</a:t>
            </a:r>
          </a:p>
          <a:p>
            <a:endParaRPr lang="en-GB" dirty="0"/>
          </a:p>
          <a:p>
            <a:r>
              <a:rPr lang="en-GB" dirty="0"/>
              <a:t>EOFY 2028/2029 </a:t>
            </a:r>
          </a:p>
          <a:p>
            <a:r>
              <a:rPr lang="en-GB" dirty="0"/>
              <a:t>Translates to 20,000-30,000 TLHC per year</a:t>
            </a:r>
          </a:p>
          <a:p>
            <a:r>
              <a:rPr lang="en-GB" dirty="0"/>
              <a:t>~3500 cancers in total</a:t>
            </a:r>
          </a:p>
        </p:txBody>
      </p:sp>
    </p:spTree>
    <p:extLst>
      <p:ext uri="{BB962C8B-B14F-4D97-AF65-F5344CB8AC3E}">
        <p14:creationId xmlns:p14="http://schemas.microsoft.com/office/powerpoint/2010/main" val="285854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96C6-4816-CE10-EE69-F6957088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Expansion modelling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2CC512-7349-F9B1-99BF-3F30AE80D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80" y="2515543"/>
            <a:ext cx="11996440" cy="24431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ED5EE-EA94-5739-7182-A4734B3A7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0" t="10982" b="4408"/>
          <a:stretch/>
        </p:blipFill>
        <p:spPr>
          <a:xfrm>
            <a:off x="5993259" y="2743200"/>
            <a:ext cx="5976000" cy="21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1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96C6-4816-CE10-EE69-F6957088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Expansion modelling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517F8-B1B7-E43A-1982-12B2FB35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5EDAEB-D460-2596-E5C3-B312600DE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98"/>
          <a:stretch/>
        </p:blipFill>
        <p:spPr>
          <a:xfrm>
            <a:off x="84559" y="1971020"/>
            <a:ext cx="11898436" cy="29159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227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96C6-4816-CE10-EE69-F6957088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Expansion modelling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517F8-B1B7-E43A-1982-12B2FB35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13">
            <a:extLst>
              <a:ext uri="{FF2B5EF4-FFF2-40B4-BE49-F238E27FC236}">
                <a16:creationId xmlns:a16="http://schemas.microsoft.com/office/drawing/2014/main" id="{88DCC44A-689D-CF26-94FF-8C8BCEBD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949599"/>
            <a:ext cx="10515599" cy="27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49E8-778F-D703-CD8B-BA9A8B5B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ABAA-A5A9-7698-FEBB-7DD1D72B4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NHS capacity – diagnostics, incidentals and treatment (</a:t>
            </a:r>
            <a:r>
              <a:rPr lang="en-GB" dirty="0" err="1"/>
              <a:t>surg</a:t>
            </a:r>
            <a:r>
              <a:rPr lang="en-GB" dirty="0"/>
              <a:t> + </a:t>
            </a:r>
            <a:r>
              <a:rPr lang="en-GB" dirty="0" err="1"/>
              <a:t>onc</a:t>
            </a:r>
            <a:r>
              <a:rPr lang="en-GB" dirty="0"/>
              <a:t>)</a:t>
            </a:r>
          </a:p>
          <a:p>
            <a:r>
              <a:rPr lang="en-GB" dirty="0"/>
              <a:t>TLHC staffing – clinical delivery team – </a:t>
            </a:r>
            <a:r>
              <a:rPr lang="en-GB" dirty="0" err="1"/>
              <a:t>resp</a:t>
            </a:r>
            <a:r>
              <a:rPr lang="en-GB" dirty="0"/>
              <a:t> rads &amp; clinicians</a:t>
            </a:r>
          </a:p>
          <a:p>
            <a:r>
              <a:rPr lang="en-GB" dirty="0"/>
              <a:t>Delivery model – is external provider correct approach?</a:t>
            </a:r>
          </a:p>
          <a:p>
            <a:r>
              <a:rPr lang="en-GB" dirty="0"/>
              <a:t>Business as usual (April 2029) – what does this look like?</a:t>
            </a:r>
          </a:p>
          <a:p>
            <a:pPr lvl="1"/>
            <a:r>
              <a:rPr lang="en-GB" dirty="0"/>
              <a:t>Multiple autonomous SRMs</a:t>
            </a:r>
          </a:p>
          <a:p>
            <a:pPr lvl="1"/>
            <a:r>
              <a:rPr lang="en-GB" dirty="0"/>
              <a:t>?brining services back in house</a:t>
            </a:r>
          </a:p>
          <a:p>
            <a:pPr lvl="1"/>
            <a:r>
              <a:rPr lang="en-GB" dirty="0"/>
              <a:t>Link up with CDCs</a:t>
            </a:r>
          </a:p>
        </p:txBody>
      </p:sp>
    </p:spTree>
    <p:extLst>
      <p:ext uri="{BB962C8B-B14F-4D97-AF65-F5344CB8AC3E}">
        <p14:creationId xmlns:p14="http://schemas.microsoft.com/office/powerpoint/2010/main" val="2321633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CF7C-DBB7-D30C-4A27-29EC98F2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92814-C859-3E6A-2034-10C8E1087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SWAG TLHC is a positive exemplar</a:t>
            </a:r>
          </a:p>
          <a:p>
            <a:pPr lvl="1"/>
            <a:r>
              <a:rPr lang="en-GB" dirty="0"/>
              <a:t>SRM management</a:t>
            </a:r>
          </a:p>
          <a:p>
            <a:pPr lvl="1"/>
            <a:r>
              <a:rPr lang="en-GB" dirty="0"/>
              <a:t>SRM as accelerator </a:t>
            </a:r>
          </a:p>
          <a:p>
            <a:pPr lvl="1"/>
            <a:r>
              <a:rPr lang="en-GB" dirty="0"/>
              <a:t>Participant communication &amp; documentation</a:t>
            </a:r>
          </a:p>
          <a:p>
            <a:pPr lvl="1"/>
            <a:r>
              <a:rPr lang="en-GB" dirty="0"/>
              <a:t>CAC signposting/ management – reducing burden on primary care</a:t>
            </a:r>
          </a:p>
          <a:p>
            <a:endParaRPr lang="en-GB" dirty="0"/>
          </a:p>
          <a:p>
            <a:r>
              <a:rPr lang="en-GB" dirty="0"/>
              <a:t>Deliberate (and successful) attempts to engage populations at highest risk</a:t>
            </a:r>
          </a:p>
          <a:p>
            <a:endParaRPr lang="en-GB" dirty="0"/>
          </a:p>
          <a:p>
            <a:r>
              <a:rPr lang="en-GB" dirty="0"/>
              <a:t>Dissemination at conferences – BTS, BTOG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15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8F2CB3-0CF9-4219-99C8-0FAF640A6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799" y="2299186"/>
            <a:ext cx="1851845" cy="1536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6B7790-BFAB-4FD8-B505-11F461DEC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73" y="1605179"/>
            <a:ext cx="1613584" cy="1518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05736-CE81-4D84-80A3-F0BB6CA3F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007" y="1928105"/>
            <a:ext cx="1426061" cy="1075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BE6589-B6BF-40C4-AA99-A084F31CF3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894"/>
          <a:stretch/>
        </p:blipFill>
        <p:spPr>
          <a:xfrm>
            <a:off x="4609196" y="1838935"/>
            <a:ext cx="1176815" cy="1173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1F94F5-1550-48EB-A85F-705A45E992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322" b="9010"/>
          <a:stretch/>
        </p:blipFill>
        <p:spPr>
          <a:xfrm>
            <a:off x="7491125" y="1054615"/>
            <a:ext cx="985059" cy="615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532450-6FA1-4DAD-888C-815307062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160" y="3513859"/>
            <a:ext cx="1851846" cy="15389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CFDE35-05AE-4EFD-95EB-BB326AB44F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5451" y="4733275"/>
            <a:ext cx="1019522" cy="912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8EAD05-F2E5-4BF5-B6C8-A756DC52EC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57"/>
          <a:stretch/>
        </p:blipFill>
        <p:spPr>
          <a:xfrm>
            <a:off x="9267493" y="2503048"/>
            <a:ext cx="1116945" cy="10897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E17EAB-D162-4EF2-A3E4-99C237AB42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8025" y="4783340"/>
            <a:ext cx="802293" cy="8289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FAD158A-CBA4-4601-AD85-50ED03253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84" y="4573185"/>
            <a:ext cx="1851845" cy="15369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905BCB5-284F-4F26-9050-B2D28CA198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8658" y="3439273"/>
            <a:ext cx="1617437" cy="13440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41EA5E-A8E8-499B-B01A-299783CCCC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0374" y="4793922"/>
            <a:ext cx="1612950" cy="1536978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B2C2438B-26E2-45C6-A1EC-244806260442}"/>
              </a:ext>
            </a:extLst>
          </p:cNvPr>
          <p:cNvSpPr/>
          <p:nvPr/>
        </p:nvSpPr>
        <p:spPr>
          <a:xfrm>
            <a:off x="4100723" y="2314410"/>
            <a:ext cx="685861" cy="337114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20B446-480E-4179-BC44-5AF3FAC6705D}"/>
              </a:ext>
            </a:extLst>
          </p:cNvPr>
          <p:cNvSpPr/>
          <p:nvPr/>
        </p:nvSpPr>
        <p:spPr>
          <a:xfrm rot="19916720">
            <a:off x="6504545" y="1446549"/>
            <a:ext cx="1113631" cy="337114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62707C6-6007-43A5-A4AD-47076FAAD9D5}"/>
              </a:ext>
            </a:extLst>
          </p:cNvPr>
          <p:cNvSpPr/>
          <p:nvPr/>
        </p:nvSpPr>
        <p:spPr>
          <a:xfrm rot="965495">
            <a:off x="6719075" y="2495909"/>
            <a:ext cx="1165233" cy="337114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231A6DD-2097-48A9-80F4-034CD141AD9D}"/>
              </a:ext>
            </a:extLst>
          </p:cNvPr>
          <p:cNvSpPr/>
          <p:nvPr/>
        </p:nvSpPr>
        <p:spPr>
          <a:xfrm rot="3713827">
            <a:off x="8668068" y="4113179"/>
            <a:ext cx="981153" cy="303313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31518DA-14FB-48B3-B5B1-41552E70F968}"/>
              </a:ext>
            </a:extLst>
          </p:cNvPr>
          <p:cNvSpPr/>
          <p:nvPr/>
        </p:nvSpPr>
        <p:spPr>
          <a:xfrm rot="7404277">
            <a:off x="7356970" y="4260254"/>
            <a:ext cx="1222265" cy="303313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F0C7B39-DF6A-4184-A51C-E0ADBB223D7A}"/>
              </a:ext>
            </a:extLst>
          </p:cNvPr>
          <p:cNvSpPr/>
          <p:nvPr/>
        </p:nvSpPr>
        <p:spPr>
          <a:xfrm rot="9158549">
            <a:off x="6278984" y="3625932"/>
            <a:ext cx="1668740" cy="337114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B12BB9F-2201-4A55-87EE-92BB24707ACD}"/>
              </a:ext>
            </a:extLst>
          </p:cNvPr>
          <p:cNvSpPr/>
          <p:nvPr/>
        </p:nvSpPr>
        <p:spPr>
          <a:xfrm rot="2068468">
            <a:off x="6235335" y="4666091"/>
            <a:ext cx="615272" cy="337114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E359864D-9FCC-4EDA-B7B6-C800429E494D}"/>
              </a:ext>
            </a:extLst>
          </p:cNvPr>
          <p:cNvSpPr/>
          <p:nvPr/>
        </p:nvSpPr>
        <p:spPr>
          <a:xfrm rot="10800000">
            <a:off x="3542813" y="4090527"/>
            <a:ext cx="1153766" cy="337114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8226C6F-8589-4718-B21D-CD8F1D87917D}"/>
              </a:ext>
            </a:extLst>
          </p:cNvPr>
          <p:cNvSpPr/>
          <p:nvPr/>
        </p:nvSpPr>
        <p:spPr>
          <a:xfrm rot="7888339">
            <a:off x="4301190" y="4751345"/>
            <a:ext cx="616597" cy="303313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660588-3212-4CD2-BDF0-117AADBC6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2026064" y="1977644"/>
            <a:ext cx="815974" cy="896521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3492D5-5D32-4D67-A3CB-B093E0C116F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632"/>
          <a:stretch/>
        </p:blipFill>
        <p:spPr>
          <a:xfrm>
            <a:off x="8337090" y="1003718"/>
            <a:ext cx="817171" cy="717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F7438-7930-26E9-DB70-5F34B249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21392"/>
            <a:ext cx="10477500" cy="881321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Research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B216C062-CE30-DED5-834D-E29D7B5D8319}"/>
              </a:ext>
            </a:extLst>
          </p:cNvPr>
          <p:cNvSpPr/>
          <p:nvPr/>
        </p:nvSpPr>
        <p:spPr>
          <a:xfrm>
            <a:off x="4191883" y="1984228"/>
            <a:ext cx="364931" cy="313678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5431036-8A74-DA2D-7CA5-1254235B88D2}"/>
              </a:ext>
            </a:extLst>
          </p:cNvPr>
          <p:cNvSpPr/>
          <p:nvPr/>
        </p:nvSpPr>
        <p:spPr>
          <a:xfrm>
            <a:off x="7181044" y="2179264"/>
            <a:ext cx="364931" cy="313678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4D61E3F-B7E3-2187-596D-DFCC6CCEE647}"/>
              </a:ext>
            </a:extLst>
          </p:cNvPr>
          <p:cNvSpPr/>
          <p:nvPr/>
        </p:nvSpPr>
        <p:spPr>
          <a:xfrm>
            <a:off x="7545975" y="4011061"/>
            <a:ext cx="364931" cy="313678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5BF49B6-EFDC-904B-65D8-B2E5C739E745}"/>
              </a:ext>
            </a:extLst>
          </p:cNvPr>
          <p:cNvSpPr/>
          <p:nvPr/>
        </p:nvSpPr>
        <p:spPr>
          <a:xfrm>
            <a:off x="7801188" y="649540"/>
            <a:ext cx="364931" cy="31367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8827650-2E37-C09F-10A1-370997118E99}"/>
              </a:ext>
            </a:extLst>
          </p:cNvPr>
          <p:cNvSpPr/>
          <p:nvPr/>
        </p:nvSpPr>
        <p:spPr>
          <a:xfrm>
            <a:off x="9533109" y="2226904"/>
            <a:ext cx="364931" cy="31367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DE678DD-BBFE-D18D-7F5A-A72DEB7D9757}"/>
              </a:ext>
            </a:extLst>
          </p:cNvPr>
          <p:cNvSpPr/>
          <p:nvPr/>
        </p:nvSpPr>
        <p:spPr>
          <a:xfrm>
            <a:off x="5473462" y="1645874"/>
            <a:ext cx="364931" cy="313678"/>
          </a:xfrm>
          <a:prstGeom prst="star5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EF772A6-F852-7675-54E6-998293047E86}"/>
              </a:ext>
            </a:extLst>
          </p:cNvPr>
          <p:cNvSpPr/>
          <p:nvPr/>
        </p:nvSpPr>
        <p:spPr>
          <a:xfrm>
            <a:off x="6137987" y="4991614"/>
            <a:ext cx="364931" cy="313678"/>
          </a:xfrm>
          <a:prstGeom prst="star5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9984CB3-5539-4325-E107-73F50BBBE84B}"/>
              </a:ext>
            </a:extLst>
          </p:cNvPr>
          <p:cNvSpPr/>
          <p:nvPr/>
        </p:nvSpPr>
        <p:spPr>
          <a:xfrm>
            <a:off x="3993377" y="3767600"/>
            <a:ext cx="364931" cy="313678"/>
          </a:xfrm>
          <a:prstGeom prst="star5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2D3CD37-C3DC-1C38-5D22-6D70877752CA}"/>
              </a:ext>
            </a:extLst>
          </p:cNvPr>
          <p:cNvSpPr/>
          <p:nvPr/>
        </p:nvSpPr>
        <p:spPr>
          <a:xfrm>
            <a:off x="2803258" y="1651358"/>
            <a:ext cx="364931" cy="313678"/>
          </a:xfrm>
          <a:prstGeom prst="star5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828721" y="1348819"/>
            <a:ext cx="2534557" cy="238760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332FD23-7D39-4541-A24D-DC4B68FE1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88458" y="2392339"/>
            <a:ext cx="7015084" cy="36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384C-D0DB-626C-92AD-A39A1979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National TLHC activity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475E69-785F-246A-3C8E-594AE2B1CE37}"/>
              </a:ext>
            </a:extLst>
          </p:cNvPr>
          <p:cNvGrpSpPr/>
          <p:nvPr/>
        </p:nvGrpSpPr>
        <p:grpSpPr>
          <a:xfrm>
            <a:off x="218661" y="2147870"/>
            <a:ext cx="4929807" cy="3979880"/>
            <a:chOff x="-1947101" y="3558385"/>
            <a:chExt cx="3786911" cy="31931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3C217C-39A4-4CD4-4663-709DEDB3B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47101" y="3558385"/>
              <a:ext cx="3786911" cy="31931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F166FD-2E08-8FA3-1BD3-919F7BAEC687}"/>
                </a:ext>
              </a:extLst>
            </p:cNvPr>
            <p:cNvSpPr txBox="1"/>
            <p:nvPr/>
          </p:nvSpPr>
          <p:spPr>
            <a:xfrm>
              <a:off x="-699683" y="4936032"/>
              <a:ext cx="1295400" cy="30480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2,396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3ACB6D-8112-4610-9868-A42E140D6B11}"/>
                </a:ext>
              </a:extLst>
            </p:cNvPr>
            <p:cNvSpPr txBox="1"/>
            <p:nvPr/>
          </p:nvSpPr>
          <p:spPr>
            <a:xfrm>
              <a:off x="-726671" y="5288458"/>
              <a:ext cx="1352550" cy="3238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28B2CB-CDDD-1151-F973-184B92697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43"/>
          <a:stretch/>
        </p:blipFill>
        <p:spPr>
          <a:xfrm>
            <a:off x="4594970" y="3086375"/>
            <a:ext cx="7302345" cy="18750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265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B876-E230-F6AA-87B3-600F134C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SWAG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08CE7-5DEB-1589-6F56-8F50C5CF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Community-based, roving model</a:t>
            </a:r>
          </a:p>
          <a:p>
            <a:r>
              <a:rPr lang="en-GB" dirty="0"/>
              <a:t>Accessible, non-clinical locations </a:t>
            </a:r>
          </a:p>
          <a:p>
            <a:r>
              <a:rPr lang="en-GB" dirty="0"/>
              <a:t>Areas of highest need</a:t>
            </a:r>
          </a:p>
          <a:p>
            <a:endParaRPr lang="en-GB" dirty="0"/>
          </a:p>
          <a:p>
            <a:r>
              <a:rPr lang="en-GB" dirty="0"/>
              <a:t>Targeting underserved communities</a:t>
            </a:r>
          </a:p>
          <a:p>
            <a:r>
              <a:rPr lang="en-GB" dirty="0"/>
              <a:t>Equal distribution of workload &amp; learning</a:t>
            </a:r>
          </a:p>
          <a:p>
            <a:r>
              <a:rPr lang="en-GB" dirty="0"/>
              <a:t>Upskilling &amp; capacity building</a:t>
            </a:r>
          </a:p>
          <a:p>
            <a:endParaRPr lang="en-GB" dirty="0"/>
          </a:p>
          <a:p>
            <a:r>
              <a:rPr lang="en-GB" dirty="0"/>
              <a:t>Complex…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C65B3-D6F4-4BBA-61CE-0179E150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576" y="1087940"/>
            <a:ext cx="4988338" cy="29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EBFC-C132-5C3C-D917-7F7CE59A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BNSSG PCN rankings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B4D0F-62E2-1622-626C-08DBC57B6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1F9B3E-4542-9A27-FF1E-66076B889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02" y="2055811"/>
            <a:ext cx="9277374" cy="46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364D-FBE1-4726-951A-F2B178F7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51" y="656093"/>
            <a:ext cx="10573871" cy="1325563"/>
          </a:xfrm>
        </p:spPr>
        <p:txBody>
          <a:bodyPr/>
          <a:lstStyle/>
          <a:p>
            <a:r>
              <a:rPr lang="en-GB" b="1" dirty="0"/>
              <a:t>Pilot PCNs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AC39B-5BBE-44D5-91F7-F85DCE40A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635"/>
          <a:stretch/>
        </p:blipFill>
        <p:spPr>
          <a:xfrm>
            <a:off x="2373704" y="1981656"/>
            <a:ext cx="7766598" cy="35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3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B87F60E-BC50-F59F-689F-62F5297EBF18}"/>
              </a:ext>
            </a:extLst>
          </p:cNvPr>
          <p:cNvCxnSpPr>
            <a:cxnSpLocks/>
          </p:cNvCxnSpPr>
          <p:nvPr/>
        </p:nvCxnSpPr>
        <p:spPr>
          <a:xfrm>
            <a:off x="8710713" y="5388144"/>
            <a:ext cx="3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3A9BA80-140D-331A-0705-E2A66014C7FB}"/>
              </a:ext>
            </a:extLst>
          </p:cNvPr>
          <p:cNvCxnSpPr>
            <a:cxnSpLocks/>
          </p:cNvCxnSpPr>
          <p:nvPr/>
        </p:nvCxnSpPr>
        <p:spPr>
          <a:xfrm>
            <a:off x="8682725" y="5915362"/>
            <a:ext cx="424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97BD3-CBAE-4E03-B0D4-D73DAD5FBD07}"/>
              </a:ext>
            </a:extLst>
          </p:cNvPr>
          <p:cNvCxnSpPr>
            <a:cxnSpLocks/>
          </p:cNvCxnSpPr>
          <p:nvPr/>
        </p:nvCxnSpPr>
        <p:spPr>
          <a:xfrm>
            <a:off x="2724353" y="4786680"/>
            <a:ext cx="8" cy="484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9237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41648C"/>
                </a:solidFill>
              </a:rPr>
              <a:t>Bath experience, July 2022-Nov 2022</a:t>
            </a:r>
            <a:endParaRPr lang="en-GB" b="1" dirty="0">
              <a:solidFill>
                <a:srgbClr val="41648C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A4229F6-A4C6-4092-84D6-C7D9A7C61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E0114A7-736F-4AD5-9933-4C3784040765}"/>
              </a:ext>
            </a:extLst>
          </p:cNvPr>
          <p:cNvSpPr txBox="1">
            <a:spLocks/>
          </p:cNvSpPr>
          <p:nvPr/>
        </p:nvSpPr>
        <p:spPr>
          <a:xfrm>
            <a:off x="-724300" y="18449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27B95-2BCB-4F12-AC70-D2D15B88BF28}"/>
              </a:ext>
            </a:extLst>
          </p:cNvPr>
          <p:cNvSpPr txBox="1"/>
          <p:nvPr/>
        </p:nvSpPr>
        <p:spPr>
          <a:xfrm>
            <a:off x="1329471" y="2372555"/>
            <a:ext cx="2780677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telephone lung health checks - 2851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C3497-AEF2-47C7-8410-AAFF35ACE808}"/>
              </a:ext>
            </a:extLst>
          </p:cNvPr>
          <p:cNvSpPr txBox="1"/>
          <p:nvPr/>
        </p:nvSpPr>
        <p:spPr>
          <a:xfrm>
            <a:off x="1329348" y="5271450"/>
            <a:ext cx="2780673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 suspected lung cancer referrals to RUH 2WW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9677D0-0285-4FA2-A335-FE2BA141DE11}"/>
              </a:ext>
            </a:extLst>
          </p:cNvPr>
          <p:cNvCxnSpPr>
            <a:cxnSpLocks/>
            <a:stCxn id="13" idx="3"/>
            <a:endCxn id="26" idx="1"/>
          </p:cNvCxnSpPr>
          <p:nvPr/>
        </p:nvCxnSpPr>
        <p:spPr>
          <a:xfrm>
            <a:off x="4110021" y="5579227"/>
            <a:ext cx="1415159" cy="339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828E9D-1B76-406C-AFF3-B18A32547F99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2716884" y="2988108"/>
            <a:ext cx="2926" cy="301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F5507-43B3-42B3-AFF9-B14F2CDD9A0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719677" y="3866589"/>
            <a:ext cx="0" cy="387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008DC19-BFFB-44F9-93EE-8B38EEEA9DEC}"/>
              </a:ext>
            </a:extLst>
          </p:cNvPr>
          <p:cNvSpPr txBox="1"/>
          <p:nvPr/>
        </p:nvSpPr>
        <p:spPr>
          <a:xfrm>
            <a:off x="5525180" y="5734097"/>
            <a:ext cx="318553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alternative malignancy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443C9-C785-4439-9D85-ACBF8FEF4FDF}"/>
              </a:ext>
            </a:extLst>
          </p:cNvPr>
          <p:cNvSpPr txBox="1"/>
          <p:nvPr/>
        </p:nvSpPr>
        <p:spPr>
          <a:xfrm>
            <a:off x="1329340" y="4254296"/>
            <a:ext cx="2780673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CTs – 980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prstClr val="black"/>
                </a:solidFill>
                <a:latin typeface="Calibri" panose="020F0502020204030204"/>
              </a:rPr>
              <a:t>Follow up CTs – 190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37B3B-FD5A-422F-BC85-43F31ED7E499}"/>
              </a:ext>
            </a:extLst>
          </p:cNvPr>
          <p:cNvSpPr txBox="1"/>
          <p:nvPr/>
        </p:nvSpPr>
        <p:spPr>
          <a:xfrm>
            <a:off x="1326547" y="3289944"/>
            <a:ext cx="2780673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patients referred for LDCT - 1002</a:t>
            </a:r>
          </a:p>
        </p:txBody>
      </p:sp>
      <p:pic>
        <p:nvPicPr>
          <p:cNvPr id="122" name="Picture 1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FA7FED-C27A-412E-8DD8-274EF7E30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56A221E-5FD3-101C-AB2D-AE76C9E7CEAF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110021" y="5388144"/>
            <a:ext cx="1415159" cy="191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D35D4F3-D037-E4DF-BCB2-CCBC08F0AFD3}"/>
              </a:ext>
            </a:extLst>
          </p:cNvPr>
          <p:cNvSpPr txBox="1"/>
          <p:nvPr/>
        </p:nvSpPr>
        <p:spPr>
          <a:xfrm>
            <a:off x="5525180" y="3354055"/>
            <a:ext cx="318555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smoking cessation referrals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D10FAE-AE75-1005-5DF8-24744E01BCA2}"/>
              </a:ext>
            </a:extLst>
          </p:cNvPr>
          <p:cNvSpPr txBox="1"/>
          <p:nvPr/>
        </p:nvSpPr>
        <p:spPr>
          <a:xfrm>
            <a:off x="9106729" y="5203478"/>
            <a:ext cx="260301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Treated radically - 15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50FDCB-F66C-0B5B-30F6-8E93EFF1D03D}"/>
              </a:ext>
            </a:extLst>
          </p:cNvPr>
          <p:cNvSpPr txBox="1"/>
          <p:nvPr/>
        </p:nvSpPr>
        <p:spPr>
          <a:xfrm>
            <a:off x="9106728" y="5734097"/>
            <a:ext cx="2606232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myeloma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23D06F-6392-3681-DD59-EAEF6BE74880}"/>
              </a:ext>
            </a:extLst>
          </p:cNvPr>
          <p:cNvSpPr txBox="1"/>
          <p:nvPr/>
        </p:nvSpPr>
        <p:spPr>
          <a:xfrm>
            <a:off x="9109945" y="3364807"/>
            <a:ext cx="260301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uccessful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quits - 24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84D641D-BD79-7C62-5E3D-BD824CD43E79}"/>
              </a:ext>
            </a:extLst>
          </p:cNvPr>
          <p:cNvCxnSpPr>
            <a:cxnSpLocks/>
          </p:cNvCxnSpPr>
          <p:nvPr/>
        </p:nvCxnSpPr>
        <p:spPr>
          <a:xfrm>
            <a:off x="8710730" y="3549473"/>
            <a:ext cx="3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EEFD906-D6B5-9252-EDAE-293FAA8901A9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4110021" y="2653963"/>
            <a:ext cx="1415159" cy="884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AAEF7D-88BB-4AFF-3281-FFBA5B8A7483}"/>
              </a:ext>
            </a:extLst>
          </p:cNvPr>
          <p:cNvCxnSpPr>
            <a:cxnSpLocks/>
            <a:stCxn id="12" idx="3"/>
            <a:endCxn id="53" idx="1"/>
          </p:cNvCxnSpPr>
          <p:nvPr/>
        </p:nvCxnSpPr>
        <p:spPr>
          <a:xfrm flipV="1">
            <a:off x="4110013" y="3538721"/>
            <a:ext cx="1415167" cy="1023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ACEBD78-3E67-253C-80F1-EA067ED8281E}"/>
              </a:ext>
            </a:extLst>
          </p:cNvPr>
          <p:cNvSpPr txBox="1"/>
          <p:nvPr/>
        </p:nvSpPr>
        <p:spPr>
          <a:xfrm>
            <a:off x="5521949" y="4363445"/>
            <a:ext cx="318555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183 nodules under surveillance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4D4A5C2-B707-A3CD-E28E-1CCEB9980869}"/>
              </a:ext>
            </a:extLst>
          </p:cNvPr>
          <p:cNvCxnSpPr>
            <a:cxnSpLocks/>
          </p:cNvCxnSpPr>
          <p:nvPr/>
        </p:nvCxnSpPr>
        <p:spPr>
          <a:xfrm flipV="1">
            <a:off x="4107220" y="4562072"/>
            <a:ext cx="14151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40BE0B7-29F0-1A6E-DB2D-08AC54A31AB0}"/>
              </a:ext>
            </a:extLst>
          </p:cNvPr>
          <p:cNvSpPr txBox="1"/>
          <p:nvPr/>
        </p:nvSpPr>
        <p:spPr>
          <a:xfrm>
            <a:off x="9106713" y="4361574"/>
            <a:ext cx="260301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Remain in TLHC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1AB9B45-FB99-BCF1-FAE2-0DF2238689B1}"/>
              </a:ext>
            </a:extLst>
          </p:cNvPr>
          <p:cNvCxnSpPr>
            <a:cxnSpLocks/>
          </p:cNvCxnSpPr>
          <p:nvPr/>
        </p:nvCxnSpPr>
        <p:spPr>
          <a:xfrm>
            <a:off x="8707498" y="4546240"/>
            <a:ext cx="3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1EDDAA8-89C3-4F90-BE1E-5D30D2386228}"/>
              </a:ext>
            </a:extLst>
          </p:cNvPr>
          <p:cNvSpPr txBox="1"/>
          <p:nvPr/>
        </p:nvSpPr>
        <p:spPr>
          <a:xfrm>
            <a:off x="5525180" y="5203478"/>
            <a:ext cx="318553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lung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ancers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diagnosed </a:t>
            </a:r>
          </a:p>
        </p:txBody>
      </p:sp>
    </p:spTree>
    <p:extLst>
      <p:ext uri="{BB962C8B-B14F-4D97-AF65-F5344CB8AC3E}">
        <p14:creationId xmlns:p14="http://schemas.microsoft.com/office/powerpoint/2010/main" val="4532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3" grpId="0" animBg="1"/>
      <p:bldP spid="54" grpId="0" animBg="1"/>
      <p:bldP spid="55" grpId="0" animBg="1"/>
      <p:bldP spid="59" grpId="0" animBg="1"/>
      <p:bldP spid="67" grpId="0" animBg="1"/>
      <p:bldP spid="73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97BD3-CBAE-4E03-B0D4-D73DAD5FBD07}"/>
              </a:ext>
            </a:extLst>
          </p:cNvPr>
          <p:cNvCxnSpPr>
            <a:cxnSpLocks/>
          </p:cNvCxnSpPr>
          <p:nvPr/>
        </p:nvCxnSpPr>
        <p:spPr>
          <a:xfrm>
            <a:off x="2724353" y="4786680"/>
            <a:ext cx="8" cy="484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923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1648C"/>
                </a:solidFill>
              </a:rPr>
              <a:t>Bridgwater experience, Dec 2022 – May 2023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A4229F6-A4C6-4092-84D6-C7D9A7C61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E0114A7-736F-4AD5-9933-4C3784040765}"/>
              </a:ext>
            </a:extLst>
          </p:cNvPr>
          <p:cNvSpPr txBox="1">
            <a:spLocks/>
          </p:cNvSpPr>
          <p:nvPr/>
        </p:nvSpPr>
        <p:spPr>
          <a:xfrm>
            <a:off x="-724300" y="18449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27B95-2BCB-4F12-AC70-D2D15B88BF28}"/>
              </a:ext>
            </a:extLst>
          </p:cNvPr>
          <p:cNvSpPr txBox="1"/>
          <p:nvPr/>
        </p:nvSpPr>
        <p:spPr>
          <a:xfrm>
            <a:off x="1329471" y="2372555"/>
            <a:ext cx="2780677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telephone lung health checks - 6,000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C3497-AEF2-47C7-8410-AAFF35ACE808}"/>
              </a:ext>
            </a:extLst>
          </p:cNvPr>
          <p:cNvSpPr txBox="1"/>
          <p:nvPr/>
        </p:nvSpPr>
        <p:spPr>
          <a:xfrm>
            <a:off x="1329348" y="5271450"/>
            <a:ext cx="2780673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suspected lung cancer referrals to MPH 2WW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9677D0-0285-4FA2-A335-FE2BA141DE11}"/>
              </a:ext>
            </a:extLst>
          </p:cNvPr>
          <p:cNvCxnSpPr>
            <a:cxnSpLocks/>
            <a:stCxn id="13" idx="3"/>
            <a:endCxn id="26" idx="1"/>
          </p:cNvCxnSpPr>
          <p:nvPr/>
        </p:nvCxnSpPr>
        <p:spPr>
          <a:xfrm>
            <a:off x="4110021" y="5579227"/>
            <a:ext cx="1415159" cy="339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828E9D-1B76-406C-AFF3-B18A32547F99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2716884" y="2988108"/>
            <a:ext cx="2926" cy="301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F5507-43B3-42B3-AFF9-B14F2CDD9A0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719677" y="3866589"/>
            <a:ext cx="0" cy="387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008DC19-BFFB-44F9-93EE-8B38EEEA9DEC}"/>
              </a:ext>
            </a:extLst>
          </p:cNvPr>
          <p:cNvSpPr txBox="1"/>
          <p:nvPr/>
        </p:nvSpPr>
        <p:spPr>
          <a:xfrm>
            <a:off x="5525180" y="5734097"/>
            <a:ext cx="318553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from 3/12 FU scans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443C9-C785-4439-9D85-ACBF8FEF4FDF}"/>
              </a:ext>
            </a:extLst>
          </p:cNvPr>
          <p:cNvSpPr txBox="1"/>
          <p:nvPr/>
        </p:nvSpPr>
        <p:spPr>
          <a:xfrm>
            <a:off x="1329340" y="4254296"/>
            <a:ext cx="2780673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CTs – 2810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prstClr val="black"/>
                </a:solidFill>
                <a:latin typeface="Calibri" panose="020F0502020204030204"/>
              </a:rPr>
              <a:t>Follow up CTs – 400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37B3B-FD5A-422F-BC85-43F31ED7E499}"/>
              </a:ext>
            </a:extLst>
          </p:cNvPr>
          <p:cNvSpPr txBox="1"/>
          <p:nvPr/>
        </p:nvSpPr>
        <p:spPr>
          <a:xfrm>
            <a:off x="1326547" y="3289944"/>
            <a:ext cx="2780673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patients referred for LDCT - 3500</a:t>
            </a:r>
          </a:p>
        </p:txBody>
      </p:sp>
      <p:pic>
        <p:nvPicPr>
          <p:cNvPr id="122" name="Picture 1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FA7FED-C27A-412E-8DD8-274EF7E30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56A221E-5FD3-101C-AB2D-AE76C9E7CEAF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110021" y="5388144"/>
            <a:ext cx="1415159" cy="191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D35D4F3-D037-E4DF-BCB2-CCBC08F0AFD3}"/>
              </a:ext>
            </a:extLst>
          </p:cNvPr>
          <p:cNvSpPr txBox="1"/>
          <p:nvPr/>
        </p:nvSpPr>
        <p:spPr>
          <a:xfrm>
            <a:off x="5525180" y="3354055"/>
            <a:ext cx="318555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354 smoking cessation referrals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23D06F-6392-3681-DD59-EAEF6BE74880}"/>
              </a:ext>
            </a:extLst>
          </p:cNvPr>
          <p:cNvSpPr txBox="1"/>
          <p:nvPr/>
        </p:nvSpPr>
        <p:spPr>
          <a:xfrm>
            <a:off x="9109945" y="3364807"/>
            <a:ext cx="260301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uccessful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quits - 103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84D641D-BD79-7C62-5E3D-BD824CD43E79}"/>
              </a:ext>
            </a:extLst>
          </p:cNvPr>
          <p:cNvCxnSpPr>
            <a:cxnSpLocks/>
          </p:cNvCxnSpPr>
          <p:nvPr/>
        </p:nvCxnSpPr>
        <p:spPr>
          <a:xfrm>
            <a:off x="8710730" y="3549473"/>
            <a:ext cx="3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EEFD906-D6B5-9252-EDAE-293FAA8901A9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4110021" y="2653963"/>
            <a:ext cx="1415159" cy="884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AAEF7D-88BB-4AFF-3281-FFBA5B8A7483}"/>
              </a:ext>
            </a:extLst>
          </p:cNvPr>
          <p:cNvCxnSpPr>
            <a:cxnSpLocks/>
            <a:stCxn id="12" idx="3"/>
            <a:endCxn id="53" idx="1"/>
          </p:cNvCxnSpPr>
          <p:nvPr/>
        </p:nvCxnSpPr>
        <p:spPr>
          <a:xfrm flipV="1">
            <a:off x="4110013" y="3538721"/>
            <a:ext cx="1415167" cy="1023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1EDDAA8-89C3-4F90-BE1E-5D30D2386228}"/>
              </a:ext>
            </a:extLst>
          </p:cNvPr>
          <p:cNvSpPr txBox="1"/>
          <p:nvPr/>
        </p:nvSpPr>
        <p:spPr>
          <a:xfrm>
            <a:off x="5525180" y="5203478"/>
            <a:ext cx="318553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baseline scans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3" grpId="0" animBg="1"/>
      <p:bldP spid="5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9" y="87834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1648C"/>
                </a:solidFill>
              </a:rPr>
              <a:t>Bath experience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A4229F6-A4C6-4092-84D6-C7D9A7C61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F4D0C0F-CA7F-4CAD-931B-E150A7F4767E}"/>
              </a:ext>
            </a:extLst>
          </p:cNvPr>
          <p:cNvGraphicFramePr>
            <a:graphicFrameLocks noGrp="1"/>
          </p:cNvGraphicFramePr>
          <p:nvPr/>
        </p:nvGraphicFramePr>
        <p:xfrm>
          <a:off x="2048182" y="2327722"/>
          <a:ext cx="9118127" cy="3761740"/>
        </p:xfrm>
        <a:graphic>
          <a:graphicData uri="http://schemas.openxmlformats.org/drawingml/2006/table">
            <a:tbl>
              <a:tblPr firstRow="1" bandRow="1">
                <a:solidFill>
                  <a:schemeClr val="accent5">
                    <a:lumMod val="20000"/>
                    <a:lumOff val="80000"/>
                  </a:schemeClr>
                </a:solidFill>
                <a:tableStyleId>{69CF1AB2-1976-4502-BF36-3FF5EA218861}</a:tableStyleId>
              </a:tblPr>
              <a:tblGrid>
                <a:gridCol w="4026362">
                  <a:extLst>
                    <a:ext uri="{9D8B030D-6E8A-4147-A177-3AD203B41FA5}">
                      <a16:colId xmlns:a16="http://schemas.microsoft.com/office/drawing/2014/main" val="2630808994"/>
                    </a:ext>
                  </a:extLst>
                </a:gridCol>
                <a:gridCol w="1482290">
                  <a:extLst>
                    <a:ext uri="{9D8B030D-6E8A-4147-A177-3AD203B41FA5}">
                      <a16:colId xmlns:a16="http://schemas.microsoft.com/office/drawing/2014/main" val="555314677"/>
                    </a:ext>
                  </a:extLst>
                </a:gridCol>
                <a:gridCol w="3609475">
                  <a:extLst>
                    <a:ext uri="{9D8B030D-6E8A-4147-A177-3AD203B41FA5}">
                      <a16:colId xmlns:a16="http://schemas.microsoft.com/office/drawing/2014/main" val="4103986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Aortic valve calcification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14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b="0" dirty="0"/>
                        <a:t>Referred to cardiology, ECHOs requested by TLHC team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5446"/>
                  </a:ext>
                </a:extLst>
              </a:tr>
              <a:tr h="205026">
                <a:tc>
                  <a:txBody>
                    <a:bodyPr/>
                    <a:lstStyle/>
                    <a:p>
                      <a:r>
                        <a:rPr lang="en-GB" dirty="0"/>
                        <a:t>Thoracic aortic aneurysm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Liver or spleen lesions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Alternative scan requested and reviewed in TLHC SRM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66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Renal lesions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GP advised to request alternative scan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346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Adrenal lesions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63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Bone abnormalities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832287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r>
                        <a:rPr lang="en-GB" dirty="0"/>
                        <a:t>Mediastinal mass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Referred to lung 2WW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390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Interstitial lung abnormalities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Referred to respiratory clinic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7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Pleural effusion/ thickening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Referred to respiratory clinic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062342"/>
                  </a:ext>
                </a:extLst>
              </a:tr>
              <a:tr h="269595">
                <a:tc>
                  <a:txBody>
                    <a:bodyPr/>
                    <a:lstStyle/>
                    <a:p>
                      <a:r>
                        <a:rPr lang="en-GB" dirty="0"/>
                        <a:t>Respiratory bronchiolitis/ consolidation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9089"/>
                  </a:ext>
                </a:extLst>
              </a:tr>
            </a:tbl>
          </a:graphicData>
        </a:graphic>
      </p:graphicFrame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8C2E4BD-A491-4543-9E99-7E04E0B34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6E0E3-18FD-04E4-1461-907B56269A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3165231" y="911672"/>
            <a:ext cx="5861538" cy="5034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DE8474-AA59-4741-85D1-1E8C9879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Important incidentals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1E96-B736-4FA0-913B-801DC45F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953750" cy="4616449"/>
          </a:xfrm>
        </p:spPr>
        <p:txBody>
          <a:bodyPr/>
          <a:lstStyle/>
          <a:p>
            <a:r>
              <a:rPr lang="en-GB" dirty="0"/>
              <a:t>Coronary artery calcification ~58%</a:t>
            </a:r>
          </a:p>
          <a:p>
            <a:r>
              <a:rPr lang="en-GB" dirty="0"/>
              <a:t>Radiological emphysema ~40%</a:t>
            </a:r>
          </a:p>
          <a:p>
            <a:pPr lvl="1"/>
            <a:r>
              <a:rPr lang="en-GB" sz="2800" dirty="0"/>
              <a:t>Spirometry not currently offered within programme</a:t>
            </a:r>
          </a:p>
          <a:p>
            <a:pPr marL="457200" lvl="1" indent="0">
              <a:buNone/>
            </a:pPr>
            <a:endParaRPr lang="en-GB" sz="2800" dirty="0"/>
          </a:p>
          <a:p>
            <a:r>
              <a:rPr lang="en-GB" dirty="0"/>
              <a:t>National taskforce to standardise management/ advice – output awaited</a:t>
            </a:r>
          </a:p>
          <a:p>
            <a:r>
              <a:rPr lang="en-GB" dirty="0"/>
              <a:t>Letters written to participants with advice based on severity, symptoms &amp; smoking status</a:t>
            </a:r>
          </a:p>
          <a:p>
            <a:r>
              <a:rPr lang="en-GB" dirty="0"/>
              <a:t>Including signposting to parallel resources e.g. over 40s health check</a:t>
            </a:r>
          </a:p>
        </p:txBody>
      </p:sp>
    </p:spTree>
    <p:extLst>
      <p:ext uri="{BB962C8B-B14F-4D97-AF65-F5344CB8AC3E}">
        <p14:creationId xmlns:p14="http://schemas.microsoft.com/office/powerpoint/2010/main" val="1398144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WAG 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G CA _ 2020 Powerpoint Template.potx" id="{B9853DA4-255A-453C-9E9A-308F52F5DEA4}" vid="{CE236249-2973-486C-BA8B-B655D4B5B55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626</Words>
  <Application>Microsoft Office PowerPoint</Application>
  <PresentationFormat>Widescreen</PresentationFormat>
  <Paragraphs>135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Office Theme</vt:lpstr>
      <vt:lpstr>SWAG CA</vt:lpstr>
      <vt:lpstr>PowerPoint Presentation</vt:lpstr>
      <vt:lpstr>National TLHC activity</vt:lpstr>
      <vt:lpstr>SWAG pilot</vt:lpstr>
      <vt:lpstr>BNSSG PCN rankings</vt:lpstr>
      <vt:lpstr>Pilot PCNs</vt:lpstr>
      <vt:lpstr>Bath experience, July 2022-Nov 2022</vt:lpstr>
      <vt:lpstr>Bridgwater experience, Dec 2022 – May 2023</vt:lpstr>
      <vt:lpstr>Bath experience</vt:lpstr>
      <vt:lpstr>Important incidentals</vt:lpstr>
      <vt:lpstr>The future</vt:lpstr>
      <vt:lpstr>Expansion</vt:lpstr>
      <vt:lpstr>Expansion modelling</vt:lpstr>
      <vt:lpstr>Expansion modelling</vt:lpstr>
      <vt:lpstr>Expansion modelling</vt:lpstr>
      <vt:lpstr>Future challenges </vt:lpstr>
      <vt:lpstr>Positives</vt:lpstr>
      <vt:lpstr>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LEY, Anna (NHS SOUTH, CENTRAL AND WEST COMMISSIONING SUPPORT UNIT)</dc:creator>
  <cp:lastModifiedBy>Helen Dunderdale</cp:lastModifiedBy>
  <cp:revision>20</cp:revision>
  <dcterms:created xsi:type="dcterms:W3CDTF">2022-03-01T09:42:47Z</dcterms:created>
  <dcterms:modified xsi:type="dcterms:W3CDTF">2023-11-07T11:44:42Z</dcterms:modified>
</cp:coreProperties>
</file>