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1" r:id="rId5"/>
    <p:sldId id="262" r:id="rId6"/>
    <p:sldId id="330" r:id="rId7"/>
    <p:sldId id="332" r:id="rId8"/>
    <p:sldId id="29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1154B0-433B-48D0-ADB0-EE558714E329}" v="24" dt="2023-05-17T08:02:57.5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18" autoAdjust="0"/>
  </p:normalViewPr>
  <p:slideViewPr>
    <p:cSldViewPr snapToGrid="0">
      <p:cViewPr varScale="1">
        <p:scale>
          <a:sx n="49" d="100"/>
          <a:sy n="49" d="100"/>
        </p:scale>
        <p:origin x="1312" y="4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10B8C7-6599-4D6A-9FDD-942A8A9A34A7}" type="datetimeFigureOut">
              <a:rPr lang="en-GB" smtClean="0"/>
              <a:t>17/05/2023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A5723-4BBD-4AD9-B93A-69A1ED2CFF6E}" type="slidenum">
              <a:rPr lang="en-GB" smtClean="0"/>
              <a:t>‹#›</a:t>
            </a:fld>
            <a:endParaRPr lang="en-GB"/>
          </a:p>
        </p:txBody>
      </p:sp>
    </p:spTree>
    <p:extLst>
      <p:ext uri="{BB962C8B-B14F-4D97-AF65-F5344CB8AC3E}">
        <p14:creationId xmlns:p14="http://schemas.microsoft.com/office/powerpoint/2010/main" val="2452867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a:p>
            <a:r>
              <a:rPr lang="en-US" dirty="0">
                <a:ea typeface="Calibri"/>
                <a:cs typeface="Calibri"/>
              </a:rPr>
              <a:t>Wanted to use this update to give details on the current service provision and data collection so far as last time we spoke here we were just starting the service development so gave details on the role and background of </a:t>
            </a:r>
            <a:r>
              <a:rPr lang="en-US" dirty="0" err="1">
                <a:ea typeface="Calibri"/>
                <a:cs typeface="Calibri"/>
              </a:rPr>
              <a:t>prehabilitation</a:t>
            </a:r>
            <a:r>
              <a:rPr lang="en-US" dirty="0">
                <a:ea typeface="Calibri"/>
                <a:cs typeface="Calibri"/>
              </a:rPr>
              <a:t> and initial service provision plans. </a:t>
            </a:r>
          </a:p>
          <a:p>
            <a:r>
              <a:rPr lang="en-US" dirty="0">
                <a:ea typeface="Calibri"/>
                <a:cs typeface="Calibri"/>
              </a:rPr>
              <a:t>We have been reviewing and reflecting over the last 6 months on how we deliver the service and what has been working / needs tweaking and can show some detail on the pathway we have developed, the data we are collecting and next steps.</a:t>
            </a:r>
          </a:p>
        </p:txBody>
      </p:sp>
      <p:sp>
        <p:nvSpPr>
          <p:cNvPr id="4" name="Slide Number Placeholder 3"/>
          <p:cNvSpPr>
            <a:spLocks noGrp="1"/>
          </p:cNvSpPr>
          <p:nvPr>
            <p:ph type="sldNum" sz="quarter" idx="5"/>
          </p:nvPr>
        </p:nvSpPr>
        <p:spPr/>
        <p:txBody>
          <a:bodyPr/>
          <a:lstStyle/>
          <a:p>
            <a:pPr>
              <a:defRPr/>
            </a:pPr>
            <a:fld id="{43000668-4B85-DE49-BC2F-E0E9F6C43842}" type="slidenum">
              <a:rPr lang="en-US"/>
              <a:pPr>
                <a:defRPr/>
              </a:pPr>
              <a:t>1</a:t>
            </a:fld>
            <a:endParaRPr lang="en-US"/>
          </a:p>
        </p:txBody>
      </p:sp>
    </p:spTree>
    <p:extLst>
      <p:ext uri="{BB962C8B-B14F-4D97-AF65-F5344CB8AC3E}">
        <p14:creationId xmlns:p14="http://schemas.microsoft.com/office/powerpoint/2010/main" val="351586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of service / Overview of how the service is provide. </a:t>
            </a:r>
            <a:endParaRPr lang="en-US" dirty="0"/>
          </a:p>
          <a:p>
            <a:endParaRPr lang="en-GB" dirty="0"/>
          </a:p>
          <a:p>
            <a:pPr>
              <a:spcBef>
                <a:spcPts val="30"/>
              </a:spcBef>
            </a:pPr>
            <a:r>
              <a:rPr lang="en-GB" dirty="0"/>
              <a:t>Access to </a:t>
            </a:r>
            <a:r>
              <a:rPr lang="en-GB" dirty="0" err="1"/>
              <a:t>prehabilitation</a:t>
            </a:r>
            <a:r>
              <a:rPr lang="en-GB" dirty="0"/>
              <a:t> therapy for all surgical glioma and metastatic patients</a:t>
            </a:r>
            <a:endParaRPr lang="en-GB" dirty="0">
              <a:ea typeface="Calibri"/>
              <a:cs typeface="Calibri"/>
            </a:endParaRPr>
          </a:p>
          <a:p>
            <a:pPr>
              <a:spcBef>
                <a:spcPts val="30"/>
              </a:spcBef>
            </a:pPr>
            <a:r>
              <a:rPr lang="en-GB" dirty="0"/>
              <a:t>Improve patient quality of life (QoL)</a:t>
            </a:r>
            <a:endParaRPr lang="en-GB" dirty="0">
              <a:ea typeface="Calibri"/>
              <a:cs typeface="Calibri"/>
            </a:endParaRPr>
          </a:p>
          <a:p>
            <a:pPr>
              <a:spcBef>
                <a:spcPts val="30"/>
              </a:spcBef>
            </a:pPr>
            <a:r>
              <a:rPr lang="en-GB" dirty="0"/>
              <a:t>More timely access to services (e.g. community teams) and flagging any possible discharge issues </a:t>
            </a:r>
            <a:endParaRPr lang="en-GB" dirty="0">
              <a:ea typeface="Calibri"/>
              <a:cs typeface="Calibri"/>
            </a:endParaRPr>
          </a:p>
          <a:p>
            <a:r>
              <a:rPr lang="en-GB" dirty="0"/>
              <a:t>Have an impact / maintain shortest length of stay possible </a:t>
            </a:r>
            <a:endParaRPr lang="en-GB" dirty="0">
              <a:ea typeface="Calibri"/>
              <a:cs typeface="Calibri"/>
            </a:endParaRPr>
          </a:p>
          <a:p>
            <a:endParaRPr lang="en-GB" dirty="0"/>
          </a:p>
          <a:p>
            <a:r>
              <a:rPr lang="en-GB" u="sng" dirty="0">
                <a:ea typeface="Calibri"/>
                <a:cs typeface="Calibri"/>
              </a:rPr>
              <a:t>Referral criteria</a:t>
            </a:r>
          </a:p>
          <a:p>
            <a:r>
              <a:rPr lang="en-GB" dirty="0"/>
              <a:t>Glioma and metastatic patients (no funding for other tumour types) </a:t>
            </a:r>
            <a:endParaRPr lang="en-GB" dirty="0">
              <a:ea typeface="Calibri" panose="020F0502020204030204"/>
              <a:cs typeface="Calibri"/>
            </a:endParaRPr>
          </a:p>
          <a:p>
            <a:pPr>
              <a:spcBef>
                <a:spcPts val="30"/>
              </a:spcBef>
            </a:pPr>
            <a:r>
              <a:rPr lang="en-GB" dirty="0"/>
              <a:t>Patients planned for surgery at NBT (including biopsy, craniotomy, awake craniotomy)</a:t>
            </a:r>
            <a:endParaRPr lang="en-GB" dirty="0">
              <a:ea typeface="Calibri" panose="020F0502020204030204"/>
              <a:cs typeface="Calibri"/>
            </a:endParaRPr>
          </a:p>
          <a:p>
            <a:r>
              <a:rPr lang="en-GB" dirty="0"/>
              <a:t>The patient has Physiotherapy, Occupational therapy or Speech and language needs </a:t>
            </a:r>
            <a:endParaRPr lang="en-GB" dirty="0">
              <a:ea typeface="Calibri"/>
              <a:cs typeface="Calibri"/>
            </a:endParaRPr>
          </a:p>
          <a:p>
            <a:r>
              <a:rPr lang="en-GB" dirty="0">
                <a:ea typeface="Calibri"/>
                <a:cs typeface="Calibri"/>
              </a:rPr>
              <a:t>*anyone likely to have post op needs</a:t>
            </a:r>
          </a:p>
          <a:p>
            <a:endParaRPr lang="en-GB" dirty="0">
              <a:ea typeface="Calibri"/>
              <a:cs typeface="Calibri"/>
            </a:endParaRPr>
          </a:p>
          <a:p>
            <a:endParaRPr lang="en-GB" dirty="0">
              <a:ea typeface="Calibri"/>
              <a:cs typeface="Calibri"/>
            </a:endParaRPr>
          </a:p>
          <a:p>
            <a:r>
              <a:rPr lang="en-GB" dirty="0">
                <a:ea typeface="Calibri"/>
                <a:cs typeface="Calibri"/>
              </a:rPr>
              <a:t>Talk through the pathway.</a:t>
            </a:r>
          </a:p>
          <a:p>
            <a:endParaRPr lang="en-GB" dirty="0">
              <a:ea typeface="Calibri"/>
              <a:cs typeface="Calibri"/>
            </a:endParaRPr>
          </a:p>
          <a:p>
            <a:r>
              <a:rPr lang="en-GB" dirty="0">
                <a:ea typeface="Calibri"/>
                <a:cs typeface="Calibri"/>
              </a:rPr>
              <a:t>Initial </a:t>
            </a:r>
            <a:r>
              <a:rPr lang="en-GB" dirty="0" err="1">
                <a:ea typeface="Calibri"/>
                <a:cs typeface="Calibri"/>
              </a:rPr>
              <a:t>Appointmetnts</a:t>
            </a:r>
            <a:r>
              <a:rPr lang="en-GB" dirty="0">
                <a:ea typeface="Calibri"/>
                <a:cs typeface="Calibri"/>
              </a:rPr>
              <a:t>:</a:t>
            </a:r>
          </a:p>
          <a:p>
            <a:r>
              <a:rPr lang="en-GB" dirty="0">
                <a:ea typeface="Calibri"/>
                <a:cs typeface="Calibri"/>
              </a:rPr>
              <a:t>Try to raise ‘what matters to you’ conversation by asking what is important to you? what can we help with? </a:t>
            </a:r>
          </a:p>
          <a:p>
            <a:r>
              <a:rPr lang="en-GB" dirty="0">
                <a:ea typeface="Calibri"/>
                <a:cs typeface="Calibri"/>
              </a:rPr>
              <a:t>Baseline measures</a:t>
            </a:r>
            <a:br>
              <a:rPr lang="en-GB" dirty="0">
                <a:ea typeface="Calibri"/>
                <a:cs typeface="Calibri"/>
              </a:rPr>
            </a:br>
            <a:r>
              <a:rPr lang="en-GB" dirty="0">
                <a:ea typeface="Calibri"/>
                <a:cs typeface="Calibri"/>
              </a:rPr>
              <a:t>Gather info for inpatient teams</a:t>
            </a:r>
          </a:p>
          <a:p>
            <a:r>
              <a:rPr lang="en-GB" dirty="0">
                <a:ea typeface="Calibri"/>
                <a:cs typeface="Calibri"/>
              </a:rPr>
              <a:t>Identify any deficits</a:t>
            </a:r>
          </a:p>
          <a:p>
            <a:r>
              <a:rPr lang="en-GB" dirty="0">
                <a:ea typeface="Calibri"/>
                <a:cs typeface="Calibri"/>
              </a:rPr>
              <a:t>Identify any areas of concern</a:t>
            </a:r>
          </a:p>
          <a:p>
            <a:r>
              <a:rPr lang="en-GB" dirty="0">
                <a:ea typeface="Calibri"/>
                <a:cs typeface="Calibri"/>
              </a:rPr>
              <a:t>Give information on post op procedure </a:t>
            </a:r>
          </a:p>
          <a:p>
            <a:r>
              <a:rPr lang="en-GB" dirty="0">
                <a:ea typeface="Calibri"/>
                <a:cs typeface="Calibri"/>
              </a:rPr>
              <a:t>Provide follow up if time and indicated</a:t>
            </a:r>
          </a:p>
          <a:p>
            <a:endParaRPr lang="en-GB" dirty="0">
              <a:ea typeface="Calibri"/>
              <a:cs typeface="Calibri"/>
            </a:endParaRPr>
          </a:p>
          <a:p>
            <a:r>
              <a:rPr lang="en-GB" dirty="0">
                <a:ea typeface="Calibri"/>
                <a:cs typeface="Calibri"/>
              </a:rPr>
              <a:t>Follow up Appointments:</a:t>
            </a:r>
          </a:p>
          <a:p>
            <a:r>
              <a:rPr lang="en-GB" dirty="0">
                <a:ea typeface="Calibri"/>
                <a:cs typeface="Calibri"/>
              </a:rPr>
              <a:t>Fatigue</a:t>
            </a:r>
          </a:p>
          <a:p>
            <a:r>
              <a:rPr lang="en-GB" dirty="0">
                <a:ea typeface="Calibri"/>
                <a:cs typeface="Calibri"/>
              </a:rPr>
              <a:t>Anxiety</a:t>
            </a:r>
          </a:p>
          <a:p>
            <a:r>
              <a:rPr lang="en-GB" dirty="0">
                <a:ea typeface="Calibri"/>
                <a:cs typeface="Calibri"/>
              </a:rPr>
              <a:t>Functional </a:t>
            </a:r>
          </a:p>
          <a:p>
            <a:r>
              <a:rPr lang="en-GB" dirty="0">
                <a:ea typeface="Calibri"/>
                <a:cs typeface="Calibri"/>
              </a:rPr>
              <a:t>Exercise</a:t>
            </a:r>
          </a:p>
          <a:p>
            <a:r>
              <a:rPr lang="en-GB" dirty="0">
                <a:ea typeface="Calibri"/>
                <a:cs typeface="Calibri"/>
              </a:rPr>
              <a:t>Diet</a:t>
            </a:r>
          </a:p>
          <a:p>
            <a:r>
              <a:rPr lang="en-GB" dirty="0">
                <a:ea typeface="Calibri"/>
                <a:cs typeface="Calibri"/>
              </a:rPr>
              <a:t>Speech and communication </a:t>
            </a:r>
          </a:p>
          <a:p>
            <a:endParaRPr lang="en-GB" dirty="0">
              <a:ea typeface="Calibri"/>
              <a:cs typeface="Calibri"/>
            </a:endParaRPr>
          </a:p>
          <a:p>
            <a:r>
              <a:rPr lang="en-GB" dirty="0">
                <a:ea typeface="Calibri"/>
                <a:cs typeface="Calibri"/>
              </a:rPr>
              <a:t>Enhanced recovery:</a:t>
            </a:r>
            <a:br>
              <a:rPr lang="en-GB" dirty="0">
                <a:ea typeface="Calibri"/>
                <a:cs typeface="Calibri"/>
              </a:rPr>
            </a:br>
            <a:r>
              <a:rPr lang="en-GB" dirty="0">
                <a:ea typeface="Calibri"/>
                <a:cs typeface="Calibri"/>
              </a:rPr>
              <a:t>bridge gap if awaiting community services </a:t>
            </a:r>
          </a:p>
          <a:p>
            <a:r>
              <a:rPr lang="en-GB" dirty="0">
                <a:ea typeface="Calibri"/>
                <a:cs typeface="Calibri"/>
              </a:rPr>
              <a:t>Gather measures again</a:t>
            </a:r>
          </a:p>
          <a:p>
            <a:endParaRPr lang="en-GB" dirty="0">
              <a:ea typeface="Calibri"/>
              <a:cs typeface="Calibri"/>
            </a:endParaRPr>
          </a:p>
          <a:p>
            <a:r>
              <a:rPr lang="en-GB" dirty="0">
                <a:ea typeface="Calibri"/>
                <a:cs typeface="Calibri"/>
              </a:rPr>
              <a:t>Post / email patient experience measure</a:t>
            </a:r>
          </a:p>
          <a:p>
            <a:endParaRPr lang="en-GB" dirty="0">
              <a:ea typeface="Calibri"/>
              <a:cs typeface="Calibri"/>
            </a:endParaRPr>
          </a:p>
          <a:p>
            <a:endParaRPr lang="en-GB" dirty="0"/>
          </a:p>
          <a:p>
            <a:endParaRPr lang="en-GB" dirty="0">
              <a:cs typeface="Calibri"/>
            </a:endParaRPr>
          </a:p>
        </p:txBody>
      </p:sp>
      <p:sp>
        <p:nvSpPr>
          <p:cNvPr id="4" name="Slide Number Placeholder 3"/>
          <p:cNvSpPr>
            <a:spLocks noGrp="1"/>
          </p:cNvSpPr>
          <p:nvPr>
            <p:ph type="sldNum" sz="quarter" idx="5"/>
          </p:nvPr>
        </p:nvSpPr>
        <p:spPr/>
        <p:txBody>
          <a:bodyPr/>
          <a:lstStyle/>
          <a:p>
            <a:pPr>
              <a:defRPr/>
            </a:pPr>
            <a:fld id="{43000668-4B85-DE49-BC2F-E0E9F6C43842}" type="slidenum">
              <a:rPr lang="en-US" smtClean="0"/>
              <a:pPr>
                <a:defRPr/>
              </a:pPr>
              <a:t>2</a:t>
            </a:fld>
            <a:endParaRPr lang="en-US"/>
          </a:p>
        </p:txBody>
      </p:sp>
    </p:spTree>
    <p:extLst>
      <p:ext uri="{BB962C8B-B14F-4D97-AF65-F5344CB8AC3E}">
        <p14:creationId xmlns:p14="http://schemas.microsoft.com/office/powerpoint/2010/main" val="3055300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ea typeface="Calibri"/>
              <a:cs typeface="Calibri"/>
            </a:endParaRPr>
          </a:p>
          <a:p>
            <a:r>
              <a:rPr lang="en-GB" dirty="0">
                <a:ea typeface="Calibri"/>
                <a:cs typeface="Calibri"/>
              </a:rPr>
              <a:t>Predicted no of NPs- </a:t>
            </a:r>
          </a:p>
          <a:p>
            <a:r>
              <a:rPr lang="en-GB" dirty="0"/>
              <a:t>(</a:t>
            </a:r>
            <a:r>
              <a:rPr lang="en-GB" i="1" dirty="0"/>
              <a:t>based on </a:t>
            </a:r>
            <a:r>
              <a:rPr lang="en-GB" i="1" dirty="0" err="1"/>
              <a:t>approx</a:t>
            </a:r>
            <a:r>
              <a:rPr lang="en-GB" i="1" dirty="0"/>
              <a:t> 300 patients having surgery at Southmead per year that would be suitable for </a:t>
            </a:r>
            <a:r>
              <a:rPr lang="en-GB" i="1" dirty="0" err="1"/>
              <a:t>prehabilitation</a:t>
            </a:r>
            <a:r>
              <a:rPr lang="en-GB" i="1" dirty="0"/>
              <a:t> with current criteria) </a:t>
            </a:r>
            <a:endParaRPr lang="en-GB" dirty="0">
              <a:ea typeface="Calibri"/>
              <a:cs typeface="Calibri"/>
            </a:endParaRPr>
          </a:p>
          <a:p>
            <a:r>
              <a:rPr lang="en-GB" b="1" dirty="0">
                <a:cs typeface="Calibri"/>
              </a:rPr>
              <a:t>23 patients were unable to be seen due to various reasons- cover of service and bank holidays / emergency admissions. </a:t>
            </a:r>
            <a:endParaRPr lang="en-GB" b="1" dirty="0">
              <a:ea typeface="Calibri"/>
              <a:cs typeface="Calibri"/>
            </a:endParaRPr>
          </a:p>
          <a:p>
            <a:r>
              <a:rPr lang="en-GB" b="1" dirty="0">
                <a:ea typeface="Calibri"/>
                <a:cs typeface="Calibri"/>
              </a:rPr>
              <a:t>Variable referrals each week and we are only 6 months into full service</a:t>
            </a:r>
          </a:p>
          <a:p>
            <a:endParaRPr lang="en-GB" b="1" dirty="0">
              <a:ea typeface="Calibri"/>
              <a:cs typeface="Calibri"/>
            </a:endParaRPr>
          </a:p>
          <a:p>
            <a:r>
              <a:rPr lang="en-GB" dirty="0"/>
              <a:t>Appt no's : </a:t>
            </a:r>
            <a:endParaRPr lang="en-US" dirty="0"/>
          </a:p>
          <a:p>
            <a:r>
              <a:rPr lang="en-GB" dirty="0"/>
              <a:t>ALL contacts had 1 appt prior to surgery. </a:t>
            </a:r>
            <a:endParaRPr lang="en-US" dirty="0"/>
          </a:p>
          <a:p>
            <a:r>
              <a:rPr lang="en-GB" dirty="0"/>
              <a:t>34  contacts had 2 contacts</a:t>
            </a:r>
            <a:endParaRPr lang="en-US" dirty="0"/>
          </a:p>
          <a:p>
            <a:r>
              <a:rPr lang="en-GB" dirty="0"/>
              <a:t>13 contacts had 3 contacts </a:t>
            </a:r>
            <a:endParaRPr lang="en-GB" dirty="0">
              <a:ea typeface="Calibri"/>
              <a:cs typeface="Calibri"/>
            </a:endParaRPr>
          </a:p>
          <a:p>
            <a:r>
              <a:rPr lang="en-GB" dirty="0"/>
              <a:t>5 contacts had 4 contacts </a:t>
            </a:r>
          </a:p>
          <a:p>
            <a:endParaRPr lang="en-GB" dirty="0"/>
          </a:p>
          <a:p>
            <a:endParaRPr lang="en-GB" dirty="0">
              <a:cs typeface="Calibri"/>
            </a:endParaRPr>
          </a:p>
          <a:p>
            <a:endParaRPr lang="en-GB" dirty="0">
              <a:ea typeface="Calibri"/>
              <a:cs typeface="Calibri"/>
            </a:endParaRPr>
          </a:p>
          <a:p>
            <a:endParaRPr lang="en-GB" i="1" dirty="0">
              <a:ea typeface="Calibri"/>
              <a:cs typeface="Calibri"/>
            </a:endParaRPr>
          </a:p>
        </p:txBody>
      </p:sp>
      <p:sp>
        <p:nvSpPr>
          <p:cNvPr id="4" name="Slide Number Placeholder 3"/>
          <p:cNvSpPr>
            <a:spLocks noGrp="1"/>
          </p:cNvSpPr>
          <p:nvPr>
            <p:ph type="sldNum" sz="quarter" idx="5"/>
          </p:nvPr>
        </p:nvSpPr>
        <p:spPr/>
        <p:txBody>
          <a:bodyPr/>
          <a:lstStyle/>
          <a:p>
            <a:pPr>
              <a:defRPr/>
            </a:pPr>
            <a:fld id="{43000668-4B85-DE49-BC2F-E0E9F6C43842}" type="slidenum">
              <a:rPr lang="en-US" smtClean="0"/>
              <a:pPr>
                <a:defRPr/>
              </a:pPr>
              <a:t>3</a:t>
            </a:fld>
            <a:endParaRPr lang="en-US"/>
          </a:p>
        </p:txBody>
      </p:sp>
    </p:spTree>
    <p:extLst>
      <p:ext uri="{BB962C8B-B14F-4D97-AF65-F5344CB8AC3E}">
        <p14:creationId xmlns:p14="http://schemas.microsoft.com/office/powerpoint/2010/main" val="2416561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ea typeface="Calibri"/>
              <a:cs typeface="Calibri"/>
            </a:endParaRPr>
          </a:p>
          <a:p>
            <a:r>
              <a:rPr lang="en-GB" dirty="0">
                <a:ea typeface="Calibri"/>
                <a:cs typeface="Calibri"/>
              </a:rPr>
              <a:t>PATIENT EXPERIENCE DATA</a:t>
            </a:r>
          </a:p>
          <a:p>
            <a:r>
              <a:rPr lang="en-GB" dirty="0">
                <a:ea typeface="Calibri"/>
                <a:cs typeface="Calibri"/>
              </a:rPr>
              <a:t>Note improvements in EQ 5D</a:t>
            </a:r>
          </a:p>
          <a:p>
            <a:r>
              <a:rPr lang="en-GB" b="1" i="1" u="sng" dirty="0"/>
              <a:t>very beneficial service’ </a:t>
            </a:r>
          </a:p>
          <a:p>
            <a:pPr marL="285750" indent="-285750">
              <a:spcBef>
                <a:spcPct val="20000"/>
              </a:spcBef>
              <a:buFont typeface="Arial,Sans-Serif"/>
              <a:buChar char="•"/>
            </a:pPr>
            <a:r>
              <a:rPr lang="en-GB" b="1" u="sng" dirty="0"/>
              <a:t>Functional improvements </a:t>
            </a:r>
            <a:r>
              <a:rPr lang="en-GB" dirty="0"/>
              <a:t>seen at final </a:t>
            </a:r>
            <a:r>
              <a:rPr lang="en-GB" dirty="0" err="1"/>
              <a:t>Prehabilitation</a:t>
            </a:r>
            <a:r>
              <a:rPr lang="en-GB" dirty="0"/>
              <a:t> appointment- Patient independent on stairs (previously needing supervision) and was able to get in and out of bath (previously having to strip wash). Post- operatively patient confirmed they had maintained these improvements.  post-op </a:t>
            </a:r>
            <a:r>
              <a:rPr lang="en-GB" dirty="0" err="1"/>
              <a:t>imporvments</a:t>
            </a:r>
            <a:r>
              <a:rPr lang="en-GB" dirty="0"/>
              <a:t> maintained. </a:t>
            </a:r>
            <a:endParaRPr lang="en-GB" dirty="0">
              <a:ea typeface="Calibri"/>
              <a:cs typeface="Calibri"/>
            </a:endParaRPr>
          </a:p>
          <a:p>
            <a:pPr marL="285750" indent="-285750">
              <a:spcBef>
                <a:spcPct val="20000"/>
              </a:spcBef>
              <a:buFont typeface="Arial,Sans-Serif"/>
              <a:buChar char="•"/>
            </a:pPr>
            <a:endParaRPr lang="en-GB" dirty="0">
              <a:ea typeface="Calibri"/>
              <a:cs typeface="Calibri"/>
            </a:endParaRPr>
          </a:p>
          <a:p>
            <a:pPr marL="285750" indent="-285750">
              <a:spcBef>
                <a:spcPct val="20000"/>
              </a:spcBef>
              <a:buFont typeface="Arial,Sans-Serif"/>
              <a:buChar char="•"/>
            </a:pPr>
            <a:endParaRPr lang="en-GB" dirty="0"/>
          </a:p>
          <a:p>
            <a:r>
              <a:rPr lang="en-GB" dirty="0"/>
              <a:t>In line with the new Patient First trust strategy approach launched in February 2023</a:t>
            </a:r>
          </a:p>
          <a:p>
            <a:endParaRPr lang="en-GB" dirty="0"/>
          </a:p>
          <a:p>
            <a:endParaRPr lang="en-GB" dirty="0"/>
          </a:p>
          <a:p>
            <a:endParaRPr lang="en-GB" dirty="0"/>
          </a:p>
          <a:p>
            <a:r>
              <a:rPr lang="en-GB" dirty="0"/>
              <a:t>INPATIENT FEEDBACK </a:t>
            </a:r>
          </a:p>
          <a:p>
            <a:pPr>
              <a:spcBef>
                <a:spcPts val="30"/>
              </a:spcBef>
            </a:pPr>
            <a:r>
              <a:rPr lang="en-GB" dirty="0"/>
              <a:t>As he was able to wear the orthotic from the initial PT assessment, the patient was independently mobile, rather than requiring supervision or assistance from the n/staff, therefore, this reduced the manual handling load  for the n/staff on shift. </a:t>
            </a:r>
            <a:endParaRPr lang="en-GB" dirty="0">
              <a:ea typeface="Calibri"/>
              <a:cs typeface="Calibri"/>
            </a:endParaRPr>
          </a:p>
          <a:p>
            <a:pPr>
              <a:spcBef>
                <a:spcPts val="30"/>
              </a:spcBef>
            </a:pPr>
            <a:r>
              <a:rPr lang="en-GB" dirty="0"/>
              <a:t>By having the orthotic ready at the 1st assessment, we were able to avoid the patient developing compensatory strategies and an unusual gait by trying to mobilise without the required orthotic.’</a:t>
            </a:r>
            <a:endParaRPr lang="en-GB" dirty="0">
              <a:ea typeface="Calibri"/>
              <a:cs typeface="Calibri"/>
            </a:endParaRPr>
          </a:p>
          <a:p>
            <a:r>
              <a:rPr lang="en-GB" dirty="0"/>
              <a:t>Saved at least 2 hours of therapist’s time on a limited Sunday service…very useful to have an assessment to directly compare pre- and post-op presentation of patient. Also saved time as I didn’t have to complete an orthotics referral on the weekend</a:t>
            </a:r>
          </a:p>
          <a:p>
            <a:endParaRPr lang="en-GB" dirty="0">
              <a:ea typeface="Calibri"/>
              <a:cs typeface="Calibri"/>
            </a:endParaRPr>
          </a:p>
          <a:p>
            <a:r>
              <a:rPr lang="en-GB" dirty="0"/>
              <a:t> It was particularly useful that it was so easily accessible within notes and meant all member of the MDT had access to it without difficulty</a:t>
            </a:r>
          </a:p>
          <a:p>
            <a:endParaRPr lang="en-GB" dirty="0">
              <a:ea typeface="Calibri"/>
              <a:cs typeface="Calibri"/>
            </a:endParaRPr>
          </a:p>
          <a:p>
            <a:r>
              <a:rPr lang="en-GB" dirty="0">
                <a:ea typeface="Calibri"/>
                <a:cs typeface="Calibri"/>
              </a:rPr>
              <a:t>Informal feedback about access</a:t>
            </a:r>
          </a:p>
          <a:p>
            <a:endParaRPr lang="en-GB" dirty="0"/>
          </a:p>
        </p:txBody>
      </p:sp>
      <p:sp>
        <p:nvSpPr>
          <p:cNvPr id="4" name="Slide Number Placeholder 3"/>
          <p:cNvSpPr>
            <a:spLocks noGrp="1"/>
          </p:cNvSpPr>
          <p:nvPr>
            <p:ph type="sldNum" sz="quarter" idx="5"/>
          </p:nvPr>
        </p:nvSpPr>
        <p:spPr/>
        <p:txBody>
          <a:bodyPr/>
          <a:lstStyle/>
          <a:p>
            <a:fld id="{201A5723-4BBD-4AD9-B93A-69A1ED2CFF6E}" type="slidenum">
              <a:rPr lang="en-GB" smtClean="0"/>
              <a:t>4</a:t>
            </a:fld>
            <a:endParaRPr lang="en-GB"/>
          </a:p>
        </p:txBody>
      </p:sp>
    </p:spTree>
    <p:extLst>
      <p:ext uri="{BB962C8B-B14F-4D97-AF65-F5344CB8AC3E}">
        <p14:creationId xmlns:p14="http://schemas.microsoft.com/office/powerpoint/2010/main" val="2483557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ea typeface="Calibri" panose="020F0502020204030204"/>
              <a:cs typeface="Calibri" panose="020F0502020204030204"/>
            </a:endParaRPr>
          </a:p>
          <a:p>
            <a:r>
              <a:rPr lang="en-GB" i="1" dirty="0">
                <a:ea typeface="Calibri" panose="020F0502020204030204"/>
                <a:cs typeface="Calibri" panose="020F0502020204030204"/>
              </a:rPr>
              <a:t>Need to really be pushing the acute provider ( </a:t>
            </a:r>
            <a:r>
              <a:rPr lang="en-GB" i="1" dirty="0" err="1">
                <a:ea typeface="Calibri" panose="020F0502020204030204"/>
                <a:cs typeface="Calibri" panose="020F0502020204030204"/>
              </a:rPr>
              <a:t>ie</a:t>
            </a:r>
            <a:r>
              <a:rPr lang="en-GB" i="1" dirty="0">
                <a:ea typeface="Calibri" panose="020F0502020204030204"/>
                <a:cs typeface="Calibri" panose="020F0502020204030204"/>
              </a:rPr>
              <a:t>. NBT) to provide permanent funding and the development of a business case  may be best supported via yourselves as consultants and the general manager Tom Gardiner. Why we feel the regular meetings need to start happening in order to understand what we need to do and how funding can be achieved. </a:t>
            </a:r>
          </a:p>
          <a:p>
            <a:endParaRPr lang="en-GB" i="1" dirty="0">
              <a:ea typeface="Calibri" panose="020F0502020204030204"/>
              <a:cs typeface="Calibri" panose="020F0502020204030204"/>
            </a:endParaRPr>
          </a:p>
          <a:p>
            <a:r>
              <a:rPr lang="en-GB" i="1" dirty="0">
                <a:ea typeface="Calibri" panose="020F0502020204030204"/>
                <a:cs typeface="Calibri" panose="020F0502020204030204"/>
              </a:rPr>
              <a:t>The operational clinic space continues to be an action in order to have sufficient rooms to provide service and also the review of number of referrals- are we capturing everyone that we can? Need to look at discrepancy of the number of people who could be accessing the service. Best placed to review data with the CNS team </a:t>
            </a:r>
          </a:p>
          <a:p>
            <a:endParaRPr lang="en-GB" i="1" dirty="0">
              <a:ea typeface="Calibri" panose="020F0502020204030204"/>
              <a:cs typeface="Calibri" panose="020F0502020204030204"/>
            </a:endParaRPr>
          </a:p>
          <a:p>
            <a:r>
              <a:rPr lang="en-GB" i="1" dirty="0">
                <a:ea typeface="Calibri" panose="020F0502020204030204"/>
                <a:cs typeface="Calibri" panose="020F0502020204030204"/>
              </a:rPr>
              <a:t>Data collection via the dashboard should improve our ability to measure the effectiveness of the service and also digitalise the collection of data- patients being sent QR codes to fill in outcome measures and experience measures. Alongside collating length of stay </a:t>
            </a:r>
            <a:r>
              <a:rPr lang="en-GB" i="1">
                <a:ea typeface="Calibri" panose="020F0502020204030204"/>
                <a:cs typeface="Calibri" panose="020F0502020204030204"/>
              </a:rPr>
              <a:t>and numbers </a:t>
            </a:r>
            <a:r>
              <a:rPr lang="en-GB" i="1" dirty="0">
                <a:ea typeface="Calibri" panose="020F0502020204030204"/>
                <a:cs typeface="Calibri" panose="020F0502020204030204"/>
              </a:rPr>
              <a:t>of referral data.</a:t>
            </a:r>
          </a:p>
        </p:txBody>
      </p:sp>
      <p:sp>
        <p:nvSpPr>
          <p:cNvPr id="4" name="Slide Number Placeholder 3"/>
          <p:cNvSpPr>
            <a:spLocks noGrp="1"/>
          </p:cNvSpPr>
          <p:nvPr>
            <p:ph type="sldNum" sz="quarter" idx="5"/>
          </p:nvPr>
        </p:nvSpPr>
        <p:spPr/>
        <p:txBody>
          <a:bodyPr/>
          <a:lstStyle/>
          <a:p>
            <a:pPr>
              <a:defRPr/>
            </a:pPr>
            <a:fld id="{43000668-4B85-DE49-BC2F-E0E9F6C43842}" type="slidenum">
              <a:rPr lang="en-US" smtClean="0"/>
              <a:pPr>
                <a:defRPr/>
              </a:pPr>
              <a:t>5</a:t>
            </a:fld>
            <a:endParaRPr lang="en-US"/>
          </a:p>
        </p:txBody>
      </p:sp>
    </p:spTree>
    <p:extLst>
      <p:ext uri="{BB962C8B-B14F-4D97-AF65-F5344CB8AC3E}">
        <p14:creationId xmlns:p14="http://schemas.microsoft.com/office/powerpoint/2010/main" val="3869508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CF39-4519-CE11-9157-56BD29111D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0E1553-80A4-C991-A436-5E09DAE5C9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ED3730-41F8-FF93-D738-2FB87D14B10C}"/>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5" name="Footer Placeholder 4">
            <a:extLst>
              <a:ext uri="{FF2B5EF4-FFF2-40B4-BE49-F238E27FC236}">
                <a16:creationId xmlns:a16="http://schemas.microsoft.com/office/drawing/2014/main" id="{AABA2E55-229F-E3A2-0E91-967EBAB54D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4F2F42-319E-FB0D-7961-67D41DA90B53}"/>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2618760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E03F0-F26E-6024-38AB-44DB1EE4196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07E517-ED8C-E461-A587-66F0CEF8DE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34E8C0-2337-94D3-60D1-FF4733185984}"/>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5" name="Footer Placeholder 4">
            <a:extLst>
              <a:ext uri="{FF2B5EF4-FFF2-40B4-BE49-F238E27FC236}">
                <a16:creationId xmlns:a16="http://schemas.microsoft.com/office/drawing/2014/main" id="{8E373FAF-BCB6-AB81-9511-B0F7E437A3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3A40CC-54C5-1B60-6CB1-B94E54320A47}"/>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207723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244BFD-06D5-6CCE-0DD6-42DAAA24AC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C00499-E361-DF75-1739-BDF76A3873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00A487-D41B-B947-FA35-F4B20E96F76A}"/>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5" name="Footer Placeholder 4">
            <a:extLst>
              <a:ext uri="{FF2B5EF4-FFF2-40B4-BE49-F238E27FC236}">
                <a16:creationId xmlns:a16="http://schemas.microsoft.com/office/drawing/2014/main" id="{D1925AF5-C3CA-82D1-3D6B-AAA6215D3B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C1F271-2DF4-6846-8E8D-E4548910B374}"/>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1890675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339075" y="1522651"/>
            <a:ext cx="9239947" cy="2167334"/>
          </a:xfrm>
          <a:prstGeom prst="rect">
            <a:avLst/>
          </a:prstGeom>
        </p:spPr>
        <p:txBody>
          <a:bodyPr lIns="0" tIns="0" rIns="0" bIns="0"/>
          <a:lstStyle>
            <a:lvl1pPr marL="0" indent="0">
              <a:buNone/>
              <a:defRPr sz="5760" b="1">
                <a:solidFill>
                  <a:schemeClr val="accent2"/>
                </a:solidFill>
              </a:defRPr>
            </a:lvl1pPr>
            <a:lvl2pPr marL="548640" indent="0">
              <a:buNone/>
              <a:defRPr sz="5760" b="1"/>
            </a:lvl2pPr>
            <a:lvl3pPr marL="1097280" indent="0">
              <a:buNone/>
              <a:defRPr sz="5760" b="1"/>
            </a:lvl3pPr>
            <a:lvl4pPr marL="1645920" indent="0">
              <a:buNone/>
              <a:defRPr sz="5760" b="1"/>
            </a:lvl4pPr>
            <a:lvl5pPr marL="2194560" indent="0">
              <a:buNone/>
              <a:defRPr sz="5760" b="1"/>
            </a:lvl5pPr>
          </a:lstStyle>
          <a:p>
            <a:pPr lvl="0"/>
            <a:r>
              <a:rPr lang="en-US"/>
              <a:t>Click to edit Master text styles</a:t>
            </a:r>
          </a:p>
        </p:txBody>
      </p:sp>
    </p:spTree>
    <p:extLst>
      <p:ext uri="{BB962C8B-B14F-4D97-AF65-F5344CB8AC3E}">
        <p14:creationId xmlns:p14="http://schemas.microsoft.com/office/powerpoint/2010/main" val="1786280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339075" y="1522651"/>
            <a:ext cx="9239947" cy="2167334"/>
          </a:xfrm>
          <a:prstGeom prst="rect">
            <a:avLst/>
          </a:prstGeom>
        </p:spPr>
        <p:txBody>
          <a:bodyPr lIns="0" tIns="0" rIns="0" bIns="0"/>
          <a:lstStyle>
            <a:lvl1pPr marL="0" indent="0">
              <a:buNone/>
              <a:defRPr sz="5760" b="1">
                <a:solidFill>
                  <a:schemeClr val="accent2"/>
                </a:solidFill>
              </a:defRPr>
            </a:lvl1pPr>
            <a:lvl2pPr marL="548640" indent="0">
              <a:buNone/>
              <a:defRPr sz="5760" b="1"/>
            </a:lvl2pPr>
            <a:lvl3pPr marL="1097280" indent="0">
              <a:buNone/>
              <a:defRPr sz="5760" b="1"/>
            </a:lvl3pPr>
            <a:lvl4pPr marL="1645920" indent="0">
              <a:buNone/>
              <a:defRPr sz="5760" b="1"/>
            </a:lvl4pPr>
            <a:lvl5pPr marL="2194560" indent="0">
              <a:buNone/>
              <a:defRPr sz="5760" b="1"/>
            </a:lvl5pPr>
          </a:lstStyle>
          <a:p>
            <a:pPr lvl="0"/>
            <a:r>
              <a:rPr lang="en-US"/>
              <a:t>Click to edit Master text styles</a:t>
            </a:r>
          </a:p>
        </p:txBody>
      </p:sp>
    </p:spTree>
    <p:extLst>
      <p:ext uri="{BB962C8B-B14F-4D97-AF65-F5344CB8AC3E}">
        <p14:creationId xmlns:p14="http://schemas.microsoft.com/office/powerpoint/2010/main" val="3329051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339075" y="1522651"/>
            <a:ext cx="9239947" cy="2167334"/>
          </a:xfrm>
          <a:prstGeom prst="rect">
            <a:avLst/>
          </a:prstGeom>
        </p:spPr>
        <p:txBody>
          <a:bodyPr lIns="0" tIns="0" rIns="0" bIns="0"/>
          <a:lstStyle>
            <a:lvl1pPr marL="0" indent="0">
              <a:buNone/>
              <a:defRPr sz="5760" b="1">
                <a:solidFill>
                  <a:schemeClr val="accent2"/>
                </a:solidFill>
              </a:defRPr>
            </a:lvl1pPr>
            <a:lvl2pPr marL="548640" indent="0">
              <a:buNone/>
              <a:defRPr sz="5760" b="1"/>
            </a:lvl2pPr>
            <a:lvl3pPr marL="1097280" indent="0">
              <a:buNone/>
              <a:defRPr sz="5760" b="1"/>
            </a:lvl3pPr>
            <a:lvl4pPr marL="1645920" indent="0">
              <a:buNone/>
              <a:defRPr sz="5760" b="1"/>
            </a:lvl4pPr>
            <a:lvl5pPr marL="2194560" indent="0">
              <a:buNone/>
              <a:defRPr sz="5760" b="1"/>
            </a:lvl5pPr>
          </a:lstStyle>
          <a:p>
            <a:pPr lvl="0"/>
            <a:r>
              <a:rPr lang="en-US"/>
              <a:t>Click to edit Master text styles</a:t>
            </a:r>
          </a:p>
        </p:txBody>
      </p:sp>
    </p:spTree>
    <p:extLst>
      <p:ext uri="{BB962C8B-B14F-4D97-AF65-F5344CB8AC3E}">
        <p14:creationId xmlns:p14="http://schemas.microsoft.com/office/powerpoint/2010/main" val="4107636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339075" y="1522651"/>
            <a:ext cx="9239947" cy="2167334"/>
          </a:xfrm>
          <a:prstGeom prst="rect">
            <a:avLst/>
          </a:prstGeom>
        </p:spPr>
        <p:txBody>
          <a:bodyPr lIns="0" tIns="0" rIns="0" bIns="0"/>
          <a:lstStyle>
            <a:lvl1pPr marL="0" indent="0">
              <a:buNone/>
              <a:defRPr sz="5760" b="1">
                <a:solidFill>
                  <a:schemeClr val="accent2"/>
                </a:solidFill>
              </a:defRPr>
            </a:lvl1pPr>
            <a:lvl2pPr marL="548640" indent="0">
              <a:buNone/>
              <a:defRPr sz="5760" b="1"/>
            </a:lvl2pPr>
            <a:lvl3pPr marL="1097280" indent="0">
              <a:buNone/>
              <a:defRPr sz="5760" b="1"/>
            </a:lvl3pPr>
            <a:lvl4pPr marL="1645920" indent="0">
              <a:buNone/>
              <a:defRPr sz="5760" b="1"/>
            </a:lvl4pPr>
            <a:lvl5pPr marL="2194560" indent="0">
              <a:buNone/>
              <a:defRPr sz="5760" b="1"/>
            </a:lvl5pPr>
          </a:lstStyle>
          <a:p>
            <a:pPr lvl="0"/>
            <a:r>
              <a:rPr lang="en-US"/>
              <a:t>Click to edit Master text styles</a:t>
            </a:r>
          </a:p>
        </p:txBody>
      </p:sp>
    </p:spTree>
    <p:extLst>
      <p:ext uri="{BB962C8B-B14F-4D97-AF65-F5344CB8AC3E}">
        <p14:creationId xmlns:p14="http://schemas.microsoft.com/office/powerpoint/2010/main" val="4235673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339075" y="1522651"/>
            <a:ext cx="9239947" cy="2167334"/>
          </a:xfrm>
          <a:prstGeom prst="rect">
            <a:avLst/>
          </a:prstGeom>
        </p:spPr>
        <p:txBody>
          <a:bodyPr lIns="0" tIns="0" rIns="0" bIns="0"/>
          <a:lstStyle>
            <a:lvl1pPr marL="0" indent="0">
              <a:buNone/>
              <a:defRPr sz="5760" b="1">
                <a:solidFill>
                  <a:schemeClr val="accent2"/>
                </a:solidFill>
              </a:defRPr>
            </a:lvl1pPr>
            <a:lvl2pPr marL="548640" indent="0">
              <a:buNone/>
              <a:defRPr sz="5760" b="1"/>
            </a:lvl2pPr>
            <a:lvl3pPr marL="1097280" indent="0">
              <a:buNone/>
              <a:defRPr sz="5760" b="1"/>
            </a:lvl3pPr>
            <a:lvl4pPr marL="1645920" indent="0">
              <a:buNone/>
              <a:defRPr sz="5760" b="1"/>
            </a:lvl4pPr>
            <a:lvl5pPr marL="2194560" indent="0">
              <a:buNone/>
              <a:defRPr sz="5760" b="1"/>
            </a:lvl5pPr>
          </a:lstStyle>
          <a:p>
            <a:pPr lvl="0"/>
            <a:r>
              <a:rPr lang="en-US"/>
              <a:t>Click to edit Master text styles</a:t>
            </a:r>
          </a:p>
        </p:txBody>
      </p:sp>
    </p:spTree>
    <p:extLst>
      <p:ext uri="{BB962C8B-B14F-4D97-AF65-F5344CB8AC3E}">
        <p14:creationId xmlns:p14="http://schemas.microsoft.com/office/powerpoint/2010/main" val="287047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5601D-8245-C3E6-C0A5-04436D7EE5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410E65-E5DD-6CD2-65D4-BF318C8DE7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6C63DD-8F75-3B3E-93AA-17DB145729DC}"/>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5" name="Footer Placeholder 4">
            <a:extLst>
              <a:ext uri="{FF2B5EF4-FFF2-40B4-BE49-F238E27FC236}">
                <a16:creationId xmlns:a16="http://schemas.microsoft.com/office/drawing/2014/main" id="{61685B10-0A31-621E-97D6-7DC130A2B1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FC0FCB-7A7B-4FF0-F5E0-009D7752CBB8}"/>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89061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79556-9088-341B-50A9-410E9C289B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C4CF2E-28F6-F413-2228-8A129C375D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ACE79-7D40-67AE-2469-281B728AAEC2}"/>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5" name="Footer Placeholder 4">
            <a:extLst>
              <a:ext uri="{FF2B5EF4-FFF2-40B4-BE49-F238E27FC236}">
                <a16:creationId xmlns:a16="http://schemas.microsoft.com/office/drawing/2014/main" id="{0BCCFD82-6B0E-1728-53C8-551B92929F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126F9B-87EE-8B50-AEF9-C2CFA51F388D}"/>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233011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6604-9592-1047-BCBB-EB17DE12A1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32C37E-12EA-E0B1-E13F-573328D423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B4546B5-01A8-8DFF-1968-6E3D510DD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D5BEF3-3444-089E-A84B-014ACE88FF60}"/>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6" name="Footer Placeholder 5">
            <a:extLst>
              <a:ext uri="{FF2B5EF4-FFF2-40B4-BE49-F238E27FC236}">
                <a16:creationId xmlns:a16="http://schemas.microsoft.com/office/drawing/2014/main" id="{9CA5AD6E-8A28-7CF8-C645-6530100CA6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989701-430B-5A69-3E02-B08F329B9C5F}"/>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216271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FBC3A-D968-1520-5196-F07284A1BBA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3E0FAF-BC7D-DAEE-13AB-4B9CF717CC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EB9B4D-78C4-7735-1AB7-8A4E2463D4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A43765-F0AD-44BF-65F4-9C2D061B4E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007451-CAA8-C480-45DD-0539270769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BED76B5-05D3-DD13-9F90-2854407FFA3C}"/>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8" name="Footer Placeholder 7">
            <a:extLst>
              <a:ext uri="{FF2B5EF4-FFF2-40B4-BE49-F238E27FC236}">
                <a16:creationId xmlns:a16="http://schemas.microsoft.com/office/drawing/2014/main" id="{CC70732D-2727-719F-4819-C9ECD7C7F4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3F16E7-9515-71A7-0C3F-8782376AB21F}"/>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270386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06CB5-9428-D34A-BE28-DBADECEC3AD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42167F2-25DF-7856-77AE-897F6F08C884}"/>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4" name="Footer Placeholder 3">
            <a:extLst>
              <a:ext uri="{FF2B5EF4-FFF2-40B4-BE49-F238E27FC236}">
                <a16:creationId xmlns:a16="http://schemas.microsoft.com/office/drawing/2014/main" id="{963B6342-C9AF-46DD-7A66-5F31E3360C9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3DFB90-C444-E4F0-BA26-0C118C3BE4E7}"/>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68360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A2DCD0-8FD8-7842-6DB5-FB3959F8A902}"/>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3" name="Footer Placeholder 2">
            <a:extLst>
              <a:ext uri="{FF2B5EF4-FFF2-40B4-BE49-F238E27FC236}">
                <a16:creationId xmlns:a16="http://schemas.microsoft.com/office/drawing/2014/main" id="{7A310D17-864F-A5C9-A247-1377AB37D87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DAE008-782D-4A2A-4D6A-371D02479865}"/>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234253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235-8527-A7C9-81E6-D51B09400A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EB84ED-5919-B769-2767-B14F63C53C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3B6477D-3803-F7E8-F923-267C6E565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0BB1F9-AD47-A58C-EE8E-0F9ADF5F47AD}"/>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6" name="Footer Placeholder 5">
            <a:extLst>
              <a:ext uri="{FF2B5EF4-FFF2-40B4-BE49-F238E27FC236}">
                <a16:creationId xmlns:a16="http://schemas.microsoft.com/office/drawing/2014/main" id="{D6487D82-F938-F0F6-1D93-01DF2D7084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23386F-02E2-F99A-5E2D-1F6DE7008B15}"/>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151814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8CA4C-B92C-E186-9771-5552F2C9D1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FD4AEC-EE21-0A7A-3EB8-17B9A52D48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FA6F06-3334-B443-56FE-4AD9F3B4B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1EDB97-7835-F795-51E5-E66E6F214C45}"/>
              </a:ext>
            </a:extLst>
          </p:cNvPr>
          <p:cNvSpPr>
            <a:spLocks noGrp="1"/>
          </p:cNvSpPr>
          <p:nvPr>
            <p:ph type="dt" sz="half" idx="10"/>
          </p:nvPr>
        </p:nvSpPr>
        <p:spPr/>
        <p:txBody>
          <a:bodyPr/>
          <a:lstStyle/>
          <a:p>
            <a:fld id="{F68A92B1-7B74-40C1-AC0E-B753B6B278AB}" type="datetimeFigureOut">
              <a:rPr lang="en-GB" smtClean="0"/>
              <a:t>17/05/2023</a:t>
            </a:fld>
            <a:endParaRPr lang="en-GB"/>
          </a:p>
        </p:txBody>
      </p:sp>
      <p:sp>
        <p:nvSpPr>
          <p:cNvPr id="6" name="Footer Placeholder 5">
            <a:extLst>
              <a:ext uri="{FF2B5EF4-FFF2-40B4-BE49-F238E27FC236}">
                <a16:creationId xmlns:a16="http://schemas.microsoft.com/office/drawing/2014/main" id="{855EE3A7-6A07-BA5B-AFDB-FE067D980F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551E72-3C69-5E49-B6B5-AF1A6D4A4C39}"/>
              </a:ext>
            </a:extLst>
          </p:cNvPr>
          <p:cNvSpPr>
            <a:spLocks noGrp="1"/>
          </p:cNvSpPr>
          <p:nvPr>
            <p:ph type="sldNum" sz="quarter" idx="12"/>
          </p:nvPr>
        </p:nvSpPr>
        <p:spPr/>
        <p:txBody>
          <a:bodyPr/>
          <a:lstStyle/>
          <a:p>
            <a:fld id="{14CC8A94-AB8F-4FC0-AEB6-FE40D5EED85A}" type="slidenum">
              <a:rPr lang="en-GB" smtClean="0"/>
              <a:t>‹#›</a:t>
            </a:fld>
            <a:endParaRPr lang="en-GB"/>
          </a:p>
        </p:txBody>
      </p:sp>
    </p:spTree>
    <p:extLst>
      <p:ext uri="{BB962C8B-B14F-4D97-AF65-F5344CB8AC3E}">
        <p14:creationId xmlns:p14="http://schemas.microsoft.com/office/powerpoint/2010/main" val="4007198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FEC5B8-8F4C-E2DE-726F-41E70EF867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7F5B2A-9E1F-12C5-C739-FBD2DEBC30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36EDAD-25EB-F356-CBBB-6C388A8461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A92B1-7B74-40C1-AC0E-B753B6B278AB}" type="datetimeFigureOut">
              <a:rPr lang="en-GB" smtClean="0"/>
              <a:t>17/05/2023</a:t>
            </a:fld>
            <a:endParaRPr lang="en-GB"/>
          </a:p>
        </p:txBody>
      </p:sp>
      <p:sp>
        <p:nvSpPr>
          <p:cNvPr id="5" name="Footer Placeholder 4">
            <a:extLst>
              <a:ext uri="{FF2B5EF4-FFF2-40B4-BE49-F238E27FC236}">
                <a16:creationId xmlns:a16="http://schemas.microsoft.com/office/drawing/2014/main" id="{B20CB76B-5693-C6BB-D112-75C3530C5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291C4A3-3D31-57BF-3203-B3A7756EF8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C8A94-AB8F-4FC0-AEB6-FE40D5EED85A}" type="slidenum">
              <a:rPr lang="en-GB" smtClean="0"/>
              <a:t>‹#›</a:t>
            </a:fld>
            <a:endParaRPr lang="en-GB"/>
          </a:p>
        </p:txBody>
      </p:sp>
    </p:spTree>
    <p:extLst>
      <p:ext uri="{BB962C8B-B14F-4D97-AF65-F5344CB8AC3E}">
        <p14:creationId xmlns:p14="http://schemas.microsoft.com/office/powerpoint/2010/main" val="3067301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5" r:id="rId15"/>
    <p:sldLayoutId id="214748366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Z:\Brand &amp; Templates\Brand Guidelines 2018 onwards\Brand Guidelines 2018\Final designs\Icons\NHS Purple one colour\Brunel build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51" y="3675735"/>
            <a:ext cx="5383710" cy="270129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Z:\Brand &amp; Templates\Brand Guidelines 2018 onwards\Brand Guidelines 2018\Final designs\NBT_NHS icons All vector versions\Footer scaled NHS Purple.png"/>
          <p:cNvPicPr>
            <a:picLocks noChangeAspect="1" noChangeArrowheads="1"/>
          </p:cNvPicPr>
          <p:nvPr/>
        </p:nvPicPr>
        <p:blipFill rotWithShape="1">
          <a:blip r:embed="rId4">
            <a:extLst>
              <a:ext uri="{28A0092B-C50C-407E-A947-70E740481C1C}">
                <a14:useLocalDpi xmlns:a14="http://schemas.microsoft.com/office/drawing/2010/main" val="0"/>
              </a:ext>
            </a:extLst>
          </a:blip>
          <a:srcRect l="15753"/>
          <a:stretch/>
        </p:blipFill>
        <p:spPr bwMode="auto">
          <a:xfrm>
            <a:off x="609600" y="6400476"/>
            <a:ext cx="10669906" cy="472177"/>
          </a:xfrm>
          <a:prstGeom prst="rect">
            <a:avLst/>
          </a:prstGeom>
          <a:noFill/>
          <a:extLst>
            <a:ext uri="{909E8E84-426E-40DD-AFC4-6F175D3DCCD1}">
              <a14:hiddenFill xmlns:a14="http://schemas.microsoft.com/office/drawing/2010/main">
                <a:solidFill>
                  <a:srgbClr val="FFFFFF"/>
                </a:solidFill>
              </a14:hiddenFill>
            </a:ext>
          </a:extLst>
        </p:spPr>
      </p:pic>
      <p:sp>
        <p:nvSpPr>
          <p:cNvPr id="12289" name="Text Placeholder 4">
            <a:extLst>
              <a:ext uri="{FF2B5EF4-FFF2-40B4-BE49-F238E27FC236}">
                <a16:creationId xmlns:a16="http://schemas.microsoft.com/office/drawing/2014/main" id="{C19E2A1A-916D-B240-BCC5-A87DB2FDF10B}"/>
              </a:ext>
            </a:extLst>
          </p:cNvPr>
          <p:cNvSpPr>
            <a:spLocks noGrp="1"/>
          </p:cNvSpPr>
          <p:nvPr>
            <p:ph type="body" sz="quarter" idx="10"/>
          </p:nvPr>
        </p:nvSpPr>
        <p:spPr bwMode="auto">
          <a:xfrm>
            <a:off x="2128317" y="990502"/>
            <a:ext cx="8315324" cy="1748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2850">
                <a:solidFill>
                  <a:srgbClr val="330072"/>
                </a:solidFill>
              </a:rPr>
              <a:t>Neuro-Oncology </a:t>
            </a:r>
            <a:r>
              <a:rPr lang="en-US" altLang="en-US" sz="2850" err="1">
                <a:solidFill>
                  <a:srgbClr val="330072"/>
                </a:solidFill>
              </a:rPr>
              <a:t>Prehabilitation</a:t>
            </a:r>
            <a:r>
              <a:rPr lang="en-US" altLang="en-US" sz="2850">
                <a:solidFill>
                  <a:srgbClr val="330072"/>
                </a:solidFill>
              </a:rPr>
              <a:t> Service Update </a:t>
            </a:r>
            <a:endParaRPr lang="en-US"/>
          </a:p>
          <a:p>
            <a:endParaRPr lang="en-US" altLang="en-US" sz="2850">
              <a:solidFill>
                <a:srgbClr val="330072"/>
              </a:solidFill>
              <a:ea typeface="Calibri"/>
              <a:cs typeface="Calibri"/>
            </a:endParaRPr>
          </a:p>
          <a:p>
            <a:r>
              <a:rPr lang="en-US" altLang="en-US" sz="2850">
                <a:solidFill>
                  <a:srgbClr val="330072"/>
                </a:solidFill>
              </a:rPr>
              <a:t>November 2022-April 2023</a:t>
            </a:r>
            <a:endParaRPr lang="en-US" altLang="en-US" sz="2880">
              <a:solidFill>
                <a:srgbClr val="330072"/>
              </a:solidFill>
              <a:cs typeface="Arial"/>
            </a:endParaRPr>
          </a:p>
        </p:txBody>
      </p:sp>
      <p:pic>
        <p:nvPicPr>
          <p:cNvPr id="5" name="Picture 7" descr="NHSNBT_logo.jpg">
            <a:extLst>
              <a:ext uri="{FF2B5EF4-FFF2-40B4-BE49-F238E27FC236}">
                <a16:creationId xmlns:a16="http://schemas.microsoft.com/office/drawing/2014/main" id="{5036AE3D-1BED-9247-B63A-68A0B5D991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19292" y="77870"/>
            <a:ext cx="13525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A79F3601-F347-40C7-8BC7-BBC58367C26C}"/>
              </a:ext>
            </a:extLst>
          </p:cNvPr>
          <p:cNvSpPr txBox="1"/>
          <p:nvPr/>
        </p:nvSpPr>
        <p:spPr>
          <a:xfrm>
            <a:off x="6281925" y="3677917"/>
            <a:ext cx="5183506" cy="2179058"/>
          </a:xfrm>
          <a:prstGeom prst="rect">
            <a:avLst/>
          </a:prstGeom>
          <a:noFill/>
        </p:spPr>
        <p:txBody>
          <a:bodyPr wrap="square" lIns="109728" tIns="54864" rIns="109728" bIns="54864" rtlCol="0" anchor="t">
            <a:spAutoFit/>
          </a:bodyPr>
          <a:lstStyle/>
          <a:p>
            <a:pPr algn="ctr"/>
            <a:r>
              <a:rPr lang="en-GB" sz="1920" i="1">
                <a:latin typeface="Calibri"/>
                <a:cs typeface="Calibri"/>
              </a:rPr>
              <a:t>Charly Moran – Clinical Specialist Physiotherapist </a:t>
            </a:r>
            <a:endParaRPr lang="en-US" sz="1920">
              <a:cs typeface="Calibri"/>
            </a:endParaRPr>
          </a:p>
          <a:p>
            <a:pPr algn="ctr"/>
            <a:endParaRPr lang="en-GB" sz="1920" i="1">
              <a:latin typeface="Calibri"/>
              <a:cs typeface="Calibri"/>
            </a:endParaRPr>
          </a:p>
          <a:p>
            <a:pPr algn="ctr"/>
            <a:r>
              <a:rPr lang="en-GB" sz="1920" i="1">
                <a:latin typeface="Calibri"/>
                <a:cs typeface="Calibri"/>
              </a:rPr>
              <a:t>Eleanor Guiney - Clinical Specialist Speech and Language Therapist </a:t>
            </a:r>
            <a:endParaRPr lang="en-GB" sz="1920" i="1">
              <a:cs typeface="Calibri"/>
            </a:endParaRPr>
          </a:p>
          <a:p>
            <a:pPr algn="ctr"/>
            <a:endParaRPr lang="en-GB" sz="1920" i="1">
              <a:latin typeface="Calibri"/>
              <a:cs typeface="Calibri"/>
            </a:endParaRPr>
          </a:p>
          <a:p>
            <a:pPr algn="ctr"/>
            <a:r>
              <a:rPr lang="en-GB" sz="1920" i="1">
                <a:latin typeface="Calibri"/>
                <a:cs typeface="Calibri"/>
              </a:rPr>
              <a:t>Rosie Humphreys- Clinical Specialist Occupational Therapist</a:t>
            </a:r>
            <a:endParaRPr lang="en-GB" sz="1920" i="1">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AE6AAC7-819E-43DF-8CF2-B88C5D7652ED}"/>
              </a:ext>
            </a:extLst>
          </p:cNvPr>
          <p:cNvGrpSpPr/>
          <p:nvPr/>
        </p:nvGrpSpPr>
        <p:grpSpPr>
          <a:xfrm>
            <a:off x="704815" y="2581367"/>
            <a:ext cx="1460112" cy="1060510"/>
            <a:chOff x="2435" y="2425042"/>
            <a:chExt cx="1328808" cy="664404"/>
          </a:xfrm>
        </p:grpSpPr>
        <p:sp>
          <p:nvSpPr>
            <p:cNvPr id="5" name="Rectangle: Rounded Corners 4">
              <a:extLst>
                <a:ext uri="{FF2B5EF4-FFF2-40B4-BE49-F238E27FC236}">
                  <a16:creationId xmlns:a16="http://schemas.microsoft.com/office/drawing/2014/main" id="{967F442D-702C-40A7-BAB0-CB96CB46FE4D}"/>
                </a:ext>
              </a:extLst>
            </p:cNvPr>
            <p:cNvSpPr/>
            <p:nvPr/>
          </p:nvSpPr>
          <p:spPr>
            <a:xfrm>
              <a:off x="2435" y="2425042"/>
              <a:ext cx="1328808" cy="66440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Rounded Corners 4">
              <a:extLst>
                <a:ext uri="{FF2B5EF4-FFF2-40B4-BE49-F238E27FC236}">
                  <a16:creationId xmlns:a16="http://schemas.microsoft.com/office/drawing/2014/main" id="{6923098E-4A52-47BF-8F96-47B7AF3C8F85}"/>
                </a:ext>
              </a:extLst>
            </p:cNvPr>
            <p:cNvSpPr txBox="1"/>
            <p:nvPr/>
          </p:nvSpPr>
          <p:spPr>
            <a:xfrm>
              <a:off x="41355" y="2452743"/>
              <a:ext cx="1289888" cy="625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30" tIns="3430" rIns="3430" bIns="3430" numCol="1" spcCol="1270" anchor="ctr" anchorCtr="0">
              <a:noAutofit/>
            </a:bodyPr>
            <a:lstStyle/>
            <a:p>
              <a:pPr algn="ctr" defTabSz="240030">
                <a:lnSpc>
                  <a:spcPct val="90000"/>
                </a:lnSpc>
                <a:spcAft>
                  <a:spcPct val="35000"/>
                </a:spcAft>
              </a:pPr>
              <a:r>
                <a:rPr lang="en-GB" sz="1080">
                  <a:solidFill>
                    <a:schemeClr val="bg1"/>
                  </a:solidFill>
                  <a:latin typeface="Calibri" panose="020F0502020204030204"/>
                </a:rPr>
                <a:t>Referral to Neurosurgery at North Bristol Trust</a:t>
              </a:r>
              <a:endParaRPr lang="en-GB" sz="1080">
                <a:solidFill>
                  <a:schemeClr val="bg1"/>
                </a:solidFill>
                <a:latin typeface="Calibri" panose="020F0502020204030204"/>
                <a:cs typeface="Calibri"/>
              </a:endParaRPr>
            </a:p>
            <a:p>
              <a:pPr algn="ctr" defTabSz="240030">
                <a:lnSpc>
                  <a:spcPct val="90000"/>
                </a:lnSpc>
                <a:spcAft>
                  <a:spcPct val="35000"/>
                </a:spcAft>
              </a:pPr>
              <a:r>
                <a:rPr lang="en-GB" sz="1080">
                  <a:solidFill>
                    <a:schemeClr val="bg1"/>
                  </a:solidFill>
                  <a:latin typeface="Calibri" panose="020F0502020204030204"/>
                </a:rPr>
                <a:t>Diagnosis of Low grade glioma, High grade glioma, Metastases in brain</a:t>
              </a:r>
              <a:endParaRPr lang="en-GB" sz="1080">
                <a:solidFill>
                  <a:schemeClr val="bg1"/>
                </a:solidFill>
                <a:latin typeface="Calibri" panose="020F0502020204030204"/>
                <a:cs typeface="Calibri"/>
              </a:endParaRPr>
            </a:p>
          </p:txBody>
        </p:sp>
      </p:grpSp>
      <p:grpSp>
        <p:nvGrpSpPr>
          <p:cNvPr id="15" name="Group 14">
            <a:extLst>
              <a:ext uri="{FF2B5EF4-FFF2-40B4-BE49-F238E27FC236}">
                <a16:creationId xmlns:a16="http://schemas.microsoft.com/office/drawing/2014/main" id="{35384BDD-A75B-4902-B023-753069E89FA6}"/>
              </a:ext>
            </a:extLst>
          </p:cNvPr>
          <p:cNvGrpSpPr/>
          <p:nvPr/>
        </p:nvGrpSpPr>
        <p:grpSpPr>
          <a:xfrm>
            <a:off x="2445478" y="2245594"/>
            <a:ext cx="1997812" cy="2790436"/>
            <a:chOff x="1876104" y="2418850"/>
            <a:chExt cx="1308804" cy="849138"/>
          </a:xfrm>
        </p:grpSpPr>
        <p:sp>
          <p:nvSpPr>
            <p:cNvPr id="16" name="Rectangle: Rounded Corners 15">
              <a:extLst>
                <a:ext uri="{FF2B5EF4-FFF2-40B4-BE49-F238E27FC236}">
                  <a16:creationId xmlns:a16="http://schemas.microsoft.com/office/drawing/2014/main" id="{D74B1DF7-A3C7-4391-BEC9-1E4A210432E9}"/>
                </a:ext>
              </a:extLst>
            </p:cNvPr>
            <p:cNvSpPr/>
            <p:nvPr/>
          </p:nvSpPr>
          <p:spPr>
            <a:xfrm>
              <a:off x="1876104" y="2418850"/>
              <a:ext cx="1308804" cy="831604"/>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7" name="Rectangle: Rounded Corners 4">
              <a:extLst>
                <a:ext uri="{FF2B5EF4-FFF2-40B4-BE49-F238E27FC236}">
                  <a16:creationId xmlns:a16="http://schemas.microsoft.com/office/drawing/2014/main" id="{BF557EA9-93D6-45CD-A037-1F2EE118F96C}"/>
                </a:ext>
              </a:extLst>
            </p:cNvPr>
            <p:cNvSpPr txBox="1"/>
            <p:nvPr/>
          </p:nvSpPr>
          <p:spPr>
            <a:xfrm>
              <a:off x="1882227" y="2453629"/>
              <a:ext cx="1283220" cy="8143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30" tIns="3430" rIns="3430" bIns="3430" numCol="1" spcCol="1270" anchor="ctr" anchorCtr="0">
              <a:noAutofit/>
            </a:bodyPr>
            <a:lstStyle/>
            <a:p>
              <a:pPr algn="ctr" defTabSz="240030">
                <a:lnSpc>
                  <a:spcPct val="90000"/>
                </a:lnSpc>
                <a:spcAft>
                  <a:spcPct val="35000"/>
                </a:spcAft>
              </a:pPr>
              <a:r>
                <a:rPr lang="en-GB" sz="900" b="1">
                  <a:latin typeface="Calibri" panose="020F0502020204030204"/>
                </a:rPr>
                <a:t>First Appointment:</a:t>
              </a:r>
            </a:p>
            <a:p>
              <a:pPr algn="ctr" defTabSz="240030">
                <a:lnSpc>
                  <a:spcPct val="90000"/>
                </a:lnSpc>
                <a:spcAft>
                  <a:spcPct val="35000"/>
                </a:spcAft>
              </a:pPr>
              <a:endParaRPr lang="en-GB" sz="946">
                <a:solidFill>
                  <a:prstClr val="black"/>
                </a:solidFill>
                <a:latin typeface="Calibri" panose="020F0502020204030204"/>
              </a:endParaRPr>
            </a:p>
            <a:p>
              <a:pPr algn="ctr" defTabSz="240030">
                <a:lnSpc>
                  <a:spcPct val="90000"/>
                </a:lnSpc>
                <a:spcAft>
                  <a:spcPct val="35000"/>
                </a:spcAft>
              </a:pPr>
              <a:r>
                <a:rPr lang="en-GB" sz="900">
                  <a:latin typeface="Calibri" panose="020F0502020204030204"/>
                </a:rPr>
                <a:t>-Seen at Consultant clinic face to face appointment </a:t>
              </a:r>
            </a:p>
            <a:p>
              <a:pPr algn="ctr" defTabSz="240030">
                <a:lnSpc>
                  <a:spcPct val="90000"/>
                </a:lnSpc>
                <a:spcAft>
                  <a:spcPct val="35000"/>
                </a:spcAft>
              </a:pPr>
              <a:r>
                <a:rPr lang="en-GB" sz="900">
                  <a:latin typeface="Calibri" panose="020F0502020204030204"/>
                </a:rPr>
                <a:t>-Can be contacted via phone / virtual appointment if missed at this time</a:t>
              </a:r>
              <a:endParaRPr lang="en-GB" sz="900">
                <a:latin typeface="Calibri" panose="020F0502020204030204"/>
                <a:cs typeface="Calibri"/>
              </a:endParaRPr>
            </a:p>
            <a:p>
              <a:pPr algn="ctr" defTabSz="240030">
                <a:lnSpc>
                  <a:spcPct val="90000"/>
                </a:lnSpc>
                <a:spcAft>
                  <a:spcPct val="35000"/>
                </a:spcAft>
              </a:pPr>
              <a:endParaRPr lang="en-GB" sz="946">
                <a:solidFill>
                  <a:prstClr val="black"/>
                </a:solidFill>
                <a:latin typeface="Calibri" panose="020F0502020204030204"/>
              </a:endParaRPr>
            </a:p>
            <a:p>
              <a:pPr algn="ctr" defTabSz="240030">
                <a:lnSpc>
                  <a:spcPct val="90000"/>
                </a:lnSpc>
                <a:spcAft>
                  <a:spcPct val="35000"/>
                </a:spcAft>
              </a:pPr>
              <a:r>
                <a:rPr lang="en-GB" sz="900">
                  <a:latin typeface="Calibri" panose="020F0502020204030204"/>
                </a:rPr>
                <a:t>Baseline Measures completed (PROMs) :</a:t>
              </a:r>
              <a:endParaRPr lang="en-GB" sz="900">
                <a:latin typeface="Calibri" panose="020F0502020204030204"/>
                <a:cs typeface="Calibri"/>
              </a:endParaRPr>
            </a:p>
            <a:p>
              <a:pPr algn="ctr" defTabSz="240030">
                <a:lnSpc>
                  <a:spcPct val="90000"/>
                </a:lnSpc>
                <a:spcAft>
                  <a:spcPct val="35000"/>
                </a:spcAft>
              </a:pPr>
              <a:r>
                <a:rPr lang="en-GB" sz="900">
                  <a:latin typeface="Calibri" panose="020F0502020204030204"/>
                </a:rPr>
                <a:t>EQ 5D</a:t>
              </a:r>
              <a:br>
                <a:rPr lang="en-GB" sz="900">
                  <a:latin typeface="Calibri" panose="020F0502020204030204"/>
                </a:rPr>
              </a:br>
              <a:r>
                <a:rPr lang="en-GB" sz="900">
                  <a:latin typeface="Calibri" panose="020F0502020204030204"/>
                </a:rPr>
                <a:t>EORTC-30 </a:t>
              </a:r>
              <a:endParaRPr lang="en-GB" sz="900">
                <a:latin typeface="Calibri" panose="020F0502020204030204"/>
                <a:cs typeface="Calibri"/>
              </a:endParaRPr>
            </a:p>
            <a:p>
              <a:pPr algn="ctr" defTabSz="240030">
                <a:lnSpc>
                  <a:spcPct val="90000"/>
                </a:lnSpc>
                <a:spcAft>
                  <a:spcPct val="35000"/>
                </a:spcAft>
              </a:pPr>
              <a:r>
                <a:rPr lang="en-GB" sz="900">
                  <a:latin typeface="Calibri" panose="020F0502020204030204"/>
                </a:rPr>
                <a:t>( Specific functional outcome measures as required)  </a:t>
              </a:r>
            </a:p>
            <a:p>
              <a:pPr algn="ctr" defTabSz="240030">
                <a:lnSpc>
                  <a:spcPct val="90000"/>
                </a:lnSpc>
                <a:spcAft>
                  <a:spcPct val="35000"/>
                </a:spcAft>
              </a:pPr>
              <a:endParaRPr lang="en-GB" sz="900">
                <a:latin typeface="Calibri" panose="020F0502020204030204"/>
                <a:cs typeface="Calibri"/>
              </a:endParaRPr>
            </a:p>
            <a:p>
              <a:pPr algn="ctr" defTabSz="240030">
                <a:lnSpc>
                  <a:spcPct val="90000"/>
                </a:lnSpc>
                <a:spcAft>
                  <a:spcPct val="35000"/>
                </a:spcAft>
              </a:pPr>
              <a:r>
                <a:rPr lang="en-GB" sz="900">
                  <a:latin typeface="Calibri" panose="020F0502020204030204"/>
                  <a:cs typeface="Calibri"/>
                </a:rPr>
                <a:t>Notes uploaded to </a:t>
              </a:r>
              <a:r>
                <a:rPr lang="en-GB" sz="900" err="1">
                  <a:latin typeface="Calibri" panose="020F0502020204030204"/>
                  <a:cs typeface="Calibri" panose="020F0502020204030204"/>
                </a:rPr>
                <a:t>Careflow</a:t>
              </a:r>
              <a:r>
                <a:rPr lang="en-GB" sz="900">
                  <a:latin typeface="Calibri" panose="020F0502020204030204"/>
                  <a:cs typeface="Calibri" panose="020F0502020204030204"/>
                </a:rPr>
                <a:t> for inpatient team / Handover</a:t>
              </a:r>
              <a:endParaRPr lang="en-GB" sz="900">
                <a:solidFill>
                  <a:srgbClr val="FFFFFF"/>
                </a:solidFill>
                <a:latin typeface="Calibri" panose="020F0502020204030204"/>
                <a:cs typeface="Calibri" panose="020F0502020204030204"/>
              </a:endParaRPr>
            </a:p>
            <a:p>
              <a:pPr algn="ctr" defTabSz="240030">
                <a:lnSpc>
                  <a:spcPct val="90000"/>
                </a:lnSpc>
                <a:spcAft>
                  <a:spcPct val="35000"/>
                </a:spcAft>
              </a:pPr>
              <a:endParaRPr lang="en-GB" sz="540">
                <a:solidFill>
                  <a:prstClr val="black"/>
                </a:solidFill>
                <a:latin typeface="Calibri" panose="020F0502020204030204"/>
                <a:cs typeface="Calibri" panose="020F0502020204030204"/>
              </a:endParaRPr>
            </a:p>
          </p:txBody>
        </p:sp>
      </p:grpSp>
      <p:grpSp>
        <p:nvGrpSpPr>
          <p:cNvPr id="18" name="Group 17">
            <a:extLst>
              <a:ext uri="{FF2B5EF4-FFF2-40B4-BE49-F238E27FC236}">
                <a16:creationId xmlns:a16="http://schemas.microsoft.com/office/drawing/2014/main" id="{2BC9357F-34A2-454D-84F1-73AAE98EAC2E}"/>
              </a:ext>
            </a:extLst>
          </p:cNvPr>
          <p:cNvGrpSpPr/>
          <p:nvPr/>
        </p:nvGrpSpPr>
        <p:grpSpPr>
          <a:xfrm>
            <a:off x="6741535" y="2752571"/>
            <a:ext cx="1125272" cy="789370"/>
            <a:chOff x="3723100" y="1660977"/>
            <a:chExt cx="1328808" cy="664404"/>
          </a:xfrm>
        </p:grpSpPr>
        <p:sp>
          <p:nvSpPr>
            <p:cNvPr id="19" name="Rectangle: Rounded Corners 18">
              <a:extLst>
                <a:ext uri="{FF2B5EF4-FFF2-40B4-BE49-F238E27FC236}">
                  <a16:creationId xmlns:a16="http://schemas.microsoft.com/office/drawing/2014/main" id="{99042C59-0A46-44FC-9E11-9526D69932B8}"/>
                </a:ext>
              </a:extLst>
            </p:cNvPr>
            <p:cNvSpPr/>
            <p:nvPr/>
          </p:nvSpPr>
          <p:spPr>
            <a:xfrm>
              <a:off x="3723100" y="1660977"/>
              <a:ext cx="1328808" cy="664404"/>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0" name="Rectangle: Rounded Corners 4">
              <a:extLst>
                <a:ext uri="{FF2B5EF4-FFF2-40B4-BE49-F238E27FC236}">
                  <a16:creationId xmlns:a16="http://schemas.microsoft.com/office/drawing/2014/main" id="{A3B73FA7-211A-4443-B076-C281F6751C86}"/>
                </a:ext>
              </a:extLst>
            </p:cNvPr>
            <p:cNvSpPr txBox="1"/>
            <p:nvPr/>
          </p:nvSpPr>
          <p:spPr>
            <a:xfrm>
              <a:off x="3742560" y="1680437"/>
              <a:ext cx="1289888" cy="625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30" tIns="3430" rIns="3430" bIns="3430" numCol="1" spcCol="1270" anchor="ctr" anchorCtr="0">
              <a:noAutofit/>
            </a:bodyPr>
            <a:lstStyle/>
            <a:p>
              <a:pPr algn="ctr" defTabSz="240030">
                <a:lnSpc>
                  <a:spcPct val="90000"/>
                </a:lnSpc>
                <a:spcAft>
                  <a:spcPct val="35000"/>
                </a:spcAft>
              </a:pPr>
              <a:endParaRPr lang="en-GB" sz="960">
                <a:solidFill>
                  <a:schemeClr val="bg1"/>
                </a:solidFill>
                <a:latin typeface="Calibri" panose="020F0502020204030204"/>
                <a:cs typeface="Calibri"/>
              </a:endParaRPr>
            </a:p>
            <a:p>
              <a:pPr algn="ctr" defTabSz="240030">
                <a:lnSpc>
                  <a:spcPct val="90000"/>
                </a:lnSpc>
                <a:spcAft>
                  <a:spcPct val="35000"/>
                </a:spcAft>
              </a:pPr>
              <a:endParaRPr lang="en-GB" sz="960">
                <a:solidFill>
                  <a:schemeClr val="bg1"/>
                </a:solidFill>
                <a:latin typeface="Calibri" panose="020F0502020204030204"/>
                <a:cs typeface="Calibri"/>
              </a:endParaRPr>
            </a:p>
            <a:p>
              <a:pPr algn="ctr" defTabSz="240030">
                <a:lnSpc>
                  <a:spcPct val="90000"/>
                </a:lnSpc>
                <a:spcAft>
                  <a:spcPct val="35000"/>
                </a:spcAft>
              </a:pPr>
              <a:r>
                <a:rPr lang="en-GB" sz="960">
                  <a:solidFill>
                    <a:schemeClr val="bg1"/>
                  </a:solidFill>
                  <a:latin typeface="Calibri" panose="020F0502020204030204"/>
                </a:rPr>
                <a:t>Follow up post-surgery</a:t>
              </a:r>
              <a:endParaRPr lang="en-GB" sz="960">
                <a:solidFill>
                  <a:schemeClr val="bg1"/>
                </a:solidFill>
                <a:latin typeface="Calibri" panose="020F0502020204030204"/>
                <a:cs typeface="Calibri"/>
              </a:endParaRPr>
            </a:p>
            <a:p>
              <a:pPr algn="ctr" defTabSz="240030">
                <a:lnSpc>
                  <a:spcPct val="90000"/>
                </a:lnSpc>
                <a:spcAft>
                  <a:spcPct val="35000"/>
                </a:spcAft>
              </a:pPr>
              <a:r>
                <a:rPr lang="en-GB" sz="960">
                  <a:solidFill>
                    <a:schemeClr val="bg1"/>
                  </a:solidFill>
                  <a:latin typeface="Calibri" panose="020F0502020204030204"/>
                </a:rPr>
                <a:t>(phone /virtual) </a:t>
              </a:r>
              <a:endParaRPr lang="en-GB" sz="960">
                <a:solidFill>
                  <a:schemeClr val="bg1"/>
                </a:solidFill>
                <a:latin typeface="Calibri" panose="020F0502020204030204"/>
                <a:cs typeface="Calibri"/>
              </a:endParaRPr>
            </a:p>
            <a:p>
              <a:pPr algn="ctr" defTabSz="240030">
                <a:lnSpc>
                  <a:spcPct val="90000"/>
                </a:lnSpc>
                <a:spcAft>
                  <a:spcPct val="35000"/>
                </a:spcAft>
              </a:pPr>
              <a:endParaRPr lang="en-GB" sz="990">
                <a:solidFill>
                  <a:prstClr val="black"/>
                </a:solidFill>
                <a:latin typeface="Calibri" panose="020F0502020204030204"/>
              </a:endParaRPr>
            </a:p>
            <a:p>
              <a:pPr algn="ctr" defTabSz="240030">
                <a:lnSpc>
                  <a:spcPct val="90000"/>
                </a:lnSpc>
                <a:spcAft>
                  <a:spcPct val="35000"/>
                </a:spcAft>
              </a:pPr>
              <a:br>
                <a:rPr lang="en-GB" sz="540">
                  <a:latin typeface="Calibri" panose="020F0502020204030204"/>
                </a:rPr>
              </a:br>
              <a:endParaRPr lang="en-GB" sz="540">
                <a:solidFill>
                  <a:prstClr val="black"/>
                </a:solidFill>
                <a:latin typeface="Calibri" panose="020F0502020204030204"/>
              </a:endParaRPr>
            </a:p>
          </p:txBody>
        </p:sp>
      </p:grpSp>
      <p:grpSp>
        <p:nvGrpSpPr>
          <p:cNvPr id="21" name="Group 20">
            <a:extLst>
              <a:ext uri="{FF2B5EF4-FFF2-40B4-BE49-F238E27FC236}">
                <a16:creationId xmlns:a16="http://schemas.microsoft.com/office/drawing/2014/main" id="{0F1260BB-502E-45A3-A8D6-F4361742BBB4}"/>
              </a:ext>
            </a:extLst>
          </p:cNvPr>
          <p:cNvGrpSpPr/>
          <p:nvPr/>
        </p:nvGrpSpPr>
        <p:grpSpPr>
          <a:xfrm>
            <a:off x="4794620" y="4217677"/>
            <a:ext cx="1615736" cy="1192657"/>
            <a:chOff x="5583433" y="1660977"/>
            <a:chExt cx="1328808" cy="664404"/>
          </a:xfrm>
        </p:grpSpPr>
        <p:sp>
          <p:nvSpPr>
            <p:cNvPr id="22" name="Rectangle: Rounded Corners 21">
              <a:extLst>
                <a:ext uri="{FF2B5EF4-FFF2-40B4-BE49-F238E27FC236}">
                  <a16:creationId xmlns:a16="http://schemas.microsoft.com/office/drawing/2014/main" id="{5494B2F6-4DEB-4FA7-9149-5FC424E66374}"/>
                </a:ext>
              </a:extLst>
            </p:cNvPr>
            <p:cNvSpPr/>
            <p:nvPr/>
          </p:nvSpPr>
          <p:spPr>
            <a:xfrm>
              <a:off x="5583433" y="1660977"/>
              <a:ext cx="1328808" cy="664404"/>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3" name="Rectangle: Rounded Corners 4">
              <a:extLst>
                <a:ext uri="{FF2B5EF4-FFF2-40B4-BE49-F238E27FC236}">
                  <a16:creationId xmlns:a16="http://schemas.microsoft.com/office/drawing/2014/main" id="{C85D280B-56E8-492E-A0DC-B2349C65B4E4}"/>
                </a:ext>
              </a:extLst>
            </p:cNvPr>
            <p:cNvSpPr txBox="1"/>
            <p:nvPr/>
          </p:nvSpPr>
          <p:spPr>
            <a:xfrm>
              <a:off x="5602892" y="1680437"/>
              <a:ext cx="1289888" cy="625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30" tIns="3430" rIns="3430" bIns="3430" numCol="1" spcCol="1270" anchor="ctr" anchorCtr="0">
              <a:noAutofit/>
            </a:bodyPr>
            <a:lstStyle/>
            <a:p>
              <a:pPr algn="ctr" defTabSz="240030">
                <a:lnSpc>
                  <a:spcPct val="90000"/>
                </a:lnSpc>
                <a:spcAft>
                  <a:spcPct val="35000"/>
                </a:spcAft>
              </a:pPr>
              <a:r>
                <a:rPr lang="en-GB" sz="960" dirty="0">
                  <a:solidFill>
                    <a:schemeClr val="bg1"/>
                  </a:solidFill>
                  <a:latin typeface="Calibri" panose="020F0502020204030204"/>
                </a:rPr>
                <a:t>LOW GRADE GLIOMAS </a:t>
              </a:r>
              <a:endParaRPr lang="en-GB" sz="960" dirty="0">
                <a:solidFill>
                  <a:schemeClr val="bg1"/>
                </a:solidFill>
                <a:latin typeface="Calibri" panose="020F0502020204030204"/>
                <a:cs typeface="Calibri"/>
              </a:endParaRPr>
            </a:p>
            <a:p>
              <a:pPr algn="ctr" defTabSz="240030">
                <a:lnSpc>
                  <a:spcPct val="90000"/>
                </a:lnSpc>
                <a:spcAft>
                  <a:spcPct val="35000"/>
                </a:spcAft>
              </a:pPr>
              <a:endParaRPr lang="en-GB" sz="960" dirty="0">
                <a:solidFill>
                  <a:schemeClr val="bg1"/>
                </a:solidFill>
                <a:latin typeface="Calibri" panose="020F0502020204030204"/>
                <a:cs typeface="Calibri"/>
              </a:endParaRPr>
            </a:p>
            <a:p>
              <a:pPr algn="ctr" defTabSz="240030">
                <a:lnSpc>
                  <a:spcPct val="90000"/>
                </a:lnSpc>
                <a:spcAft>
                  <a:spcPct val="35000"/>
                </a:spcAft>
              </a:pPr>
              <a:r>
                <a:rPr lang="en-GB" sz="960" dirty="0">
                  <a:solidFill>
                    <a:schemeClr val="bg1"/>
                  </a:solidFill>
                  <a:latin typeface="Calibri" panose="020F0502020204030204"/>
                </a:rPr>
                <a:t>3-4 sessions prior to surgery</a:t>
              </a:r>
              <a:endParaRPr lang="en-GB" sz="960" dirty="0">
                <a:solidFill>
                  <a:schemeClr val="bg1"/>
                </a:solidFill>
                <a:latin typeface="Calibri" panose="020F0502020204030204"/>
                <a:cs typeface="Calibri"/>
              </a:endParaRPr>
            </a:p>
            <a:p>
              <a:pPr algn="ctr" defTabSz="240030">
                <a:lnSpc>
                  <a:spcPct val="90000"/>
                </a:lnSpc>
                <a:spcAft>
                  <a:spcPct val="35000"/>
                </a:spcAft>
              </a:pPr>
              <a:endParaRPr lang="en-GB" sz="960" dirty="0">
                <a:solidFill>
                  <a:schemeClr val="bg1"/>
                </a:solidFill>
                <a:latin typeface="Calibri" panose="020F0502020204030204"/>
                <a:cs typeface="Calibri"/>
              </a:endParaRPr>
            </a:p>
          </p:txBody>
        </p:sp>
      </p:grpSp>
      <p:grpSp>
        <p:nvGrpSpPr>
          <p:cNvPr id="24" name="Group 23">
            <a:extLst>
              <a:ext uri="{FF2B5EF4-FFF2-40B4-BE49-F238E27FC236}">
                <a16:creationId xmlns:a16="http://schemas.microsoft.com/office/drawing/2014/main" id="{CDDCD97D-36BE-4EDB-801C-3751697EF014}"/>
              </a:ext>
            </a:extLst>
          </p:cNvPr>
          <p:cNvGrpSpPr/>
          <p:nvPr/>
        </p:nvGrpSpPr>
        <p:grpSpPr>
          <a:xfrm>
            <a:off x="4800763" y="2752570"/>
            <a:ext cx="1603451" cy="1192658"/>
            <a:chOff x="5583433" y="1660977"/>
            <a:chExt cx="1328808" cy="664404"/>
          </a:xfrm>
        </p:grpSpPr>
        <p:sp>
          <p:nvSpPr>
            <p:cNvPr id="25" name="Rectangle: Rounded Corners 24">
              <a:extLst>
                <a:ext uri="{FF2B5EF4-FFF2-40B4-BE49-F238E27FC236}">
                  <a16:creationId xmlns:a16="http://schemas.microsoft.com/office/drawing/2014/main" id="{68AEC139-DD31-4AD8-AFF3-AFDBA1A4EB0E}"/>
                </a:ext>
              </a:extLst>
            </p:cNvPr>
            <p:cNvSpPr/>
            <p:nvPr/>
          </p:nvSpPr>
          <p:spPr>
            <a:xfrm>
              <a:off x="5583433" y="1660977"/>
              <a:ext cx="1328808" cy="664404"/>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01F4CA08-8D60-4375-86F9-B2597C338EFE}"/>
                </a:ext>
              </a:extLst>
            </p:cNvPr>
            <p:cNvSpPr txBox="1"/>
            <p:nvPr/>
          </p:nvSpPr>
          <p:spPr>
            <a:xfrm>
              <a:off x="5602893" y="1680437"/>
              <a:ext cx="1289888" cy="625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30" tIns="3430" rIns="3430" bIns="3430" numCol="1" spcCol="1270" anchor="ctr" anchorCtr="0">
              <a:noAutofit/>
            </a:bodyPr>
            <a:lstStyle/>
            <a:p>
              <a:pPr algn="ctr" defTabSz="240030">
                <a:lnSpc>
                  <a:spcPct val="90000"/>
                </a:lnSpc>
                <a:spcAft>
                  <a:spcPct val="35000"/>
                </a:spcAft>
              </a:pPr>
              <a:r>
                <a:rPr lang="en-GB" sz="960" dirty="0">
                  <a:solidFill>
                    <a:schemeClr val="bg1"/>
                  </a:solidFill>
                  <a:latin typeface="Calibri" panose="020F0502020204030204"/>
                </a:rPr>
                <a:t>METASTESES</a:t>
              </a:r>
              <a:endParaRPr lang="en-GB" sz="960" dirty="0">
                <a:solidFill>
                  <a:schemeClr val="bg1"/>
                </a:solidFill>
                <a:latin typeface="Calibri" panose="020F0502020204030204"/>
                <a:cs typeface="Calibri"/>
              </a:endParaRPr>
            </a:p>
            <a:p>
              <a:pPr algn="ctr" defTabSz="240030">
                <a:lnSpc>
                  <a:spcPct val="90000"/>
                </a:lnSpc>
                <a:spcAft>
                  <a:spcPct val="35000"/>
                </a:spcAft>
              </a:pPr>
              <a:endParaRPr lang="en-GB" sz="960" dirty="0">
                <a:solidFill>
                  <a:schemeClr val="bg1"/>
                </a:solidFill>
                <a:latin typeface="Calibri" panose="020F0502020204030204"/>
                <a:cs typeface="Calibri"/>
              </a:endParaRPr>
            </a:p>
            <a:p>
              <a:pPr algn="ctr" defTabSz="240030">
                <a:lnSpc>
                  <a:spcPct val="90000"/>
                </a:lnSpc>
                <a:spcAft>
                  <a:spcPct val="35000"/>
                </a:spcAft>
              </a:pPr>
              <a:r>
                <a:rPr lang="en-GB" sz="960" dirty="0">
                  <a:solidFill>
                    <a:schemeClr val="bg1"/>
                  </a:solidFill>
                  <a:latin typeface="Calibri" panose="020F0502020204030204"/>
                </a:rPr>
                <a:t>1-2 sessions prior to surgery</a:t>
              </a:r>
              <a:endParaRPr lang="en-GB" sz="960" dirty="0">
                <a:solidFill>
                  <a:schemeClr val="bg1"/>
                </a:solidFill>
                <a:latin typeface="Calibri" panose="020F0502020204030204"/>
                <a:cs typeface="Calibri"/>
              </a:endParaRPr>
            </a:p>
            <a:p>
              <a:pPr algn="ctr" defTabSz="240030">
                <a:lnSpc>
                  <a:spcPct val="90000"/>
                </a:lnSpc>
                <a:spcAft>
                  <a:spcPct val="35000"/>
                </a:spcAft>
              </a:pPr>
              <a:endParaRPr lang="en-GB" sz="960" dirty="0">
                <a:solidFill>
                  <a:schemeClr val="bg1"/>
                </a:solidFill>
                <a:latin typeface="Calibri" panose="020F0502020204030204"/>
                <a:cs typeface="Calibri"/>
              </a:endParaRPr>
            </a:p>
          </p:txBody>
        </p:sp>
      </p:grpSp>
      <p:grpSp>
        <p:nvGrpSpPr>
          <p:cNvPr id="27" name="Group 26">
            <a:extLst>
              <a:ext uri="{FF2B5EF4-FFF2-40B4-BE49-F238E27FC236}">
                <a16:creationId xmlns:a16="http://schemas.microsoft.com/office/drawing/2014/main" id="{451403FB-8CBA-4C5F-B1A0-007A06CAE273}"/>
              </a:ext>
            </a:extLst>
          </p:cNvPr>
          <p:cNvGrpSpPr/>
          <p:nvPr/>
        </p:nvGrpSpPr>
        <p:grpSpPr>
          <a:xfrm>
            <a:off x="4787338" y="1415646"/>
            <a:ext cx="1603451" cy="1093270"/>
            <a:chOff x="5583433" y="1660977"/>
            <a:chExt cx="1328808" cy="664404"/>
          </a:xfrm>
        </p:grpSpPr>
        <p:sp>
          <p:nvSpPr>
            <p:cNvPr id="28" name="Rectangle: Rounded Corners 27">
              <a:extLst>
                <a:ext uri="{FF2B5EF4-FFF2-40B4-BE49-F238E27FC236}">
                  <a16:creationId xmlns:a16="http://schemas.microsoft.com/office/drawing/2014/main" id="{7FA1CBC3-6027-49EE-A1DB-00A092EE0E22}"/>
                </a:ext>
              </a:extLst>
            </p:cNvPr>
            <p:cNvSpPr/>
            <p:nvPr/>
          </p:nvSpPr>
          <p:spPr>
            <a:xfrm>
              <a:off x="5583433" y="1660977"/>
              <a:ext cx="1328808" cy="664404"/>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9" name="Rectangle: Rounded Corners 4">
              <a:extLst>
                <a:ext uri="{FF2B5EF4-FFF2-40B4-BE49-F238E27FC236}">
                  <a16:creationId xmlns:a16="http://schemas.microsoft.com/office/drawing/2014/main" id="{CF7F8342-415F-4D10-A8A9-85EFF2026F1B}"/>
                </a:ext>
              </a:extLst>
            </p:cNvPr>
            <p:cNvSpPr txBox="1"/>
            <p:nvPr/>
          </p:nvSpPr>
          <p:spPr>
            <a:xfrm>
              <a:off x="5602893" y="1680437"/>
              <a:ext cx="1289888" cy="625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30" tIns="3430" rIns="3430" bIns="3430" numCol="1" spcCol="1270" anchor="ctr" anchorCtr="0">
              <a:noAutofit/>
            </a:bodyPr>
            <a:lstStyle/>
            <a:p>
              <a:pPr algn="ctr" defTabSz="240030">
                <a:lnSpc>
                  <a:spcPct val="90000"/>
                </a:lnSpc>
                <a:spcAft>
                  <a:spcPct val="35000"/>
                </a:spcAft>
              </a:pPr>
              <a:r>
                <a:rPr lang="en-GB" sz="960" dirty="0">
                  <a:solidFill>
                    <a:schemeClr val="bg1"/>
                  </a:solidFill>
                  <a:latin typeface="Calibri" panose="020F0502020204030204"/>
                </a:rPr>
                <a:t>HIGH GRADE GLIOMAS</a:t>
              </a:r>
              <a:endParaRPr lang="en-GB" sz="960" dirty="0">
                <a:solidFill>
                  <a:schemeClr val="bg1"/>
                </a:solidFill>
                <a:latin typeface="Calibri" panose="020F0502020204030204"/>
                <a:cs typeface="Calibri"/>
              </a:endParaRPr>
            </a:p>
            <a:p>
              <a:pPr algn="ctr" defTabSz="240030">
                <a:lnSpc>
                  <a:spcPct val="90000"/>
                </a:lnSpc>
                <a:spcAft>
                  <a:spcPct val="35000"/>
                </a:spcAft>
              </a:pPr>
              <a:endParaRPr lang="en-GB" sz="960" dirty="0">
                <a:solidFill>
                  <a:schemeClr val="bg1"/>
                </a:solidFill>
                <a:latin typeface="Calibri" panose="020F0502020204030204"/>
                <a:cs typeface="Calibri"/>
              </a:endParaRPr>
            </a:p>
            <a:p>
              <a:pPr algn="ctr" defTabSz="240030">
                <a:lnSpc>
                  <a:spcPct val="90000"/>
                </a:lnSpc>
                <a:spcAft>
                  <a:spcPct val="35000"/>
                </a:spcAft>
              </a:pPr>
              <a:r>
                <a:rPr lang="en-GB" sz="960" dirty="0">
                  <a:solidFill>
                    <a:schemeClr val="bg1"/>
                  </a:solidFill>
                  <a:latin typeface="Calibri" panose="020F0502020204030204"/>
                </a:rPr>
                <a:t>1-2 sessions prior to surgery </a:t>
              </a:r>
              <a:br>
                <a:rPr lang="en-GB" sz="960" dirty="0">
                  <a:solidFill>
                    <a:schemeClr val="bg1"/>
                  </a:solidFill>
                  <a:latin typeface="Calibri" panose="020F0502020204030204"/>
                </a:rPr>
              </a:br>
              <a:endParaRPr lang="en-GB" sz="960" dirty="0">
                <a:solidFill>
                  <a:schemeClr val="bg1"/>
                </a:solidFill>
                <a:latin typeface="Calibri" panose="020F0502020204030204"/>
                <a:cs typeface="Calibri"/>
              </a:endParaRPr>
            </a:p>
          </p:txBody>
        </p:sp>
      </p:grpSp>
      <p:sp>
        <p:nvSpPr>
          <p:cNvPr id="41" name="Rectangle: Rounded Corners 40">
            <a:extLst>
              <a:ext uri="{FF2B5EF4-FFF2-40B4-BE49-F238E27FC236}">
                <a16:creationId xmlns:a16="http://schemas.microsoft.com/office/drawing/2014/main" id="{EEE8E704-30B7-4B3A-8D84-AF4F0D0E0D80}"/>
              </a:ext>
            </a:extLst>
          </p:cNvPr>
          <p:cNvSpPr/>
          <p:nvPr/>
        </p:nvSpPr>
        <p:spPr>
          <a:xfrm>
            <a:off x="10116250" y="2581367"/>
            <a:ext cx="1302481" cy="13448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defTabSz="240030">
              <a:lnSpc>
                <a:spcPct val="90000"/>
              </a:lnSpc>
              <a:spcAft>
                <a:spcPct val="35000"/>
              </a:spcAft>
            </a:pPr>
            <a:r>
              <a:rPr lang="en-GB" sz="1080">
                <a:latin typeface="Calibri" panose="020F0502020204030204"/>
                <a:cs typeface="Calibri"/>
              </a:rPr>
              <a:t>Discharge</a:t>
            </a:r>
            <a:endParaRPr lang="en-GB" sz="1080">
              <a:latin typeface="Calibri" panose="020F0502020204030204"/>
            </a:endParaRPr>
          </a:p>
          <a:p>
            <a:pPr algn="ctr" defTabSz="240030">
              <a:lnSpc>
                <a:spcPct val="90000"/>
              </a:lnSpc>
              <a:spcAft>
                <a:spcPct val="35000"/>
              </a:spcAft>
            </a:pPr>
            <a:r>
              <a:rPr lang="en-GB" sz="1080">
                <a:latin typeface="Calibri" panose="020F0502020204030204"/>
              </a:rPr>
              <a:t>Onward referrals completed</a:t>
            </a:r>
            <a:endParaRPr lang="en-GB" sz="2160"/>
          </a:p>
          <a:p>
            <a:pPr algn="ctr" defTabSz="240030">
              <a:lnSpc>
                <a:spcPct val="90000"/>
              </a:lnSpc>
              <a:spcAft>
                <a:spcPct val="35000"/>
              </a:spcAft>
            </a:pPr>
            <a:r>
              <a:rPr lang="en-GB" sz="1080">
                <a:latin typeface="Calibri" panose="020F0502020204030204"/>
              </a:rPr>
              <a:t>Patient questionnaire sent out (PREM)</a:t>
            </a:r>
            <a:endParaRPr lang="en-GB" sz="1080">
              <a:latin typeface="Calibri" panose="020F0502020204030204"/>
              <a:cs typeface="Calibri"/>
            </a:endParaRPr>
          </a:p>
        </p:txBody>
      </p:sp>
      <p:sp>
        <p:nvSpPr>
          <p:cNvPr id="42" name="Rectangle: Rounded Corners 41">
            <a:extLst>
              <a:ext uri="{FF2B5EF4-FFF2-40B4-BE49-F238E27FC236}">
                <a16:creationId xmlns:a16="http://schemas.microsoft.com/office/drawing/2014/main" id="{0FB18CE8-F646-446E-935C-4BB7E16E9AB8}"/>
              </a:ext>
            </a:extLst>
          </p:cNvPr>
          <p:cNvSpPr/>
          <p:nvPr/>
        </p:nvSpPr>
        <p:spPr>
          <a:xfrm>
            <a:off x="8131517" y="1415647"/>
            <a:ext cx="1521438" cy="210317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109728" tIns="54864" rIns="109728" bIns="54864" rtlCol="0" anchor="ctr"/>
          <a:lstStyle/>
          <a:p>
            <a:pPr algn="ctr" defTabSz="240030">
              <a:lnSpc>
                <a:spcPct val="90000"/>
              </a:lnSpc>
              <a:spcAft>
                <a:spcPct val="35000"/>
              </a:spcAft>
            </a:pPr>
            <a:r>
              <a:rPr lang="en-GB" sz="960">
                <a:latin typeface="Calibri" panose="020F0502020204030204"/>
              </a:rPr>
              <a:t>ENHANCED RECOVERY:</a:t>
            </a:r>
          </a:p>
          <a:p>
            <a:pPr algn="ctr" defTabSz="240030">
              <a:lnSpc>
                <a:spcPct val="90000"/>
              </a:lnSpc>
              <a:spcAft>
                <a:spcPct val="35000"/>
              </a:spcAft>
            </a:pPr>
            <a:r>
              <a:rPr lang="en-GB" sz="960">
                <a:latin typeface="Calibri" panose="020F0502020204030204"/>
              </a:rPr>
              <a:t>1 week post discharge</a:t>
            </a:r>
            <a:endParaRPr lang="en-GB" sz="960">
              <a:latin typeface="Calibri" panose="020F0502020204030204"/>
              <a:cs typeface="Calibri"/>
            </a:endParaRPr>
          </a:p>
          <a:p>
            <a:pPr algn="ctr" defTabSz="240030">
              <a:lnSpc>
                <a:spcPct val="90000"/>
              </a:lnSpc>
              <a:spcAft>
                <a:spcPct val="35000"/>
              </a:spcAft>
            </a:pPr>
            <a:r>
              <a:rPr lang="en-GB" sz="960">
                <a:latin typeface="Calibri" panose="020F0502020204030204"/>
              </a:rPr>
              <a:t>Offer 1-2 sessions to bridge gap  before community services / continue interventions started prior to surgery</a:t>
            </a:r>
            <a:endParaRPr lang="en-GB" sz="960">
              <a:latin typeface="Calibri" panose="020F0502020204030204"/>
              <a:cs typeface="Calibri"/>
            </a:endParaRPr>
          </a:p>
          <a:p>
            <a:pPr algn="ctr" defTabSz="240030">
              <a:lnSpc>
                <a:spcPct val="90000"/>
              </a:lnSpc>
              <a:spcAft>
                <a:spcPct val="35000"/>
              </a:spcAft>
            </a:pPr>
            <a:endParaRPr lang="en-GB" sz="960">
              <a:latin typeface="Calibri" panose="020F0502020204030204"/>
            </a:endParaRPr>
          </a:p>
          <a:p>
            <a:pPr algn="ctr" defTabSz="240030">
              <a:lnSpc>
                <a:spcPct val="90000"/>
              </a:lnSpc>
              <a:spcAft>
                <a:spcPct val="35000"/>
              </a:spcAft>
            </a:pPr>
            <a:r>
              <a:rPr lang="en-GB" sz="960">
                <a:latin typeface="Calibri" panose="020F0502020204030204"/>
              </a:rPr>
              <a:t>Follow up outcome measures completed (PROMs)</a:t>
            </a:r>
            <a:endParaRPr lang="en-GB" sz="960">
              <a:latin typeface="Calibri" panose="020F0502020204030204"/>
              <a:cs typeface="Calibri"/>
            </a:endParaRPr>
          </a:p>
          <a:p>
            <a:pPr algn="ctr" defTabSz="240030">
              <a:lnSpc>
                <a:spcPct val="90000"/>
              </a:lnSpc>
              <a:spcAft>
                <a:spcPct val="35000"/>
              </a:spcAft>
            </a:pPr>
            <a:endParaRPr lang="en-GB" sz="990">
              <a:solidFill>
                <a:prstClr val="black"/>
              </a:solidFill>
              <a:latin typeface="Calibri" panose="020F0502020204030204"/>
            </a:endParaRPr>
          </a:p>
        </p:txBody>
      </p:sp>
      <p:sp>
        <p:nvSpPr>
          <p:cNvPr id="43" name="Rectangle: Rounded Corners 42">
            <a:extLst>
              <a:ext uri="{FF2B5EF4-FFF2-40B4-BE49-F238E27FC236}">
                <a16:creationId xmlns:a16="http://schemas.microsoft.com/office/drawing/2014/main" id="{E7445DC8-1FB7-4088-8717-E7D0C72AAFE8}"/>
              </a:ext>
            </a:extLst>
          </p:cNvPr>
          <p:cNvSpPr/>
          <p:nvPr/>
        </p:nvSpPr>
        <p:spPr>
          <a:xfrm>
            <a:off x="8106988" y="3881498"/>
            <a:ext cx="1603451" cy="149690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109728" tIns="54864" rIns="109728" bIns="54864" rtlCol="0" anchor="ctr"/>
          <a:lstStyle/>
          <a:p>
            <a:pPr algn="ctr" defTabSz="240030">
              <a:lnSpc>
                <a:spcPct val="90000"/>
              </a:lnSpc>
              <a:spcAft>
                <a:spcPct val="35000"/>
              </a:spcAft>
            </a:pPr>
            <a:r>
              <a:rPr lang="en-GB" sz="960">
                <a:latin typeface="Calibri" panose="020F0502020204030204"/>
              </a:rPr>
              <a:t>GENERAL:</a:t>
            </a:r>
          </a:p>
          <a:p>
            <a:pPr algn="ctr" defTabSz="240030">
              <a:lnSpc>
                <a:spcPct val="90000"/>
              </a:lnSpc>
              <a:spcAft>
                <a:spcPct val="35000"/>
              </a:spcAft>
            </a:pPr>
            <a:r>
              <a:rPr lang="en-GB" sz="960">
                <a:latin typeface="Calibri" panose="020F0502020204030204"/>
              </a:rPr>
              <a:t>3-4 weeks after surgery </a:t>
            </a:r>
            <a:endParaRPr lang="en-GB" sz="960">
              <a:latin typeface="Calibri" panose="020F0502020204030204"/>
              <a:cs typeface="Calibri"/>
            </a:endParaRPr>
          </a:p>
          <a:p>
            <a:pPr algn="ctr" defTabSz="240030">
              <a:lnSpc>
                <a:spcPct val="90000"/>
              </a:lnSpc>
              <a:spcAft>
                <a:spcPct val="35000"/>
              </a:spcAft>
            </a:pPr>
            <a:r>
              <a:rPr lang="en-GB" sz="960">
                <a:latin typeface="Calibri" panose="020F0502020204030204"/>
              </a:rPr>
              <a:t>1 session</a:t>
            </a:r>
            <a:endParaRPr lang="en-GB" sz="960">
              <a:latin typeface="Calibri" panose="020F0502020204030204"/>
              <a:cs typeface="Calibri"/>
            </a:endParaRPr>
          </a:p>
          <a:p>
            <a:pPr algn="ctr" defTabSz="240030">
              <a:lnSpc>
                <a:spcPct val="90000"/>
              </a:lnSpc>
              <a:spcAft>
                <a:spcPct val="35000"/>
              </a:spcAft>
            </a:pPr>
            <a:r>
              <a:rPr lang="en-GB" sz="960">
                <a:latin typeface="Calibri" panose="020F0502020204030204"/>
              </a:rPr>
              <a:t>Review of recovery and any ongoing needs </a:t>
            </a:r>
            <a:endParaRPr lang="en-GB" sz="960">
              <a:latin typeface="Calibri" panose="020F0502020204030204"/>
              <a:cs typeface="Calibri"/>
            </a:endParaRPr>
          </a:p>
          <a:p>
            <a:pPr algn="ctr" defTabSz="240030">
              <a:lnSpc>
                <a:spcPct val="90000"/>
              </a:lnSpc>
              <a:spcAft>
                <a:spcPct val="35000"/>
              </a:spcAft>
            </a:pPr>
            <a:endParaRPr lang="en-GB" sz="960">
              <a:latin typeface="Calibri" panose="020F0502020204030204"/>
            </a:endParaRPr>
          </a:p>
          <a:p>
            <a:pPr algn="ctr" defTabSz="240030">
              <a:lnSpc>
                <a:spcPct val="90000"/>
              </a:lnSpc>
              <a:spcAft>
                <a:spcPct val="35000"/>
              </a:spcAft>
            </a:pPr>
            <a:r>
              <a:rPr lang="en-GB" sz="960">
                <a:latin typeface="Calibri" panose="020F0502020204030204"/>
              </a:rPr>
              <a:t>Follow up outcome measures completed (PROMs)</a:t>
            </a:r>
            <a:endParaRPr lang="en-GB" sz="960">
              <a:latin typeface="Calibri" panose="020F0502020204030204"/>
              <a:cs typeface="Calibri"/>
            </a:endParaRPr>
          </a:p>
        </p:txBody>
      </p:sp>
      <p:cxnSp>
        <p:nvCxnSpPr>
          <p:cNvPr id="46" name="Straight Arrow Connector 45">
            <a:extLst>
              <a:ext uri="{FF2B5EF4-FFF2-40B4-BE49-F238E27FC236}">
                <a16:creationId xmlns:a16="http://schemas.microsoft.com/office/drawing/2014/main" id="{410AB5D8-84D0-4650-9366-C9C797E41735}"/>
              </a:ext>
            </a:extLst>
          </p:cNvPr>
          <p:cNvCxnSpPr>
            <a:cxnSpLocks/>
            <a:stCxn id="6" idx="3"/>
          </p:cNvCxnSpPr>
          <p:nvPr/>
        </p:nvCxnSpPr>
        <p:spPr>
          <a:xfrm>
            <a:off x="2164927" y="3124776"/>
            <a:ext cx="289896" cy="0"/>
          </a:xfrm>
          <a:prstGeom prst="straightConnector1">
            <a:avLst/>
          </a:prstGeom>
          <a:ln w="25400">
            <a:tailEnd type="triangle"/>
          </a:ln>
        </p:spPr>
        <p:style>
          <a:lnRef idx="1">
            <a:schemeClr val="accent2"/>
          </a:lnRef>
          <a:fillRef idx="0">
            <a:schemeClr val="accent2"/>
          </a:fillRef>
          <a:effectRef idx="0">
            <a:schemeClr val="accent2"/>
          </a:effectRef>
          <a:fontRef idx="minor">
            <a:schemeClr val="tx1"/>
          </a:fontRef>
        </p:style>
      </p:cxnSp>
      <p:cxnSp>
        <p:nvCxnSpPr>
          <p:cNvPr id="50" name="Straight Arrow Connector 49">
            <a:extLst>
              <a:ext uri="{FF2B5EF4-FFF2-40B4-BE49-F238E27FC236}">
                <a16:creationId xmlns:a16="http://schemas.microsoft.com/office/drawing/2014/main" id="{1FDA69E4-6650-48CB-A1E2-7D13E4DC5AE9}"/>
              </a:ext>
            </a:extLst>
          </p:cNvPr>
          <p:cNvCxnSpPr>
            <a:cxnSpLocks/>
          </p:cNvCxnSpPr>
          <p:nvPr/>
        </p:nvCxnSpPr>
        <p:spPr>
          <a:xfrm flipV="1">
            <a:off x="4457018" y="2265939"/>
            <a:ext cx="306838" cy="911756"/>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07CC9144-3612-4168-9E02-1954E1BCEB77}"/>
              </a:ext>
            </a:extLst>
          </p:cNvPr>
          <p:cNvCxnSpPr>
            <a:cxnSpLocks/>
          </p:cNvCxnSpPr>
          <p:nvPr/>
        </p:nvCxnSpPr>
        <p:spPr>
          <a:xfrm>
            <a:off x="4453468" y="3177696"/>
            <a:ext cx="363774" cy="0"/>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3FEA592-E9B4-4B25-B7FA-FFF0EBB515A9}"/>
              </a:ext>
            </a:extLst>
          </p:cNvPr>
          <p:cNvCxnSpPr/>
          <p:nvPr/>
        </p:nvCxnSpPr>
        <p:spPr>
          <a:xfrm>
            <a:off x="4465525" y="3177696"/>
            <a:ext cx="292106" cy="1271608"/>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5A9DDE5-E1F4-4AC7-9190-1E7FC6696365}"/>
              </a:ext>
            </a:extLst>
          </p:cNvPr>
          <p:cNvCxnSpPr>
            <a:cxnSpLocks/>
          </p:cNvCxnSpPr>
          <p:nvPr/>
        </p:nvCxnSpPr>
        <p:spPr>
          <a:xfrm>
            <a:off x="6380731" y="2186684"/>
            <a:ext cx="377282" cy="1050608"/>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80E1658A-9E59-4C44-9996-0D5047F9B060}"/>
              </a:ext>
            </a:extLst>
          </p:cNvPr>
          <p:cNvCxnSpPr>
            <a:cxnSpLocks/>
          </p:cNvCxnSpPr>
          <p:nvPr/>
        </p:nvCxnSpPr>
        <p:spPr>
          <a:xfrm>
            <a:off x="6410356" y="3237292"/>
            <a:ext cx="347658" cy="0"/>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6A64E9AC-C677-4C85-8CE7-5CCE9A30D949}"/>
              </a:ext>
            </a:extLst>
          </p:cNvPr>
          <p:cNvCxnSpPr>
            <a:cxnSpLocks/>
          </p:cNvCxnSpPr>
          <p:nvPr/>
        </p:nvCxnSpPr>
        <p:spPr>
          <a:xfrm flipV="1">
            <a:off x="6404214" y="3237292"/>
            <a:ext cx="337321" cy="1379963"/>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7F9B867B-1C0D-469D-B811-C8DEFA6C8579}"/>
              </a:ext>
            </a:extLst>
          </p:cNvPr>
          <p:cNvCxnSpPr>
            <a:stCxn id="19" idx="3"/>
          </p:cNvCxnSpPr>
          <p:nvPr/>
        </p:nvCxnSpPr>
        <p:spPr>
          <a:xfrm flipV="1">
            <a:off x="7866805" y="2476895"/>
            <a:ext cx="264710" cy="670361"/>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8B08BF7-F2E9-4E3A-88E4-C17CD77C2562}"/>
              </a:ext>
            </a:extLst>
          </p:cNvPr>
          <p:cNvCxnSpPr>
            <a:cxnSpLocks/>
            <a:stCxn id="19" idx="3"/>
          </p:cNvCxnSpPr>
          <p:nvPr/>
        </p:nvCxnSpPr>
        <p:spPr>
          <a:xfrm>
            <a:off x="7866807" y="3147256"/>
            <a:ext cx="223703" cy="960572"/>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F36A584-0205-4989-BA56-18E5D3DEB732}"/>
              </a:ext>
            </a:extLst>
          </p:cNvPr>
          <p:cNvCxnSpPr>
            <a:cxnSpLocks/>
            <a:endCxn id="41" idx="1"/>
          </p:cNvCxnSpPr>
          <p:nvPr/>
        </p:nvCxnSpPr>
        <p:spPr>
          <a:xfrm>
            <a:off x="9652954" y="2383293"/>
            <a:ext cx="463296" cy="870491"/>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AB4F9AA9-D518-4D69-9C74-2A94F7A7FC4C}"/>
              </a:ext>
            </a:extLst>
          </p:cNvPr>
          <p:cNvCxnSpPr>
            <a:endCxn id="41" idx="1"/>
          </p:cNvCxnSpPr>
          <p:nvPr/>
        </p:nvCxnSpPr>
        <p:spPr>
          <a:xfrm flipV="1">
            <a:off x="9693960" y="3253783"/>
            <a:ext cx="422290" cy="817630"/>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D45878E3-9E46-4C24-9B6A-D1CC73FF03AD}"/>
              </a:ext>
            </a:extLst>
          </p:cNvPr>
          <p:cNvSpPr txBox="1"/>
          <p:nvPr/>
        </p:nvSpPr>
        <p:spPr>
          <a:xfrm>
            <a:off x="1634102" y="611622"/>
            <a:ext cx="8145625" cy="341632"/>
          </a:xfrm>
          <a:prstGeom prst="rect">
            <a:avLst/>
          </a:prstGeom>
          <a:noFill/>
          <a:ln>
            <a:solidFill>
              <a:schemeClr val="accent1"/>
            </a:solidFill>
          </a:ln>
        </p:spPr>
        <p:txBody>
          <a:bodyPr wrap="square" rtlCol="0">
            <a:spAutoFit/>
          </a:bodyPr>
          <a:lstStyle/>
          <a:p>
            <a:pPr algn="ctr" defTabSz="822960"/>
            <a:r>
              <a:rPr lang="en-GB" sz="1620" err="1">
                <a:solidFill>
                  <a:prstClr val="black"/>
                </a:solidFill>
                <a:latin typeface="Calibri" panose="020F0502020204030204"/>
              </a:rPr>
              <a:t>Prehabilitation</a:t>
            </a:r>
            <a:r>
              <a:rPr lang="en-GB" sz="1620">
                <a:solidFill>
                  <a:prstClr val="black"/>
                </a:solidFill>
                <a:latin typeface="Calibri" panose="020F0502020204030204"/>
              </a:rPr>
              <a:t> Patient Pathway</a:t>
            </a:r>
          </a:p>
        </p:txBody>
      </p:sp>
      <p:pic>
        <p:nvPicPr>
          <p:cNvPr id="36" name="Picture 7" descr="NHSNBT_logo.jpg">
            <a:extLst>
              <a:ext uri="{FF2B5EF4-FFF2-40B4-BE49-F238E27FC236}">
                <a16:creationId xmlns:a16="http://schemas.microsoft.com/office/drawing/2014/main" id="{6FBBC759-1A22-4579-89D4-CDA1C47603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6956" y="219076"/>
            <a:ext cx="13525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2" descr="Z:\Brand &amp; Templates\Brand Guidelines 2018 onwards\Brand Guidelines 2018\Final designs\NBT_NHS icons All vector versions\Footer scaled NHS Purple.png">
            <a:extLst>
              <a:ext uri="{FF2B5EF4-FFF2-40B4-BE49-F238E27FC236}">
                <a16:creationId xmlns:a16="http://schemas.microsoft.com/office/drawing/2014/main" id="{62BFD5FE-5EE4-46F6-B77C-BF83B72343F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753"/>
          <a:stretch/>
        </p:blipFill>
        <p:spPr bwMode="auto">
          <a:xfrm>
            <a:off x="609600" y="6400476"/>
            <a:ext cx="10669906" cy="47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01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3FE5C3CA-9C0A-4BC8-B50C-7D7786AAE513}"/>
              </a:ext>
            </a:extLst>
          </p:cNvPr>
          <p:cNvGraphicFramePr>
            <a:graphicFrameLocks noGrp="1"/>
          </p:cNvGraphicFramePr>
          <p:nvPr>
            <p:extLst>
              <p:ext uri="{D42A27DB-BD31-4B8C-83A1-F6EECF244321}">
                <p14:modId xmlns:p14="http://schemas.microsoft.com/office/powerpoint/2010/main" val="905318856"/>
              </p:ext>
            </p:extLst>
          </p:nvPr>
        </p:nvGraphicFramePr>
        <p:xfrm>
          <a:off x="1233308" y="584161"/>
          <a:ext cx="8769694" cy="5749592"/>
        </p:xfrm>
        <a:graphic>
          <a:graphicData uri="http://schemas.openxmlformats.org/drawingml/2006/table">
            <a:tbl>
              <a:tblPr firstRow="1" bandRow="1">
                <a:tableStyleId>{5C22544A-7EE6-4342-B048-85BDC9FD1C3A}</a:tableStyleId>
              </a:tblPr>
              <a:tblGrid>
                <a:gridCol w="4384847">
                  <a:extLst>
                    <a:ext uri="{9D8B030D-6E8A-4147-A177-3AD203B41FA5}">
                      <a16:colId xmlns:a16="http://schemas.microsoft.com/office/drawing/2014/main" val="1123886788"/>
                    </a:ext>
                  </a:extLst>
                </a:gridCol>
                <a:gridCol w="4384847">
                  <a:extLst>
                    <a:ext uri="{9D8B030D-6E8A-4147-A177-3AD203B41FA5}">
                      <a16:colId xmlns:a16="http://schemas.microsoft.com/office/drawing/2014/main" val="1743629795"/>
                    </a:ext>
                  </a:extLst>
                </a:gridCol>
              </a:tblGrid>
              <a:tr h="438912">
                <a:tc gridSpan="2">
                  <a:txBody>
                    <a:bodyPr/>
                    <a:lstStyle/>
                    <a:p>
                      <a:r>
                        <a:rPr lang="en-GB" sz="2200" dirty="0"/>
                        <a:t>PATIENT DATA </a:t>
                      </a:r>
                    </a:p>
                  </a:txBody>
                  <a:tcPr marL="109728" marR="109728" marT="54864" marB="54864"/>
                </a:tc>
                <a:tc hMerge="1">
                  <a:txBody>
                    <a:bodyPr/>
                    <a:lstStyle/>
                    <a:p>
                      <a:endParaRPr lang="en-GB"/>
                    </a:p>
                  </a:txBody>
                  <a:tcPr/>
                </a:tc>
                <a:extLst>
                  <a:ext uri="{0D108BD9-81ED-4DB2-BD59-A6C34878D82A}">
                    <a16:rowId xmlns:a16="http://schemas.microsoft.com/office/drawing/2014/main" val="3116201214"/>
                  </a:ext>
                </a:extLst>
              </a:tr>
              <a:tr h="621792">
                <a:tc>
                  <a:txBody>
                    <a:bodyPr/>
                    <a:lstStyle/>
                    <a:p>
                      <a:pPr marL="0" marR="0" lvl="0" indent="0" algn="l" rtl="0" eaLnBrk="1" fontAlgn="auto" latinLnBrk="0" hangingPunct="1">
                        <a:lnSpc>
                          <a:spcPct val="100000"/>
                        </a:lnSpc>
                        <a:spcBef>
                          <a:spcPts val="0"/>
                        </a:spcBef>
                        <a:spcAft>
                          <a:spcPts val="0"/>
                        </a:spcAft>
                        <a:buClrTx/>
                        <a:buSzTx/>
                        <a:buFontTx/>
                        <a:buNone/>
                      </a:pPr>
                      <a:r>
                        <a:rPr lang="en-GB" sz="1700"/>
                        <a:t>New patients seen in prehab </a:t>
                      </a:r>
                      <a:r>
                        <a:rPr lang="en-GB" sz="1400"/>
                        <a:t>(1st November 2022- 5</a:t>
                      </a:r>
                      <a:r>
                        <a:rPr lang="en-GB" sz="1400" baseline="30000"/>
                        <a:t>th</a:t>
                      </a:r>
                      <a:r>
                        <a:rPr lang="en-GB" sz="1400"/>
                        <a:t> may 2023)</a:t>
                      </a:r>
                      <a:r>
                        <a:rPr lang="en-GB" sz="1700"/>
                        <a:t>:</a:t>
                      </a:r>
                    </a:p>
                  </a:txBody>
                  <a:tcPr marL="109728" marR="109728" marT="54864" marB="54864"/>
                </a:tc>
                <a:tc>
                  <a:txBody>
                    <a:bodyPr/>
                    <a:lstStyle/>
                    <a:p>
                      <a:r>
                        <a:rPr lang="en-GB" sz="1900"/>
                        <a:t>73</a:t>
                      </a:r>
                    </a:p>
                  </a:txBody>
                  <a:tcPr marL="109728" marR="109728" marT="54864" marB="54864"/>
                </a:tc>
                <a:extLst>
                  <a:ext uri="{0D108BD9-81ED-4DB2-BD59-A6C34878D82A}">
                    <a16:rowId xmlns:a16="http://schemas.microsoft.com/office/drawing/2014/main" val="895314666"/>
                  </a:ext>
                </a:extLst>
              </a:tr>
              <a:tr h="402336">
                <a:tc>
                  <a:txBody>
                    <a:bodyPr/>
                    <a:lstStyle/>
                    <a:p>
                      <a:r>
                        <a:rPr lang="en-GB" sz="1700" dirty="0"/>
                        <a:t>Average no. new patients per week: </a:t>
                      </a:r>
                    </a:p>
                  </a:txBody>
                  <a:tcPr marL="109728" marR="109728" marT="54864" marB="54864"/>
                </a:tc>
                <a:tc>
                  <a:txBody>
                    <a:bodyPr/>
                    <a:lstStyle/>
                    <a:p>
                      <a:r>
                        <a:rPr lang="en-GB" sz="1900"/>
                        <a:t>2.7</a:t>
                      </a:r>
                    </a:p>
                  </a:txBody>
                  <a:tcPr marL="109728" marR="109728" marT="54864" marB="54864"/>
                </a:tc>
                <a:extLst>
                  <a:ext uri="{0D108BD9-81ED-4DB2-BD59-A6C34878D82A}">
                    <a16:rowId xmlns:a16="http://schemas.microsoft.com/office/drawing/2014/main" val="1269986210"/>
                  </a:ext>
                </a:extLst>
              </a:tr>
              <a:tr h="851456">
                <a:tc>
                  <a:txBody>
                    <a:bodyPr/>
                    <a:lstStyle/>
                    <a:p>
                      <a:r>
                        <a:rPr lang="en-GB" sz="1700" dirty="0"/>
                        <a:t>Predicted no. new patients per week: </a:t>
                      </a:r>
                    </a:p>
                  </a:txBody>
                  <a:tcPr marL="109728" marR="109728" marT="54864" marB="54864"/>
                </a:tc>
                <a:tc>
                  <a:txBody>
                    <a:bodyPr/>
                    <a:lstStyle/>
                    <a:p>
                      <a:r>
                        <a:rPr lang="en-GB" sz="1900"/>
                        <a:t>6</a:t>
                      </a:r>
                    </a:p>
                  </a:txBody>
                  <a:tcPr marL="109728" marR="109728" marT="54864" marB="54864"/>
                </a:tc>
                <a:extLst>
                  <a:ext uri="{0D108BD9-81ED-4DB2-BD59-A6C34878D82A}">
                    <a16:rowId xmlns:a16="http://schemas.microsoft.com/office/drawing/2014/main" val="3439951901"/>
                  </a:ext>
                </a:extLst>
              </a:tr>
              <a:tr h="877824">
                <a:tc>
                  <a:txBody>
                    <a:bodyPr/>
                    <a:lstStyle/>
                    <a:p>
                      <a:r>
                        <a:rPr lang="en-GB" sz="1700" dirty="0"/>
                        <a:t>Tumour types: </a:t>
                      </a:r>
                    </a:p>
                  </a:txBody>
                  <a:tcPr marL="109728" marR="109728" marT="54864" marB="54864"/>
                </a:tc>
                <a:tc>
                  <a:txBody>
                    <a:bodyPr/>
                    <a:lstStyle/>
                    <a:p>
                      <a:r>
                        <a:rPr lang="en-GB" sz="1700"/>
                        <a:t>43 HGG    (57% of patients seen)</a:t>
                      </a:r>
                      <a:br>
                        <a:rPr lang="en-GB" sz="1700"/>
                      </a:br>
                      <a:r>
                        <a:rPr lang="en-GB" sz="1700"/>
                        <a:t>14 LGG     (18% of patients seen)</a:t>
                      </a:r>
                    </a:p>
                    <a:p>
                      <a:r>
                        <a:rPr lang="en-GB" sz="1700"/>
                        <a:t>18 METS   (24% of patients seen) </a:t>
                      </a:r>
                    </a:p>
                    <a:p>
                      <a:r>
                        <a:rPr lang="en-GB" sz="1700"/>
                        <a:t>1 other ( neurocytoma) </a:t>
                      </a:r>
                    </a:p>
                  </a:txBody>
                  <a:tcPr marL="109728" marR="109728" marT="54864" marB="54864"/>
                </a:tc>
                <a:extLst>
                  <a:ext uri="{0D108BD9-81ED-4DB2-BD59-A6C34878D82A}">
                    <a16:rowId xmlns:a16="http://schemas.microsoft.com/office/drawing/2014/main" val="2528677516"/>
                  </a:ext>
                </a:extLst>
              </a:tr>
              <a:tr h="877824">
                <a:tc>
                  <a:txBody>
                    <a:bodyPr/>
                    <a:lstStyle/>
                    <a:p>
                      <a:r>
                        <a:rPr lang="en-GB" sz="1700"/>
                        <a:t>Appointment types: </a:t>
                      </a:r>
                    </a:p>
                  </a:txBody>
                  <a:tcPr marL="109728" marR="109728" marT="54864" marB="54864"/>
                </a:tc>
                <a:tc>
                  <a:txBody>
                    <a:bodyPr/>
                    <a:lstStyle/>
                    <a:p>
                      <a:r>
                        <a:rPr lang="en-GB" sz="1700"/>
                        <a:t>73 % initial appointments face to face</a:t>
                      </a:r>
                    </a:p>
                    <a:p>
                      <a:r>
                        <a:rPr lang="en-GB" sz="1700"/>
                        <a:t>23% initial appointments telephone </a:t>
                      </a:r>
                    </a:p>
                    <a:p>
                      <a:r>
                        <a:rPr lang="en-GB" sz="1700"/>
                        <a:t>4% initial appointments virtual </a:t>
                      </a:r>
                    </a:p>
                  </a:txBody>
                  <a:tcPr marL="109728" marR="109728" marT="54864" marB="54864"/>
                </a:tc>
                <a:extLst>
                  <a:ext uri="{0D108BD9-81ED-4DB2-BD59-A6C34878D82A}">
                    <a16:rowId xmlns:a16="http://schemas.microsoft.com/office/drawing/2014/main" val="4242342083"/>
                  </a:ext>
                </a:extLst>
              </a:tr>
              <a:tr h="1389888">
                <a:tc>
                  <a:txBody>
                    <a:bodyPr/>
                    <a:lstStyle/>
                    <a:p>
                      <a:r>
                        <a:rPr lang="en-GB" sz="1700"/>
                        <a:t>Length of stay</a:t>
                      </a:r>
                    </a:p>
                  </a:txBody>
                  <a:tcPr marL="109728" marR="109728" marT="54864" marB="54864"/>
                </a:tc>
                <a:tc>
                  <a:txBody>
                    <a:bodyPr/>
                    <a:lstStyle/>
                    <a:p>
                      <a:pPr lvl="0">
                        <a:buNone/>
                      </a:pPr>
                      <a:r>
                        <a:rPr lang="en-GB" sz="1700" i="0" dirty="0"/>
                        <a:t>AHP BNSSG Evaluation dashboard to go live in next month</a:t>
                      </a:r>
                    </a:p>
                    <a:p>
                      <a:pPr lvl="0">
                        <a:buNone/>
                      </a:pPr>
                      <a:r>
                        <a:rPr lang="en-GB" sz="1700" i="0" dirty="0"/>
                        <a:t>Impact on </a:t>
                      </a:r>
                      <a:r>
                        <a:rPr lang="en-GB" sz="1700" i="0" dirty="0" err="1"/>
                        <a:t>LoS</a:t>
                      </a:r>
                      <a:r>
                        <a:rPr lang="en-GB" sz="1700" i="0" dirty="0"/>
                        <a:t> and readmission data will be available.</a:t>
                      </a:r>
                    </a:p>
                  </a:txBody>
                  <a:tcPr marL="109728" marR="109728" marT="54864" marB="54864"/>
                </a:tc>
                <a:extLst>
                  <a:ext uri="{0D108BD9-81ED-4DB2-BD59-A6C34878D82A}">
                    <a16:rowId xmlns:a16="http://schemas.microsoft.com/office/drawing/2014/main" val="4061446223"/>
                  </a:ext>
                </a:extLst>
              </a:tr>
            </a:tbl>
          </a:graphicData>
        </a:graphic>
      </p:graphicFrame>
      <p:pic>
        <p:nvPicPr>
          <p:cNvPr id="5" name="Picture 7" descr="NHSNBT_logo.jpg">
            <a:extLst>
              <a:ext uri="{FF2B5EF4-FFF2-40B4-BE49-F238E27FC236}">
                <a16:creationId xmlns:a16="http://schemas.microsoft.com/office/drawing/2014/main" id="{E926EACF-884A-4767-97EF-2065C6706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6956" y="219076"/>
            <a:ext cx="13525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Z:\Brand &amp; Templates\Brand Guidelines 2018 onwards\Brand Guidelines 2018\Final designs\NBT_NHS icons All vector versions\Footer scaled NHS Purple.png">
            <a:extLst>
              <a:ext uri="{FF2B5EF4-FFF2-40B4-BE49-F238E27FC236}">
                <a16:creationId xmlns:a16="http://schemas.microsoft.com/office/drawing/2014/main" id="{97FE83D9-C5CD-3115-35CE-C5620313BD3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753"/>
          <a:stretch/>
        </p:blipFill>
        <p:spPr bwMode="auto">
          <a:xfrm>
            <a:off x="609600" y="6400476"/>
            <a:ext cx="10669906" cy="47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73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3">
            <a:extLst>
              <a:ext uri="{FF2B5EF4-FFF2-40B4-BE49-F238E27FC236}">
                <a16:creationId xmlns:a16="http://schemas.microsoft.com/office/drawing/2014/main" id="{8EE6F28D-C9F7-5990-F9B7-F3C0120D0FE0}"/>
              </a:ext>
            </a:extLst>
          </p:cNvPr>
          <p:cNvGraphicFramePr>
            <a:graphicFrameLocks noGrp="1"/>
          </p:cNvGraphicFramePr>
          <p:nvPr>
            <p:extLst>
              <p:ext uri="{D42A27DB-BD31-4B8C-83A1-F6EECF244321}">
                <p14:modId xmlns:p14="http://schemas.microsoft.com/office/powerpoint/2010/main" val="1901302860"/>
              </p:ext>
            </p:extLst>
          </p:nvPr>
        </p:nvGraphicFramePr>
        <p:xfrm>
          <a:off x="561702" y="907598"/>
          <a:ext cx="4963887" cy="5420250"/>
        </p:xfrm>
        <a:graphic>
          <a:graphicData uri="http://schemas.openxmlformats.org/drawingml/2006/table">
            <a:tbl>
              <a:tblPr firstRow="1" bandRow="1"/>
              <a:tblGrid>
                <a:gridCol w="4963887">
                  <a:extLst>
                    <a:ext uri="{9D8B030D-6E8A-4147-A177-3AD203B41FA5}">
                      <a16:colId xmlns:a16="http://schemas.microsoft.com/office/drawing/2014/main" val="1721630650"/>
                    </a:ext>
                  </a:extLst>
                </a:gridCol>
              </a:tblGrid>
              <a:tr h="391050">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dirty="0"/>
                        <a:t>Patient Experience Data</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32729138"/>
                  </a:ext>
                </a:extLst>
              </a:tr>
              <a:tr h="4738059">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2800" b="0" i="1" dirty="0">
                          <a:solidFill>
                            <a:srgbClr val="330072"/>
                          </a:solidFill>
                        </a:rPr>
                        <a:t>Patients rated their overall experience of the Neuro-oncology </a:t>
                      </a:r>
                      <a:r>
                        <a:rPr lang="en-GB" altLang="en-US" sz="2800" b="0" i="1" dirty="0" err="1">
                          <a:solidFill>
                            <a:srgbClr val="330072"/>
                          </a:solidFill>
                        </a:rPr>
                        <a:t>Prehabilitation</a:t>
                      </a:r>
                      <a:r>
                        <a:rPr lang="en-GB" altLang="en-US" sz="2800" b="0" i="1" dirty="0">
                          <a:solidFill>
                            <a:srgbClr val="330072"/>
                          </a:solidFill>
                        </a:rPr>
                        <a:t> service between </a:t>
                      </a:r>
                      <a:r>
                        <a:rPr lang="en-GB" altLang="en-US" sz="2800" i="1" dirty="0">
                          <a:solidFill>
                            <a:srgbClr val="330072"/>
                          </a:solidFill>
                        </a:rPr>
                        <a:t>9/10 out of 10 (Very good). </a:t>
                      </a:r>
                      <a:endParaRPr lang="en-GB" altLang="en-US" sz="2800" i="1" dirty="0">
                        <a:solidFill>
                          <a:srgbClr val="330072"/>
                        </a:solidFill>
                        <a:cs typeface="Arial"/>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0" i="1" dirty="0">
                          <a:solidFill>
                            <a:srgbClr val="330072"/>
                          </a:solidFill>
                        </a:rPr>
                        <a:t>A plan of action was </a:t>
                      </a:r>
                      <a:r>
                        <a:rPr lang="en-GB" altLang="en-US" sz="1400" i="1" u="sng" dirty="0">
                          <a:solidFill>
                            <a:srgbClr val="330072"/>
                          </a:solidFill>
                        </a:rPr>
                        <a:t>good to have at a time of uncertainty</a:t>
                      </a:r>
                      <a:r>
                        <a:rPr lang="en-GB" altLang="en-US" sz="1400" b="0" i="1" dirty="0">
                          <a:solidFill>
                            <a:srgbClr val="330072"/>
                          </a:solidFill>
                        </a:rPr>
                        <a:t>- came away knowing what would happen. Leaflet was very useful to read afterwards if I didn’t take everything in’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0" i="1" dirty="0">
                          <a:solidFill>
                            <a:srgbClr val="330072"/>
                          </a:solidFill>
                        </a:rPr>
                        <a:t>(</a:t>
                      </a:r>
                      <a:r>
                        <a:rPr lang="en-GB" altLang="en-US" sz="1400" b="0" i="1" dirty="0" err="1">
                          <a:solidFill>
                            <a:srgbClr val="330072"/>
                          </a:solidFill>
                        </a:rPr>
                        <a:t>Metasteses</a:t>
                      </a:r>
                      <a:r>
                        <a:rPr lang="en-GB" altLang="en-US" sz="1400" b="0" i="1" dirty="0">
                          <a:solidFill>
                            <a:srgbClr val="330072"/>
                          </a:solidFill>
                        </a:rPr>
                        <a:t> patient)</a:t>
                      </a:r>
                      <a:endParaRPr lang="en-GB" altLang="en-US" sz="1400" b="0" i="1" dirty="0">
                        <a:solidFill>
                          <a:srgbClr val="330072"/>
                        </a:solidFill>
                        <a:cs typeface="Arial"/>
                      </a:endParaRPr>
                    </a:p>
                    <a:p>
                      <a:pPr marL="0" indent="0">
                        <a:buFont typeface="Arial" panose="020B0604020202020204" pitchFamily="34" charset="0"/>
                        <a:buNone/>
                      </a:pPr>
                      <a:endParaRPr lang="en-GB" altLang="en-US" sz="1800" b="0" i="1" dirty="0">
                        <a:solidFill>
                          <a:srgbClr val="330072"/>
                        </a:solidFill>
                      </a:endParaRPr>
                    </a:p>
                    <a:p>
                      <a:pPr marL="0" indent="0">
                        <a:buFont typeface="Arial" panose="020B0604020202020204" pitchFamily="34" charset="0"/>
                        <a:buNone/>
                      </a:pPr>
                      <a:r>
                        <a:rPr lang="en-GB" altLang="en-US" sz="1800" b="0" i="1" dirty="0">
                          <a:solidFill>
                            <a:srgbClr val="330072"/>
                          </a:solidFill>
                        </a:rPr>
                        <a:t>‘</a:t>
                      </a:r>
                      <a:r>
                        <a:rPr lang="en-GB" altLang="en-US" sz="1400" b="0" i="1" dirty="0">
                          <a:solidFill>
                            <a:srgbClr val="330072"/>
                          </a:solidFill>
                        </a:rPr>
                        <a:t>Excellent’ </a:t>
                      </a:r>
                      <a:endParaRPr lang="en-GB" altLang="en-US" sz="1400" b="0" i="1" dirty="0">
                        <a:solidFill>
                          <a:srgbClr val="330072"/>
                        </a:solidFill>
                        <a:cs typeface="Arial"/>
                      </a:endParaRPr>
                    </a:p>
                    <a:p>
                      <a:pPr marL="0" indent="0">
                        <a:buFont typeface="Arial" panose="020B0604020202020204" pitchFamily="34" charset="0"/>
                        <a:buNone/>
                      </a:pPr>
                      <a:endParaRPr lang="en-GB" altLang="en-US" sz="1400" b="0" i="1" dirty="0">
                        <a:solidFill>
                          <a:srgbClr val="330072"/>
                        </a:solidFill>
                      </a:endParaRPr>
                    </a:p>
                    <a:p>
                      <a:pPr marL="0" indent="0">
                        <a:buFont typeface="Arial" panose="020B0604020202020204" pitchFamily="34" charset="0"/>
                        <a:buNone/>
                      </a:pPr>
                      <a:r>
                        <a:rPr lang="en-GB" altLang="en-US" sz="1400" b="0" i="1" dirty="0">
                          <a:solidFill>
                            <a:srgbClr val="330072"/>
                          </a:solidFill>
                        </a:rPr>
                        <a:t>‘Caring’ </a:t>
                      </a:r>
                      <a:endParaRPr lang="en-GB" altLang="en-US" sz="1400" b="0" i="1" dirty="0">
                        <a:solidFill>
                          <a:srgbClr val="330072"/>
                        </a:solidFill>
                        <a:cs typeface="Arial"/>
                      </a:endParaRPr>
                    </a:p>
                    <a:p>
                      <a:pPr marL="0" indent="0">
                        <a:buFont typeface="Arial" panose="020B0604020202020204" pitchFamily="34" charset="0"/>
                        <a:buNone/>
                      </a:pPr>
                      <a:endParaRPr lang="en-GB" altLang="en-US" sz="1400" b="0" i="1" dirty="0">
                        <a:solidFill>
                          <a:srgbClr val="330072"/>
                        </a:solidFill>
                      </a:endParaRPr>
                    </a:p>
                    <a:p>
                      <a:pPr marL="0" indent="0">
                        <a:buFont typeface="Arial" panose="020B0604020202020204" pitchFamily="34" charset="0"/>
                        <a:buNone/>
                      </a:pPr>
                      <a:r>
                        <a:rPr lang="en-GB" altLang="en-US" sz="1400" b="0" i="1" dirty="0">
                          <a:solidFill>
                            <a:srgbClr val="330072"/>
                          </a:solidFill>
                        </a:rPr>
                        <a:t>‘Patient orientated’ </a:t>
                      </a:r>
                      <a:endParaRPr lang="en-GB" altLang="en-US" sz="1400" b="0" i="1" dirty="0">
                        <a:solidFill>
                          <a:srgbClr val="330072"/>
                        </a:solidFill>
                        <a:cs typeface="Arial"/>
                      </a:endParaRPr>
                    </a:p>
                    <a:p>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81974445"/>
                  </a:ext>
                </a:extLst>
              </a:tr>
            </a:tbl>
          </a:graphicData>
        </a:graphic>
      </p:graphicFrame>
      <p:graphicFrame>
        <p:nvGraphicFramePr>
          <p:cNvPr id="6" name="Table 5">
            <a:extLst>
              <a:ext uri="{FF2B5EF4-FFF2-40B4-BE49-F238E27FC236}">
                <a16:creationId xmlns:a16="http://schemas.microsoft.com/office/drawing/2014/main" id="{DF870BDD-5EC5-04C8-4C93-F9E88116AFB1}"/>
              </a:ext>
            </a:extLst>
          </p:cNvPr>
          <p:cNvGraphicFramePr>
            <a:graphicFrameLocks noGrp="1"/>
          </p:cNvGraphicFramePr>
          <p:nvPr>
            <p:extLst>
              <p:ext uri="{D42A27DB-BD31-4B8C-83A1-F6EECF244321}">
                <p14:modId xmlns:p14="http://schemas.microsoft.com/office/powerpoint/2010/main" val="1297632677"/>
              </p:ext>
            </p:extLst>
          </p:nvPr>
        </p:nvGraphicFramePr>
        <p:xfrm>
          <a:off x="5998029" y="907599"/>
          <a:ext cx="5512526" cy="5458609"/>
        </p:xfrm>
        <a:graphic>
          <a:graphicData uri="http://schemas.openxmlformats.org/drawingml/2006/table">
            <a:tbl>
              <a:tblPr firstRow="1" bandRow="1"/>
              <a:tblGrid>
                <a:gridCol w="5512526">
                  <a:extLst>
                    <a:ext uri="{9D8B030D-6E8A-4147-A177-3AD203B41FA5}">
                      <a16:colId xmlns:a16="http://schemas.microsoft.com/office/drawing/2014/main" val="3020929949"/>
                    </a:ext>
                  </a:extLst>
                </a:gridCol>
              </a:tblGrid>
              <a:tr h="327400">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dirty="0"/>
                        <a:t>Inpatient therapy feedback</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739834718"/>
                  </a:ext>
                </a:extLst>
              </a:tr>
              <a:tr h="5092849">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indent="0">
                        <a:buFont typeface="Arial" panose="020B0604020202020204" pitchFamily="34" charset="0"/>
                        <a:buNone/>
                      </a:pPr>
                      <a:r>
                        <a:rPr lang="en-GB" altLang="en-US" sz="2800" i="1" dirty="0">
                          <a:solidFill>
                            <a:srgbClr val="330072"/>
                          </a:solidFill>
                        </a:rPr>
                        <a:t>‘</a:t>
                      </a:r>
                      <a:r>
                        <a:rPr lang="en-GB" altLang="en-US" sz="2800" i="1" u="sng" dirty="0">
                          <a:solidFill>
                            <a:srgbClr val="330072"/>
                          </a:solidFill>
                        </a:rPr>
                        <a:t>Reduced length of stay </a:t>
                      </a:r>
                      <a:r>
                        <a:rPr lang="en-GB" altLang="en-US" sz="2800" b="0" i="1" dirty="0">
                          <a:solidFill>
                            <a:srgbClr val="330072"/>
                          </a:solidFill>
                        </a:rPr>
                        <a:t>as patient didn’t have to wait for a foot-up orthotic to arrive on the ward, as well as then waiting for a 2nd physio review to assess his mobility with the foot-up. ' </a:t>
                      </a:r>
                      <a:endParaRPr lang="en-GB" altLang="en-US" sz="2800" b="0" i="1" dirty="0">
                        <a:solidFill>
                          <a:srgbClr val="330072"/>
                        </a:solidFill>
                        <a:cs typeface="Arial"/>
                      </a:endParaRPr>
                    </a:p>
                    <a:p>
                      <a:r>
                        <a:rPr lang="en-GB" altLang="en-US" sz="2800" b="0" i="1" dirty="0">
                          <a:solidFill>
                            <a:srgbClr val="330072"/>
                          </a:solidFill>
                        </a:rPr>
                        <a:t>  </a:t>
                      </a:r>
                      <a:r>
                        <a:rPr lang="en-GB" altLang="en-US" sz="2000" b="0" i="1" dirty="0">
                          <a:solidFill>
                            <a:srgbClr val="330072"/>
                          </a:solidFill>
                        </a:rPr>
                        <a:t>(Inpatient physiotherapist)</a:t>
                      </a:r>
                      <a:br>
                        <a:rPr lang="en-GB" altLang="en-US" sz="2000" b="0" i="1" dirty="0">
                          <a:solidFill>
                            <a:srgbClr val="330072"/>
                          </a:solidFill>
                          <a:cs typeface="+mn-cs"/>
                        </a:rPr>
                      </a:br>
                      <a:endParaRPr lang="en-GB" altLang="en-US" sz="2800" b="0" i="1" dirty="0">
                        <a:solidFill>
                          <a:srgbClr val="330072"/>
                        </a:solidFill>
                        <a:cs typeface="Arial"/>
                      </a:endParaRPr>
                    </a:p>
                    <a:p>
                      <a:pPr marL="0" indent="0">
                        <a:buFont typeface="Arial" panose="020B0604020202020204" pitchFamily="34" charset="0"/>
                        <a:buNone/>
                      </a:pPr>
                      <a:r>
                        <a:rPr lang="en-GB" altLang="en-US" sz="1400" b="0" i="1" dirty="0">
                          <a:solidFill>
                            <a:srgbClr val="330072"/>
                          </a:solidFill>
                        </a:rPr>
                        <a:t>‘It was really helpful to have an in-depth </a:t>
                      </a:r>
                      <a:r>
                        <a:rPr lang="en-GB" altLang="en-US" sz="1400" b="0" i="1" dirty="0" err="1">
                          <a:solidFill>
                            <a:srgbClr val="330072"/>
                          </a:solidFill>
                        </a:rPr>
                        <a:t>Prehabilitation</a:t>
                      </a:r>
                      <a:r>
                        <a:rPr lang="en-GB" altLang="en-US" sz="1400" b="0" i="1" dirty="0">
                          <a:solidFill>
                            <a:srgbClr val="330072"/>
                          </a:solidFill>
                        </a:rPr>
                        <a:t> assessment including social history, baseline mobility, and a balance outcome measure. It made the initial assessment much </a:t>
                      </a:r>
                      <a:r>
                        <a:rPr lang="en-GB" altLang="en-US" sz="1400" i="1" u="sng" dirty="0">
                          <a:solidFill>
                            <a:srgbClr val="330072"/>
                          </a:solidFill>
                        </a:rPr>
                        <a:t>easier and quicker </a:t>
                      </a:r>
                      <a:r>
                        <a:rPr lang="en-GB" altLang="en-US" sz="1400" b="0" i="1" dirty="0">
                          <a:solidFill>
                            <a:srgbClr val="330072"/>
                          </a:solidFill>
                        </a:rPr>
                        <a:t>for both patient and therapist, particularly when the patient was so fatigued. It allowed me to quickly identify what was new post-op and helped identify flatness in mood that hadn’t been present pre-op.’ </a:t>
                      </a:r>
                      <a:endParaRPr lang="en-GB" altLang="en-US" sz="1400" b="0" i="1" dirty="0">
                        <a:solidFill>
                          <a:srgbClr val="330072"/>
                        </a:solidFill>
                        <a:cs typeface="Arial"/>
                      </a:endParaRPr>
                    </a:p>
                    <a:p>
                      <a:r>
                        <a:rPr lang="en-GB" altLang="en-US" sz="1400" b="0" i="1" dirty="0">
                          <a:solidFill>
                            <a:srgbClr val="330072"/>
                          </a:solidFill>
                          <a:cs typeface="Arial"/>
                        </a:rPr>
                        <a:t>-Inpatient physiotherapist</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961823747"/>
                  </a:ext>
                </a:extLst>
              </a:tr>
            </a:tbl>
          </a:graphicData>
        </a:graphic>
      </p:graphicFrame>
      <p:pic>
        <p:nvPicPr>
          <p:cNvPr id="7" name="Picture 6">
            <a:extLst>
              <a:ext uri="{FF2B5EF4-FFF2-40B4-BE49-F238E27FC236}">
                <a16:creationId xmlns:a16="http://schemas.microsoft.com/office/drawing/2014/main" id="{F4674AC4-1D1D-9FE4-4B1B-54CAAF225C86}"/>
              </a:ext>
            </a:extLst>
          </p:cNvPr>
          <p:cNvPicPr>
            <a:picLocks noChangeAspect="1"/>
          </p:cNvPicPr>
          <p:nvPr/>
        </p:nvPicPr>
        <p:blipFill>
          <a:blip r:embed="rId3"/>
          <a:stretch>
            <a:fillRect/>
          </a:stretch>
        </p:blipFill>
        <p:spPr>
          <a:xfrm>
            <a:off x="10526862" y="90663"/>
            <a:ext cx="1353429" cy="816935"/>
          </a:xfrm>
          <a:prstGeom prst="rect">
            <a:avLst/>
          </a:prstGeom>
        </p:spPr>
      </p:pic>
      <p:pic>
        <p:nvPicPr>
          <p:cNvPr id="8" name="Picture 7">
            <a:extLst>
              <a:ext uri="{FF2B5EF4-FFF2-40B4-BE49-F238E27FC236}">
                <a16:creationId xmlns:a16="http://schemas.microsoft.com/office/drawing/2014/main" id="{D6439BF5-17A9-54EC-A74C-D8DD6105945B}"/>
              </a:ext>
            </a:extLst>
          </p:cNvPr>
          <p:cNvPicPr>
            <a:picLocks noChangeAspect="1"/>
          </p:cNvPicPr>
          <p:nvPr/>
        </p:nvPicPr>
        <p:blipFill>
          <a:blip r:embed="rId4"/>
          <a:stretch>
            <a:fillRect/>
          </a:stretch>
        </p:blipFill>
        <p:spPr>
          <a:xfrm>
            <a:off x="841630" y="6388567"/>
            <a:ext cx="10668925" cy="469433"/>
          </a:xfrm>
          <a:prstGeom prst="rect">
            <a:avLst/>
          </a:prstGeom>
        </p:spPr>
      </p:pic>
    </p:spTree>
    <p:extLst>
      <p:ext uri="{BB962C8B-B14F-4D97-AF65-F5344CB8AC3E}">
        <p14:creationId xmlns:p14="http://schemas.microsoft.com/office/powerpoint/2010/main" val="2157891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Brand &amp; Templates\Brand Guidelines 2018 onwards\Brand Guidelines 2018\Final designs\NBT_NHS icons All vector versions\Footer scaled NHS Purple.png"/>
          <p:cNvPicPr>
            <a:picLocks noChangeAspect="1" noChangeArrowheads="1"/>
          </p:cNvPicPr>
          <p:nvPr/>
        </p:nvPicPr>
        <p:blipFill rotWithShape="1">
          <a:blip r:embed="rId3">
            <a:extLst>
              <a:ext uri="{28A0092B-C50C-407E-A947-70E740481C1C}">
                <a14:useLocalDpi xmlns:a14="http://schemas.microsoft.com/office/drawing/2010/main" val="0"/>
              </a:ext>
            </a:extLst>
          </a:blip>
          <a:srcRect l="15753"/>
          <a:stretch/>
        </p:blipFill>
        <p:spPr bwMode="auto">
          <a:xfrm>
            <a:off x="614748" y="6382350"/>
            <a:ext cx="10669906" cy="472177"/>
          </a:xfrm>
          <a:prstGeom prst="rect">
            <a:avLst/>
          </a:prstGeom>
          <a:noFill/>
          <a:extLst>
            <a:ext uri="{909E8E84-426E-40DD-AFC4-6F175D3DCCD1}">
              <a14:hiddenFill xmlns:a14="http://schemas.microsoft.com/office/drawing/2010/main">
                <a:solidFill>
                  <a:srgbClr val="FFFFFF"/>
                </a:solidFill>
              </a14:hiddenFill>
            </a:ext>
          </a:extLst>
        </p:spPr>
      </p:pic>
      <p:sp>
        <p:nvSpPr>
          <p:cNvPr id="12289" name="Text Placeholder 4">
            <a:extLst>
              <a:ext uri="{FF2B5EF4-FFF2-40B4-BE49-F238E27FC236}">
                <a16:creationId xmlns:a16="http://schemas.microsoft.com/office/drawing/2014/main" id="{C19E2A1A-916D-B240-BCC5-A87DB2FDF10B}"/>
              </a:ext>
            </a:extLst>
          </p:cNvPr>
          <p:cNvSpPr>
            <a:spLocks noGrp="1"/>
          </p:cNvSpPr>
          <p:nvPr>
            <p:ph type="body" sz="quarter" idx="10"/>
          </p:nvPr>
        </p:nvSpPr>
        <p:spPr bwMode="auto">
          <a:xfrm>
            <a:off x="1317678" y="1499582"/>
            <a:ext cx="10061580" cy="4421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endParaRPr lang="en-GB" altLang="en-US" sz="1920" b="0" i="1" dirty="0">
              <a:solidFill>
                <a:srgbClr val="330072"/>
              </a:solidFill>
              <a:cs typeface="Arial"/>
            </a:endParaRPr>
          </a:p>
          <a:p>
            <a:pPr marL="342900" indent="-342900">
              <a:buFont typeface="Arial" panose="020B0604020202020204" pitchFamily="34" charset="0"/>
              <a:buChar char="•"/>
            </a:pPr>
            <a:endParaRPr lang="en-GB" altLang="en-US" sz="1920" b="0" i="1" dirty="0">
              <a:solidFill>
                <a:srgbClr val="330072"/>
              </a:solidFill>
            </a:endParaRPr>
          </a:p>
          <a:p>
            <a:pPr marL="342900" indent="-342900">
              <a:buFont typeface="Arial" panose="020B0604020202020204" pitchFamily="34" charset="0"/>
              <a:buChar char="•"/>
            </a:pPr>
            <a:endParaRPr lang="en-GB" altLang="en-US" sz="1920" b="0" i="1" dirty="0">
              <a:solidFill>
                <a:srgbClr val="330072"/>
              </a:solidFill>
              <a:cs typeface="Arial"/>
            </a:endParaRPr>
          </a:p>
          <a:p>
            <a:endParaRPr lang="en-GB" altLang="en-US" sz="1920" b="0" i="1" dirty="0">
              <a:solidFill>
                <a:srgbClr val="330072"/>
              </a:solidFill>
            </a:endParaRPr>
          </a:p>
          <a:p>
            <a:pPr lvl="1"/>
            <a:endParaRPr lang="en-GB" altLang="en-US" sz="1920" b="0" i="1" dirty="0">
              <a:solidFill>
                <a:srgbClr val="330072"/>
              </a:solidFill>
            </a:endParaRPr>
          </a:p>
        </p:txBody>
      </p:sp>
      <p:pic>
        <p:nvPicPr>
          <p:cNvPr id="5" name="Picture 7" descr="NHSNBT_logo.jpg">
            <a:extLst>
              <a:ext uri="{FF2B5EF4-FFF2-40B4-BE49-F238E27FC236}">
                <a16:creationId xmlns:a16="http://schemas.microsoft.com/office/drawing/2014/main" id="{5036AE3D-1BED-9247-B63A-68A0B5D991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26956" y="219076"/>
            <a:ext cx="13525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A79F3601-F347-40C7-8BC7-BBC58367C26C}"/>
              </a:ext>
            </a:extLst>
          </p:cNvPr>
          <p:cNvSpPr txBox="1"/>
          <p:nvPr/>
        </p:nvSpPr>
        <p:spPr>
          <a:xfrm>
            <a:off x="1717453" y="484228"/>
            <a:ext cx="5635673" cy="535531"/>
          </a:xfrm>
          <a:prstGeom prst="rect">
            <a:avLst/>
          </a:prstGeom>
          <a:noFill/>
        </p:spPr>
        <p:txBody>
          <a:bodyPr wrap="square" rtlCol="0">
            <a:spAutoFit/>
          </a:bodyPr>
          <a:lstStyle/>
          <a:p>
            <a:r>
              <a:rPr lang="en-GB" sz="2880" b="1" i="1" dirty="0">
                <a:solidFill>
                  <a:srgbClr val="330072"/>
                </a:solidFill>
                <a:latin typeface="+mj-lt"/>
              </a:rPr>
              <a:t>Next Steps:</a:t>
            </a:r>
          </a:p>
        </p:txBody>
      </p:sp>
      <p:graphicFrame>
        <p:nvGraphicFramePr>
          <p:cNvPr id="6" name="Table 3">
            <a:extLst>
              <a:ext uri="{FF2B5EF4-FFF2-40B4-BE49-F238E27FC236}">
                <a16:creationId xmlns:a16="http://schemas.microsoft.com/office/drawing/2014/main" id="{74D6B669-F335-5F1B-B250-B50929F908F1}"/>
              </a:ext>
            </a:extLst>
          </p:cNvPr>
          <p:cNvGraphicFramePr>
            <a:graphicFrameLocks noGrp="1"/>
          </p:cNvGraphicFramePr>
          <p:nvPr>
            <p:extLst>
              <p:ext uri="{D42A27DB-BD31-4B8C-83A1-F6EECF244321}">
                <p14:modId xmlns:p14="http://schemas.microsoft.com/office/powerpoint/2010/main" val="3542636533"/>
              </p:ext>
            </p:extLst>
          </p:nvPr>
        </p:nvGraphicFramePr>
        <p:xfrm>
          <a:off x="614748" y="1038227"/>
          <a:ext cx="10977597" cy="5277464"/>
        </p:xfrm>
        <a:graphic>
          <a:graphicData uri="http://schemas.openxmlformats.org/drawingml/2006/table">
            <a:tbl>
              <a:tblPr firstRow="1" bandRow="1"/>
              <a:tblGrid>
                <a:gridCol w="3659199">
                  <a:extLst>
                    <a:ext uri="{9D8B030D-6E8A-4147-A177-3AD203B41FA5}">
                      <a16:colId xmlns:a16="http://schemas.microsoft.com/office/drawing/2014/main" val="1721630650"/>
                    </a:ext>
                  </a:extLst>
                </a:gridCol>
                <a:gridCol w="3659199">
                  <a:extLst>
                    <a:ext uri="{9D8B030D-6E8A-4147-A177-3AD203B41FA5}">
                      <a16:colId xmlns:a16="http://schemas.microsoft.com/office/drawing/2014/main" val="759296047"/>
                    </a:ext>
                  </a:extLst>
                </a:gridCol>
                <a:gridCol w="3659199">
                  <a:extLst>
                    <a:ext uri="{9D8B030D-6E8A-4147-A177-3AD203B41FA5}">
                      <a16:colId xmlns:a16="http://schemas.microsoft.com/office/drawing/2014/main" val="3260604532"/>
                    </a:ext>
                  </a:extLst>
                </a:gridCol>
              </a:tblGrid>
              <a:tr h="391050">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dirty="0"/>
                        <a:t>Actions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dirty="0"/>
                        <a:t>Risk</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dirty="0"/>
                        <a:t>RAG rating</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432729138"/>
                  </a:ext>
                </a:extLst>
              </a:tr>
              <a:tr h="2195540">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dirty="0"/>
                        <a:t>6/52 regular meeting with Consultants and General manager to business case for acute provider to permanently fund service</a:t>
                      </a:r>
                    </a:p>
                    <a:p>
                      <a:endParaRPr lang="en-US" dirty="0"/>
                    </a:p>
                    <a:p>
                      <a:endParaRPr lang="en-US" dirty="0"/>
                    </a:p>
                    <a:p>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indent="0">
                        <a:buFont typeface="Arial"/>
                        <a:buNone/>
                      </a:pPr>
                      <a:r>
                        <a:rPr lang="en-US" dirty="0"/>
                        <a:t>Service closes in September 2024</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dirty="0"/>
                        <a:t>Red</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3181974445"/>
                  </a:ext>
                </a:extLst>
              </a:tr>
              <a:tr h="1137374">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indent="0">
                        <a:buFont typeface="Arial"/>
                        <a:buNone/>
                      </a:pPr>
                      <a:r>
                        <a:rPr lang="en-US" dirty="0"/>
                        <a:t>Weekly caseload reviews</a:t>
                      </a:r>
                    </a:p>
                    <a:p>
                      <a:pPr marL="0" lvl="0" indent="0">
                        <a:buFont typeface="Arial"/>
                        <a:buNone/>
                      </a:pPr>
                      <a:r>
                        <a:rPr lang="en-US" dirty="0"/>
                        <a:t>Close links with CNS team</a:t>
                      </a:r>
                    </a:p>
                    <a:p>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dirty="0"/>
                        <a:t>Operational Clinic Space</a:t>
                      </a:r>
                    </a:p>
                    <a:p>
                      <a:r>
                        <a:rPr lang="en-US" dirty="0"/>
                        <a:t>Number of referrals</a:t>
                      </a:r>
                    </a:p>
                    <a:p>
                      <a:pPr marL="285750" lvl="0" indent="-285750">
                        <a:buFont typeface="Arial"/>
                        <a:buChar char="•"/>
                      </a:pP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dirty="0"/>
                        <a:t>Amber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662202928"/>
                  </a:ext>
                </a:extLst>
              </a:tr>
              <a:tr h="1405145">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dirty="0"/>
                        <a:t>Data collection </a:t>
                      </a:r>
                    </a:p>
                    <a:p>
                      <a:r>
                        <a:rPr lang="en-US" dirty="0"/>
                        <a:t>Cancer Lead AHP liaising BNSSG for dashboard</a:t>
                      </a:r>
                    </a:p>
                    <a:p>
                      <a:r>
                        <a:rPr lang="en-US" dirty="0"/>
                        <a:t>NBT to form cancer patient experience group</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285750" indent="-285750">
                        <a:buFont typeface="Arial"/>
                        <a:buChar char="•"/>
                      </a:pPr>
                      <a:r>
                        <a:rPr lang="en-US"/>
                        <a:t>Admin support </a:t>
                      </a:r>
                    </a:p>
                    <a:p>
                      <a:pPr marL="285750" lvl="0" indent="-285750">
                        <a:buFont typeface="Arial"/>
                        <a:buChar char="•"/>
                      </a:pPr>
                      <a:r>
                        <a:rPr lang="en-US"/>
                        <a:t>Support from Patient Experience team</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dirty="0"/>
                        <a:t>Amber</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395216992"/>
                  </a:ext>
                </a:extLst>
              </a:tr>
            </a:tbl>
          </a:graphicData>
        </a:graphic>
      </p:graphicFrame>
    </p:spTree>
    <p:extLst>
      <p:ext uri="{BB962C8B-B14F-4D97-AF65-F5344CB8AC3E}">
        <p14:creationId xmlns:p14="http://schemas.microsoft.com/office/powerpoint/2010/main" val="73053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C74D52EF54EC48AAF7081A60EFC941" ma:contentTypeVersion="4" ma:contentTypeDescription="Create a new document." ma:contentTypeScope="" ma:versionID="1869110e491fbfd3655ef845a43b83ed">
  <xsd:schema xmlns:xsd="http://www.w3.org/2001/XMLSchema" xmlns:xs="http://www.w3.org/2001/XMLSchema" xmlns:p="http://schemas.microsoft.com/office/2006/metadata/properties" xmlns:ns2="136fe808-66a1-40cf-8003-e9a3683531a5" xmlns:ns3="347d4d24-40e3-4b7e-9256-0face19f21c5" targetNamespace="http://schemas.microsoft.com/office/2006/metadata/properties" ma:root="true" ma:fieldsID="69d83867cc508bc20fdce2ee1faf33ac" ns2:_="" ns3:_="">
    <xsd:import namespace="136fe808-66a1-40cf-8003-e9a3683531a5"/>
    <xsd:import namespace="347d4d24-40e3-4b7e-9256-0face19f21c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6fe808-66a1-40cf-8003-e9a3683531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47d4d24-40e3-4b7e-9256-0face19f21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4449E4-D0FE-4600-AB7D-87AD79B4DA6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330AC5F-6B20-43C9-A41E-52DC6BD373F8}">
  <ds:schemaRefs>
    <ds:schemaRef ds:uri="136fe808-66a1-40cf-8003-e9a3683531a5"/>
    <ds:schemaRef ds:uri="347d4d24-40e3-4b7e-9256-0face19f21c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65C4AFB-026B-4FD9-A50D-C551054AD1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TotalTime>
  <Words>1367</Words>
  <Application>Microsoft Office PowerPoint</Application>
  <PresentationFormat>Widescreen</PresentationFormat>
  <Paragraphs>189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Arial,Sans-Serif</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Rosie Humphreys</dc:creator>
  <cp:lastModifiedBy>Helen Dunderdale</cp:lastModifiedBy>
  <cp:revision>3</cp:revision>
  <dcterms:created xsi:type="dcterms:W3CDTF">2023-05-10T12:54:24Z</dcterms:created>
  <dcterms:modified xsi:type="dcterms:W3CDTF">2023-05-17T13:46:06Z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0x010100ACC74D52EF54EC48AAF7081A60EFC941</vt:lpwstr>
  </property>
</Properties>
</file>