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Lst>
  <p:notesMasterIdLst>
    <p:notesMasterId r:id="rId19"/>
  </p:notesMasterIdLst>
  <p:sldIdLst>
    <p:sldId id="1276" r:id="rId6"/>
    <p:sldId id="4028" r:id="rId7"/>
    <p:sldId id="4026" r:id="rId8"/>
    <p:sldId id="4030" r:id="rId9"/>
    <p:sldId id="1421" r:id="rId10"/>
    <p:sldId id="1420" r:id="rId11"/>
    <p:sldId id="273" r:id="rId12"/>
    <p:sldId id="274" r:id="rId13"/>
    <p:sldId id="275" r:id="rId14"/>
    <p:sldId id="1422" r:id="rId15"/>
    <p:sldId id="1425" r:id="rId16"/>
    <p:sldId id="1423" r:id="rId17"/>
    <p:sldId id="142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Street" initials="AS" lastIdx="3" clrIdx="0">
    <p:extLst>
      <p:ext uri="{19B8F6BF-5375-455C-9EA6-DF929625EA0E}">
        <p15:presenceInfo xmlns:p15="http://schemas.microsoft.com/office/powerpoint/2012/main" userId="S::alice.street@england.nhs.uk::41280e71-ebc9-464e-a848-efbddeb5dd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E60"/>
    <a:srgbClr val="FFFFCC"/>
    <a:srgbClr val="CCEECC"/>
    <a:srgbClr val="E5BEBD"/>
    <a:srgbClr val="EECCCC"/>
    <a:srgbClr val="C6E0B4"/>
    <a:srgbClr val="DAA2A2"/>
    <a:srgbClr val="DABEBD"/>
    <a:srgbClr val="FFE699"/>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3544" autoAdjust="0"/>
  </p:normalViewPr>
  <p:slideViewPr>
    <p:cSldViewPr snapToGrid="0">
      <p:cViewPr varScale="1">
        <p:scale>
          <a:sx n="62" d="100"/>
          <a:sy n="62" d="100"/>
        </p:scale>
        <p:origin x="976" y="52"/>
      </p:cViewPr>
      <p:guideLst/>
    </p:cSldViewPr>
  </p:slideViewPr>
  <p:notesTextViewPr>
    <p:cViewPr>
      <p:scale>
        <a:sx n="1" d="1"/>
        <a:sy n="1" d="1"/>
      </p:scale>
      <p:origin x="0" y="0"/>
    </p:cViewPr>
  </p:notesTextViewPr>
  <p:sorterViewPr>
    <p:cViewPr>
      <p:scale>
        <a:sx n="198" d="100"/>
        <a:sy n="1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Q1 23.24 Radical</a:t>
            </a:r>
            <a:r>
              <a:rPr lang="en-GB" baseline="0"/>
              <a:t> treatment pathway timings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'[Q1 lung return info .xlsx]Q1 calcs'!$C$3</c:f>
              <c:strCache>
                <c:ptCount val="1"/>
                <c:pt idx="0">
                  <c:v>Metric 1: Percentage of patients who start radical intent treatment by day 49 on NOLCP pathway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'[Q1 lung return info .xlsx]Q1 calcs'!$D$1:$U$2</c:f>
              <c:multiLvlStrCache>
                <c:ptCount val="18"/>
                <c:lvl>
                  <c:pt idx="0">
                    <c:v>April</c:v>
                  </c:pt>
                  <c:pt idx="1">
                    <c:v>May</c:v>
                  </c:pt>
                  <c:pt idx="2">
                    <c:v>June</c:v>
                  </c:pt>
                  <c:pt idx="3">
                    <c:v>April</c:v>
                  </c:pt>
                  <c:pt idx="4">
                    <c:v>May</c:v>
                  </c:pt>
                  <c:pt idx="5">
                    <c:v>June</c:v>
                  </c:pt>
                  <c:pt idx="6">
                    <c:v>April</c:v>
                  </c:pt>
                  <c:pt idx="7">
                    <c:v>May</c:v>
                  </c:pt>
                  <c:pt idx="8">
                    <c:v>June</c:v>
                  </c:pt>
                  <c:pt idx="9">
                    <c:v>April</c:v>
                  </c:pt>
                  <c:pt idx="10">
                    <c:v>May</c:v>
                  </c:pt>
                  <c:pt idx="11">
                    <c:v>June</c:v>
                  </c:pt>
                  <c:pt idx="12">
                    <c:v>April</c:v>
                  </c:pt>
                  <c:pt idx="13">
                    <c:v>May</c:v>
                  </c:pt>
                  <c:pt idx="14">
                    <c:v>June</c:v>
                  </c:pt>
                  <c:pt idx="15">
                    <c:v>April</c:v>
                  </c:pt>
                  <c:pt idx="16">
                    <c:v>May</c:v>
                  </c:pt>
                  <c:pt idx="17">
                    <c:v>June</c:v>
                  </c:pt>
                </c:lvl>
                <c:lvl>
                  <c:pt idx="0">
                    <c:v>SFT</c:v>
                  </c:pt>
                  <c:pt idx="3">
                    <c:v>UHBW</c:v>
                  </c:pt>
                  <c:pt idx="6">
                    <c:v>GHFT</c:v>
                  </c:pt>
                  <c:pt idx="9">
                    <c:v>RUH</c:v>
                  </c:pt>
                  <c:pt idx="12">
                    <c:v>SDHFT</c:v>
                  </c:pt>
                  <c:pt idx="15">
                    <c:v>NBT</c:v>
                  </c:pt>
                </c:lvl>
              </c:multiLvlStrCache>
            </c:multiLvlStrRef>
          </c:cat>
          <c:val>
            <c:numRef>
              <c:f>'[Q1 lung return info .xlsx]Q1 calcs'!$D$3:$U$3</c:f>
              <c:numCache>
                <c:formatCode>0%</c:formatCode>
                <c:ptCount val="18"/>
                <c:pt idx="0">
                  <c:v>0</c:v>
                </c:pt>
                <c:pt idx="1">
                  <c:v>0</c:v>
                </c:pt>
                <c:pt idx="2">
                  <c:v>0</c:v>
                </c:pt>
                <c:pt idx="3">
                  <c:v>0</c:v>
                </c:pt>
                <c:pt idx="4">
                  <c:v>0.09</c:v>
                </c:pt>
                <c:pt idx="5">
                  <c:v>0</c:v>
                </c:pt>
                <c:pt idx="6">
                  <c:v>0.05</c:v>
                </c:pt>
                <c:pt idx="7">
                  <c:v>0.17</c:v>
                </c:pt>
                <c:pt idx="8">
                  <c:v>0.17</c:v>
                </c:pt>
                <c:pt idx="9">
                  <c:v>0</c:v>
                </c:pt>
                <c:pt idx="10">
                  <c:v>0</c:v>
                </c:pt>
                <c:pt idx="11">
                  <c:v>0</c:v>
                </c:pt>
                <c:pt idx="12">
                  <c:v>1</c:v>
                </c:pt>
                <c:pt idx="13">
                  <c:v>0.66669999999999996</c:v>
                </c:pt>
                <c:pt idx="14">
                  <c:v>0.77780000000000005</c:v>
                </c:pt>
              </c:numCache>
            </c:numRef>
          </c:val>
          <c:extLst>
            <c:ext xmlns:c16="http://schemas.microsoft.com/office/drawing/2014/chart" uri="{C3380CC4-5D6E-409C-BE32-E72D297353CC}">
              <c16:uniqueId val="{00000000-888D-4160-8C79-9B6AB25B6D36}"/>
            </c:ext>
          </c:extLst>
        </c:ser>
        <c:ser>
          <c:idx val="1"/>
          <c:order val="1"/>
          <c:tx>
            <c:strRef>
              <c:f>'[Q1 lung return info .xlsx]Q1 calcs'!$C$4</c:f>
              <c:strCache>
                <c:ptCount val="1"/>
                <c:pt idx="0">
                  <c:v>Metric 2: Percentage of patients who start surgery, thermoablation or radiotherapy treatment by day 16 after the decision to treat in line with NOLCP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'[Q1 lung return info .xlsx]Q1 calcs'!$D$1:$U$2</c:f>
              <c:multiLvlStrCache>
                <c:ptCount val="18"/>
                <c:lvl>
                  <c:pt idx="0">
                    <c:v>April</c:v>
                  </c:pt>
                  <c:pt idx="1">
                    <c:v>May</c:v>
                  </c:pt>
                  <c:pt idx="2">
                    <c:v>June</c:v>
                  </c:pt>
                  <c:pt idx="3">
                    <c:v>April</c:v>
                  </c:pt>
                  <c:pt idx="4">
                    <c:v>May</c:v>
                  </c:pt>
                  <c:pt idx="5">
                    <c:v>June</c:v>
                  </c:pt>
                  <c:pt idx="6">
                    <c:v>April</c:v>
                  </c:pt>
                  <c:pt idx="7">
                    <c:v>May</c:v>
                  </c:pt>
                  <c:pt idx="8">
                    <c:v>June</c:v>
                  </c:pt>
                  <c:pt idx="9">
                    <c:v>April</c:v>
                  </c:pt>
                  <c:pt idx="10">
                    <c:v>May</c:v>
                  </c:pt>
                  <c:pt idx="11">
                    <c:v>June</c:v>
                  </c:pt>
                  <c:pt idx="12">
                    <c:v>April</c:v>
                  </c:pt>
                  <c:pt idx="13">
                    <c:v>May</c:v>
                  </c:pt>
                  <c:pt idx="14">
                    <c:v>June</c:v>
                  </c:pt>
                  <c:pt idx="15">
                    <c:v>April</c:v>
                  </c:pt>
                  <c:pt idx="16">
                    <c:v>May</c:v>
                  </c:pt>
                  <c:pt idx="17">
                    <c:v>June</c:v>
                  </c:pt>
                </c:lvl>
                <c:lvl>
                  <c:pt idx="0">
                    <c:v>SFT</c:v>
                  </c:pt>
                  <c:pt idx="3">
                    <c:v>UHBW</c:v>
                  </c:pt>
                  <c:pt idx="6">
                    <c:v>GHFT</c:v>
                  </c:pt>
                  <c:pt idx="9">
                    <c:v>RUH</c:v>
                  </c:pt>
                  <c:pt idx="12">
                    <c:v>SDHFT</c:v>
                  </c:pt>
                  <c:pt idx="15">
                    <c:v>NBT</c:v>
                  </c:pt>
                </c:lvl>
              </c:multiLvlStrCache>
            </c:multiLvlStrRef>
          </c:cat>
          <c:val>
            <c:numRef>
              <c:f>'[Q1 lung return info .xlsx]Q1 calcs'!$D$4:$U$4</c:f>
              <c:numCache>
                <c:formatCode>General</c:formatCode>
                <c:ptCount val="18"/>
                <c:pt idx="3" formatCode="0%">
                  <c:v>0.16600000000000001</c:v>
                </c:pt>
                <c:pt idx="4" formatCode="0%">
                  <c:v>0.27300000000000002</c:v>
                </c:pt>
                <c:pt idx="5" formatCode="0%">
                  <c:v>0.33300000000000002</c:v>
                </c:pt>
                <c:pt idx="6" formatCode="0%">
                  <c:v>0</c:v>
                </c:pt>
                <c:pt idx="7" formatCode="0%">
                  <c:v>0.13</c:v>
                </c:pt>
                <c:pt idx="8" formatCode="0%">
                  <c:v>0.13</c:v>
                </c:pt>
                <c:pt idx="12" formatCode="0%">
                  <c:v>0.16669999999999999</c:v>
                </c:pt>
                <c:pt idx="13" formatCode="0%">
                  <c:v>0.28570000000000001</c:v>
                </c:pt>
                <c:pt idx="14" formatCode="0%">
                  <c:v>0.25</c:v>
                </c:pt>
              </c:numCache>
            </c:numRef>
          </c:val>
          <c:extLst>
            <c:ext xmlns:c16="http://schemas.microsoft.com/office/drawing/2014/chart" uri="{C3380CC4-5D6E-409C-BE32-E72D297353CC}">
              <c16:uniqueId val="{00000001-888D-4160-8C79-9B6AB25B6D36}"/>
            </c:ext>
          </c:extLst>
        </c:ser>
        <c:dLbls>
          <c:dLblPos val="outEnd"/>
          <c:showLegendKey val="0"/>
          <c:showVal val="1"/>
          <c:showCatName val="0"/>
          <c:showSerName val="0"/>
          <c:showPercent val="0"/>
          <c:showBubbleSize val="0"/>
        </c:dLbls>
        <c:gapWidth val="219"/>
        <c:overlap val="-27"/>
        <c:axId val="694147471"/>
        <c:axId val="517941423"/>
      </c:barChart>
      <c:catAx>
        <c:axId val="694147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941423"/>
        <c:crosses val="autoZero"/>
        <c:auto val="1"/>
        <c:lblAlgn val="ctr"/>
        <c:lblOffset val="100"/>
        <c:noMultiLvlLbl val="0"/>
      </c:catAx>
      <c:valAx>
        <c:axId val="517941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147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Q1 23.24 Percentage of patients  (</a:t>
            </a:r>
            <a:r>
              <a:rPr lang="en-GB" dirty="0" err="1"/>
              <a:t>i</a:t>
            </a:r>
            <a:r>
              <a:rPr lang="en-GB" dirty="0"/>
              <a:t>) Stage I or II; (ii) Performance Status 0-2; (iii) NSCLC diagnosis; (iv) Who received radical intent treatment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'[Q1 lung return info .xlsx]Sheet3'!$A$17</c:f>
              <c:strCache>
                <c:ptCount val="1"/>
                <c:pt idx="0">
                  <c:v>Percentage of patients  (i) Stage I or II; (ii) Performance Status 0-2; (iii) NSCLC diagnosis; (iv) Who received radical intent treatment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'[Q1 lung return info .xlsx]Sheet3'!$B$15:$S$16</c:f>
              <c:multiLvlStrCache>
                <c:ptCount val="18"/>
                <c:lvl>
                  <c:pt idx="0">
                    <c:v>April</c:v>
                  </c:pt>
                  <c:pt idx="1">
                    <c:v>May</c:v>
                  </c:pt>
                  <c:pt idx="2">
                    <c:v>June</c:v>
                  </c:pt>
                  <c:pt idx="3">
                    <c:v>April</c:v>
                  </c:pt>
                  <c:pt idx="4">
                    <c:v>May</c:v>
                  </c:pt>
                  <c:pt idx="5">
                    <c:v>June</c:v>
                  </c:pt>
                  <c:pt idx="6">
                    <c:v>April</c:v>
                  </c:pt>
                  <c:pt idx="7">
                    <c:v>May</c:v>
                  </c:pt>
                  <c:pt idx="8">
                    <c:v>June</c:v>
                  </c:pt>
                  <c:pt idx="9">
                    <c:v>April</c:v>
                  </c:pt>
                  <c:pt idx="10">
                    <c:v>May</c:v>
                  </c:pt>
                  <c:pt idx="11">
                    <c:v>June</c:v>
                  </c:pt>
                  <c:pt idx="12">
                    <c:v>April</c:v>
                  </c:pt>
                  <c:pt idx="13">
                    <c:v>May</c:v>
                  </c:pt>
                  <c:pt idx="14">
                    <c:v>June</c:v>
                  </c:pt>
                  <c:pt idx="15">
                    <c:v>April</c:v>
                  </c:pt>
                  <c:pt idx="16">
                    <c:v>May</c:v>
                  </c:pt>
                  <c:pt idx="17">
                    <c:v>June</c:v>
                  </c:pt>
                </c:lvl>
                <c:lvl>
                  <c:pt idx="0">
                    <c:v>SFT</c:v>
                  </c:pt>
                  <c:pt idx="3">
                    <c:v>UHBW</c:v>
                  </c:pt>
                  <c:pt idx="6">
                    <c:v>GHFT</c:v>
                  </c:pt>
                  <c:pt idx="9">
                    <c:v>RUH</c:v>
                  </c:pt>
                  <c:pt idx="12">
                    <c:v>SDHFT</c:v>
                  </c:pt>
                  <c:pt idx="15">
                    <c:v>NBT</c:v>
                  </c:pt>
                </c:lvl>
              </c:multiLvlStrCache>
            </c:multiLvlStrRef>
          </c:cat>
          <c:val>
            <c:numRef>
              <c:f>'[Q1 lung return info .xlsx]Sheet3'!$B$17:$S$17</c:f>
              <c:numCache>
                <c:formatCode>0%</c:formatCode>
                <c:ptCount val="18"/>
                <c:pt idx="0">
                  <c:v>0</c:v>
                </c:pt>
                <c:pt idx="1">
                  <c:v>1</c:v>
                </c:pt>
                <c:pt idx="2">
                  <c:v>0.75</c:v>
                </c:pt>
                <c:pt idx="3">
                  <c:v>1</c:v>
                </c:pt>
                <c:pt idx="4">
                  <c:v>0.71399999999999997</c:v>
                </c:pt>
                <c:pt idx="5">
                  <c:v>1</c:v>
                </c:pt>
                <c:pt idx="6">
                  <c:v>1</c:v>
                </c:pt>
                <c:pt idx="9">
                  <c:v>1</c:v>
                </c:pt>
                <c:pt idx="10">
                  <c:v>1</c:v>
                </c:pt>
                <c:pt idx="11">
                  <c:v>1</c:v>
                </c:pt>
                <c:pt idx="12">
                  <c:v>0.66</c:v>
                </c:pt>
                <c:pt idx="13">
                  <c:v>1</c:v>
                </c:pt>
                <c:pt idx="14">
                  <c:v>1</c:v>
                </c:pt>
              </c:numCache>
            </c:numRef>
          </c:val>
          <c:extLst>
            <c:ext xmlns:c16="http://schemas.microsoft.com/office/drawing/2014/chart" uri="{C3380CC4-5D6E-409C-BE32-E72D297353CC}">
              <c16:uniqueId val="{00000000-8F38-416A-AECA-4FC897E59F2F}"/>
            </c:ext>
          </c:extLst>
        </c:ser>
        <c:dLbls>
          <c:dLblPos val="outEnd"/>
          <c:showLegendKey val="0"/>
          <c:showVal val="1"/>
          <c:showCatName val="0"/>
          <c:showSerName val="0"/>
          <c:showPercent val="0"/>
          <c:showBubbleSize val="0"/>
        </c:dLbls>
        <c:gapWidth val="219"/>
        <c:overlap val="-27"/>
        <c:axId val="1400258127"/>
        <c:axId val="517953423"/>
      </c:barChart>
      <c:catAx>
        <c:axId val="1400258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953423"/>
        <c:crosses val="autoZero"/>
        <c:auto val="1"/>
        <c:lblAlgn val="ctr"/>
        <c:lblOffset val="100"/>
        <c:noMultiLvlLbl val="0"/>
      </c:catAx>
      <c:valAx>
        <c:axId val="517953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0258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Q1 23.24 Percentage of patients meeting all criteria as follows: (</a:t>
            </a:r>
            <a:r>
              <a:rPr lang="en-GB" dirty="0" err="1"/>
              <a:t>i</a:t>
            </a:r>
            <a:r>
              <a:rPr lang="en-GB" dirty="0"/>
              <a:t>) Stage IIIA; (ii) Performance Status 0-1; (iii) NSCLC diagnosis; (iv) Who </a:t>
            </a:r>
            <a:r>
              <a:rPr lang="en-GB"/>
              <a:t>received radical </a:t>
            </a:r>
            <a:r>
              <a:rPr lang="en-GB" dirty="0"/>
              <a:t>intent treatment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'[Q1 lung return info .xlsx]Sheet4'!$C$5</c:f>
              <c:strCache>
                <c:ptCount val="1"/>
                <c:pt idx="0">
                  <c:v>Percentage of patients meeting all criteria as follows: (i) Stage IIIA; (ii) Performance Status 0-1; (iii) NSCLC diagnosis; (iv) Who received received radical intent treatment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'[Q1 lung return info .xlsx]Sheet4'!$D$3:$U$4</c:f>
              <c:multiLvlStrCache>
                <c:ptCount val="18"/>
                <c:lvl>
                  <c:pt idx="0">
                    <c:v>April</c:v>
                  </c:pt>
                  <c:pt idx="1">
                    <c:v>May</c:v>
                  </c:pt>
                  <c:pt idx="2">
                    <c:v>June</c:v>
                  </c:pt>
                  <c:pt idx="3">
                    <c:v>April</c:v>
                  </c:pt>
                  <c:pt idx="4">
                    <c:v>May</c:v>
                  </c:pt>
                  <c:pt idx="5">
                    <c:v>June</c:v>
                  </c:pt>
                  <c:pt idx="6">
                    <c:v>April</c:v>
                  </c:pt>
                  <c:pt idx="7">
                    <c:v>May</c:v>
                  </c:pt>
                  <c:pt idx="8">
                    <c:v>June</c:v>
                  </c:pt>
                  <c:pt idx="9">
                    <c:v>April</c:v>
                  </c:pt>
                  <c:pt idx="10">
                    <c:v>May</c:v>
                  </c:pt>
                  <c:pt idx="11">
                    <c:v>June</c:v>
                  </c:pt>
                  <c:pt idx="12">
                    <c:v>April</c:v>
                  </c:pt>
                  <c:pt idx="13">
                    <c:v>May</c:v>
                  </c:pt>
                  <c:pt idx="14">
                    <c:v>June</c:v>
                  </c:pt>
                  <c:pt idx="15">
                    <c:v>April</c:v>
                  </c:pt>
                  <c:pt idx="16">
                    <c:v>May</c:v>
                  </c:pt>
                  <c:pt idx="17">
                    <c:v>June</c:v>
                  </c:pt>
                </c:lvl>
                <c:lvl>
                  <c:pt idx="0">
                    <c:v>SFT</c:v>
                  </c:pt>
                  <c:pt idx="3">
                    <c:v>UHBW</c:v>
                  </c:pt>
                  <c:pt idx="6">
                    <c:v>GHFT</c:v>
                  </c:pt>
                  <c:pt idx="9">
                    <c:v>RUH</c:v>
                  </c:pt>
                  <c:pt idx="12">
                    <c:v>SDHFT</c:v>
                  </c:pt>
                  <c:pt idx="15">
                    <c:v>NBT</c:v>
                  </c:pt>
                </c:lvl>
              </c:multiLvlStrCache>
            </c:multiLvlStrRef>
          </c:cat>
          <c:val>
            <c:numRef>
              <c:f>'[Q1 lung return info .xlsx]Sheet4'!$D$5:$U$5</c:f>
              <c:numCache>
                <c:formatCode>0%</c:formatCode>
                <c:ptCount val="18"/>
                <c:pt idx="0">
                  <c:v>0.5</c:v>
                </c:pt>
                <c:pt idx="1">
                  <c:v>1</c:v>
                </c:pt>
                <c:pt idx="2">
                  <c:v>0.66</c:v>
                </c:pt>
                <c:pt idx="4">
                  <c:v>0.66700000000000004</c:v>
                </c:pt>
                <c:pt idx="5">
                  <c:v>0</c:v>
                </c:pt>
                <c:pt idx="6">
                  <c:v>1</c:v>
                </c:pt>
                <c:pt idx="7">
                  <c:v>1</c:v>
                </c:pt>
                <c:pt idx="9">
                  <c:v>0</c:v>
                </c:pt>
                <c:pt idx="12">
                  <c:v>1</c:v>
                </c:pt>
                <c:pt idx="13">
                  <c:v>0.7</c:v>
                </c:pt>
                <c:pt idx="14">
                  <c:v>0.88</c:v>
                </c:pt>
              </c:numCache>
            </c:numRef>
          </c:val>
          <c:extLst>
            <c:ext xmlns:c16="http://schemas.microsoft.com/office/drawing/2014/chart" uri="{C3380CC4-5D6E-409C-BE32-E72D297353CC}">
              <c16:uniqueId val="{00000000-143F-4366-9064-3959A5FD67F0}"/>
            </c:ext>
          </c:extLst>
        </c:ser>
        <c:dLbls>
          <c:dLblPos val="outEnd"/>
          <c:showLegendKey val="0"/>
          <c:showVal val="1"/>
          <c:showCatName val="0"/>
          <c:showSerName val="0"/>
          <c:showPercent val="0"/>
          <c:showBubbleSize val="0"/>
        </c:dLbls>
        <c:gapWidth val="219"/>
        <c:overlap val="-27"/>
        <c:axId val="1413443039"/>
        <c:axId val="517946223"/>
      </c:barChart>
      <c:catAx>
        <c:axId val="141344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946223"/>
        <c:crosses val="autoZero"/>
        <c:auto val="1"/>
        <c:lblAlgn val="ctr"/>
        <c:lblOffset val="100"/>
        <c:noMultiLvlLbl val="0"/>
      </c:catAx>
      <c:valAx>
        <c:axId val="5179462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34430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7038D-B72C-4329-AACD-2AC96B1259CD}"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8A93C-2FB6-4CB5-8A73-8B6AD8817578}" type="slidenum">
              <a:rPr lang="en-GB" smtClean="0"/>
              <a:t>‹#›</a:t>
            </a:fld>
            <a:endParaRPr lang="en-GB"/>
          </a:p>
        </p:txBody>
      </p:sp>
    </p:spTree>
    <p:extLst>
      <p:ext uri="{BB962C8B-B14F-4D97-AF65-F5344CB8AC3E}">
        <p14:creationId xmlns:p14="http://schemas.microsoft.com/office/powerpoint/2010/main" val="26454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F78A93C-2FB6-4CB5-8A73-8B6AD8817578}" type="slidenum">
              <a:rPr lang="en-GB" smtClean="0"/>
              <a:t>1</a:t>
            </a:fld>
            <a:endParaRPr lang="en-GB"/>
          </a:p>
        </p:txBody>
      </p:sp>
    </p:spTree>
    <p:extLst>
      <p:ext uri="{BB962C8B-B14F-4D97-AF65-F5344CB8AC3E}">
        <p14:creationId xmlns:p14="http://schemas.microsoft.com/office/powerpoint/2010/main" val="245092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a:t>
            </a:r>
            <a:r>
              <a:rPr lang="en-GB" baseline="30000" dirty="0"/>
              <a:t>rd</a:t>
            </a:r>
            <a:r>
              <a:rPr lang="en-GB" dirty="0"/>
              <a:t> recommendation agreed IIIA disease PS 0-1</a:t>
            </a:r>
          </a:p>
        </p:txBody>
      </p:sp>
      <p:sp>
        <p:nvSpPr>
          <p:cNvPr id="4" name="Slide Number Placeholder 3"/>
          <p:cNvSpPr>
            <a:spLocks noGrp="1"/>
          </p:cNvSpPr>
          <p:nvPr>
            <p:ph type="sldNum" sz="quarter" idx="5"/>
          </p:nvPr>
        </p:nvSpPr>
        <p:spPr/>
        <p:txBody>
          <a:bodyPr/>
          <a:lstStyle/>
          <a:p>
            <a:fld id="{DF78A93C-2FB6-4CB5-8A73-8B6AD8817578}" type="slidenum">
              <a:rPr lang="en-GB" smtClean="0"/>
              <a:t>5</a:t>
            </a:fld>
            <a:endParaRPr lang="en-GB"/>
          </a:p>
        </p:txBody>
      </p:sp>
    </p:spTree>
    <p:extLst>
      <p:ext uri="{BB962C8B-B14F-4D97-AF65-F5344CB8AC3E}">
        <p14:creationId xmlns:p14="http://schemas.microsoft.com/office/powerpoint/2010/main" val="90179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8A93C-2FB6-4CB5-8A73-8B6AD88175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37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611085c86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11611085c8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15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611085c86_0_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11611085c8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650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611085c86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611085c86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6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995054" y="2720585"/>
            <a:ext cx="8201892" cy="708415"/>
          </a:xfrm>
          <a:prstGeom prst="rect">
            <a:avLst/>
          </a:prstGeom>
        </p:spPr>
        <p:txBody>
          <a:bodyPr anchor="b">
            <a:noAutofit/>
          </a:bodyPr>
          <a:lstStyle>
            <a:lvl1pPr algn="ctr">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B00FB84A-0F5E-4CA1-9075-6D1E419E9760}"/>
              </a:ext>
            </a:extLst>
          </p:cNvPr>
          <p:cNvSpPr>
            <a:spLocks noGrp="1"/>
          </p:cNvSpPr>
          <p:nvPr>
            <p:ph type="body" sz="quarter" idx="10"/>
          </p:nvPr>
        </p:nvSpPr>
        <p:spPr>
          <a:xfrm>
            <a:off x="1995054" y="3607724"/>
            <a:ext cx="8201025" cy="357447"/>
          </a:xfrm>
          <a:prstGeom prst="rect">
            <a:avLst/>
          </a:prstGeom>
        </p:spPr>
        <p:txBody>
          <a:bodyPr>
            <a:normAutofit/>
          </a:bodyPr>
          <a:lstStyle>
            <a:lvl1pPr marL="0" indent="0" algn="ctr">
              <a:buNone/>
              <a:defRPr sz="1800">
                <a:solidFill>
                  <a:srgbClr val="0070C0"/>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5147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Slide Number Placeholder 5">
            <a:extLst>
              <a:ext uri="{FF2B5EF4-FFF2-40B4-BE49-F238E27FC236}">
                <a16:creationId xmlns:a16="http://schemas.microsoft.com/office/drawing/2014/main" id="{94AAAB4F-FD80-4CCC-B0E3-50686B67AA65}"/>
              </a:ext>
            </a:extLst>
          </p:cNvPr>
          <p:cNvSpPr>
            <a:spLocks noGrp="1"/>
          </p:cNvSpPr>
          <p:nvPr>
            <p:ph type="sldNum" sz="quarter" idx="10"/>
          </p:nvPr>
        </p:nvSpPr>
        <p:spPr>
          <a:xfrm>
            <a:off x="8610600" y="6356350"/>
            <a:ext cx="2743200" cy="365125"/>
          </a:xfrm>
          <a:prstGeom prst="rect">
            <a:avLst/>
          </a:prstGeom>
        </p:spPr>
        <p:txBody>
          <a:bodyPr/>
          <a:lstStyle>
            <a:lvl1pPr>
              <a:defRPr smtClean="0">
                <a:latin typeface="Arial" panose="020B0604020202020204" pitchFamily="34" charset="0"/>
                <a:cs typeface="Arial" panose="020B0604020202020204" pitchFamily="34" charset="0"/>
              </a:defRPr>
            </a:lvl1pPr>
          </a:lstStyle>
          <a:p>
            <a:pPr>
              <a:defRPr/>
            </a:pPr>
            <a:fld id="{9EAA2327-23C4-4192-8474-F2E559D40BE6}" type="slidenum">
              <a:rPr lang="en-GB"/>
              <a:pPr>
                <a:defRPr/>
              </a:pPr>
              <a:t>‹#›</a:t>
            </a:fld>
            <a:endParaRPr lang="en-GB"/>
          </a:p>
        </p:txBody>
      </p:sp>
    </p:spTree>
    <p:extLst>
      <p:ext uri="{BB962C8B-B14F-4D97-AF65-F5344CB8AC3E}">
        <p14:creationId xmlns:p14="http://schemas.microsoft.com/office/powerpoint/2010/main" val="78376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lit text boxe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90A7D9DB-3155-491B-8E28-BB6B90109EB1}"/>
              </a:ext>
            </a:extLst>
          </p:cNvPr>
          <p:cNvSpPr>
            <a:spLocks noGrp="1"/>
          </p:cNvSpPr>
          <p:nvPr>
            <p:ph type="body" sz="quarter" idx="13"/>
          </p:nvPr>
        </p:nvSpPr>
        <p:spPr>
          <a:xfrm>
            <a:off x="127000" y="939800"/>
            <a:ext cx="5650345" cy="5319713"/>
          </a:xfrm>
          <a:prstGeom prst="rect">
            <a:avLst/>
          </a:prstGeom>
        </p:spPr>
        <p:txBody>
          <a:bodyPr/>
          <a:lstStyle>
            <a:lvl1pPr>
              <a:buClr>
                <a:srgbClr val="0070C0"/>
              </a:buClr>
              <a:defRPr>
                <a:latin typeface="Arial" panose="020B0604020202020204" pitchFamily="34" charset="0"/>
                <a:cs typeface="Arial" panose="020B0604020202020204" pitchFamily="34" charset="0"/>
              </a:defRPr>
            </a:lvl1pPr>
            <a:lvl2pPr>
              <a:buClr>
                <a:srgbClr val="0070C0"/>
              </a:buClr>
              <a:defRPr>
                <a:latin typeface="Arial" panose="020B0604020202020204" pitchFamily="34" charset="0"/>
                <a:cs typeface="Arial" panose="020B0604020202020204" pitchFamily="34" charset="0"/>
              </a:defRPr>
            </a:lvl2pPr>
            <a:lvl3pPr>
              <a:buClr>
                <a:srgbClr val="0070C0"/>
              </a:buClr>
              <a:defRPr>
                <a:latin typeface="Arial" panose="020B0604020202020204" pitchFamily="34" charset="0"/>
                <a:cs typeface="Arial" panose="020B0604020202020204" pitchFamily="34" charset="0"/>
              </a:defRPr>
            </a:lvl3pPr>
            <a:lvl4pPr>
              <a:buClr>
                <a:srgbClr val="0070C0"/>
              </a:buClr>
              <a:defRPr>
                <a:latin typeface="Arial" panose="020B0604020202020204" pitchFamily="34" charset="0"/>
                <a:cs typeface="Arial" panose="020B0604020202020204" pitchFamily="34" charset="0"/>
              </a:defRPr>
            </a:lvl4pPr>
            <a:lvl5pPr>
              <a:buClr>
                <a:srgbClr val="0070C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22B1613B-45B7-403B-B94E-F185551268E7}"/>
              </a:ext>
            </a:extLst>
          </p:cNvPr>
          <p:cNvSpPr>
            <a:spLocks noGrp="1"/>
          </p:cNvSpPr>
          <p:nvPr>
            <p:ph type="body" sz="quarter" idx="14"/>
          </p:nvPr>
        </p:nvSpPr>
        <p:spPr>
          <a:xfrm>
            <a:off x="6096000" y="939800"/>
            <a:ext cx="5969000" cy="5319713"/>
          </a:xfrm>
          <a:prstGeom prst="rect">
            <a:avLst/>
          </a:prstGeom>
        </p:spPr>
        <p:txBody>
          <a:bodyPr/>
          <a:lstStyle>
            <a:lvl1pPr>
              <a:buClr>
                <a:srgbClr val="0070C0"/>
              </a:buClr>
              <a:defRPr>
                <a:latin typeface="Arial" panose="020B0604020202020204" pitchFamily="34" charset="0"/>
                <a:cs typeface="Arial" panose="020B0604020202020204" pitchFamily="34" charset="0"/>
              </a:defRPr>
            </a:lvl1pPr>
            <a:lvl2pPr>
              <a:buClr>
                <a:srgbClr val="0070C0"/>
              </a:buClr>
              <a:defRPr>
                <a:latin typeface="Arial" panose="020B0604020202020204" pitchFamily="34" charset="0"/>
                <a:cs typeface="Arial" panose="020B0604020202020204" pitchFamily="34" charset="0"/>
              </a:defRPr>
            </a:lvl2pPr>
            <a:lvl3pPr>
              <a:buClr>
                <a:srgbClr val="0070C0"/>
              </a:buClr>
              <a:defRPr>
                <a:latin typeface="Arial" panose="020B0604020202020204" pitchFamily="34" charset="0"/>
                <a:cs typeface="Arial" panose="020B0604020202020204" pitchFamily="34" charset="0"/>
              </a:defRPr>
            </a:lvl3pPr>
            <a:lvl4pPr>
              <a:buClr>
                <a:srgbClr val="0070C0"/>
              </a:buClr>
              <a:defRPr>
                <a:latin typeface="Arial" panose="020B0604020202020204" pitchFamily="34" charset="0"/>
                <a:cs typeface="Arial" panose="020B0604020202020204" pitchFamily="34" charset="0"/>
              </a:defRPr>
            </a:lvl4pPr>
            <a:lvl5pPr>
              <a:buClr>
                <a:srgbClr val="0070C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76FE989-B8CC-4A9C-864A-0C613D9CD5E2}"/>
              </a:ext>
            </a:extLst>
          </p:cNvPr>
          <p:cNvSpPr>
            <a:spLocks noGrp="1"/>
          </p:cNvSpPr>
          <p:nvPr>
            <p:ph type="sldNum" sz="quarter" idx="15"/>
          </p:nvPr>
        </p:nvSpPr>
        <p:spPr>
          <a:xfrm>
            <a:off x="8610600" y="6356350"/>
            <a:ext cx="2743200" cy="365125"/>
          </a:xfrm>
          <a:prstGeom prst="rect">
            <a:avLst/>
          </a:prstGeom>
        </p:spPr>
        <p:txBody>
          <a:bodyPr/>
          <a:lstStyle>
            <a:lvl1pPr>
              <a:defRPr/>
            </a:lvl1pPr>
          </a:lstStyle>
          <a:p>
            <a:pPr>
              <a:defRPr/>
            </a:pPr>
            <a:fld id="{91561580-95C7-46A9-BC4A-4884851E0051}" type="slidenum">
              <a:rPr lang="en-GB"/>
              <a:pPr>
                <a:defRPr/>
              </a:pPr>
              <a:t>‹#›</a:t>
            </a:fld>
            <a:endParaRPr lang="en-GB"/>
          </a:p>
        </p:txBody>
      </p:sp>
    </p:spTree>
    <p:extLst>
      <p:ext uri="{BB962C8B-B14F-4D97-AF65-F5344CB8AC3E}">
        <p14:creationId xmlns:p14="http://schemas.microsoft.com/office/powerpoint/2010/main" val="540514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5FAD-5605-4DB4-91B6-AE53F32DC5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11FF17-7CFD-44C8-977D-AFDD53DE42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B2C3C2-1A36-446D-A616-21B20EDB0C18}"/>
              </a:ext>
            </a:extLst>
          </p:cNvPr>
          <p:cNvSpPr>
            <a:spLocks noGrp="1"/>
          </p:cNvSpPr>
          <p:nvPr>
            <p:ph type="dt" sz="half" idx="10"/>
          </p:nvPr>
        </p:nvSpPr>
        <p:spPr/>
        <p:txBody>
          <a:bodyPr/>
          <a:lstStyle/>
          <a:p>
            <a:fld id="{517092A2-E130-4A8D-9C14-32E620795B0A}" type="datetimeFigureOut">
              <a:rPr lang="en-GB" smtClean="0"/>
              <a:t>07/11/2023</a:t>
            </a:fld>
            <a:endParaRPr lang="en-GB"/>
          </a:p>
        </p:txBody>
      </p:sp>
      <p:sp>
        <p:nvSpPr>
          <p:cNvPr id="5" name="Footer Placeholder 4">
            <a:extLst>
              <a:ext uri="{FF2B5EF4-FFF2-40B4-BE49-F238E27FC236}">
                <a16:creationId xmlns:a16="http://schemas.microsoft.com/office/drawing/2014/main" id="{1354C810-7612-4EF0-A195-9C530A01A2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AE7802-FC88-490E-BC7C-B583F5DC9C94}"/>
              </a:ext>
            </a:extLst>
          </p:cNvPr>
          <p:cNvSpPr>
            <a:spLocks noGrp="1"/>
          </p:cNvSpPr>
          <p:nvPr>
            <p:ph type="sldNum" sz="quarter" idx="12"/>
          </p:nvPr>
        </p:nvSpPr>
        <p:spPr/>
        <p:txBody>
          <a:bodyPr/>
          <a:lstStyle/>
          <a:p>
            <a:fld id="{4C8609C6-0225-4F9A-918A-E0DA67EE39EA}" type="slidenum">
              <a:rPr lang="en-GB" smtClean="0"/>
              <a:t>‹#›</a:t>
            </a:fld>
            <a:endParaRPr lang="en-GB"/>
          </a:p>
        </p:txBody>
      </p:sp>
    </p:spTree>
    <p:extLst>
      <p:ext uri="{BB962C8B-B14F-4D97-AF65-F5344CB8AC3E}">
        <p14:creationId xmlns:p14="http://schemas.microsoft.com/office/powerpoint/2010/main" val="74062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1 column">
  <p:cSld name="Title and 1 column">
    <p:bg>
      <p:bgPr>
        <a:solidFill>
          <a:srgbClr val="FFFFFF"/>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736951" y="778181"/>
            <a:ext cx="9954000" cy="338800"/>
          </a:xfrm>
          <a:prstGeom prst="rect">
            <a:avLst/>
          </a:prstGeom>
          <a:noFill/>
          <a:ln>
            <a:noFill/>
          </a:ln>
        </p:spPr>
        <p:txBody>
          <a:bodyPr spcFirstLastPara="1" wrap="square" lIns="0" tIns="0" rIns="0" bIns="0" anchor="t" anchorCtr="0">
            <a:noAutofit/>
          </a:bodyPr>
          <a:lstStyle>
            <a:lvl1pPr marL="609585" marR="0" lvl="0" indent="-304792" algn="l" rtl="0">
              <a:lnSpc>
                <a:spcPct val="90000"/>
              </a:lnSpc>
              <a:spcBef>
                <a:spcPts val="0"/>
              </a:spcBef>
              <a:spcAft>
                <a:spcPts val="0"/>
              </a:spcAft>
              <a:buClr>
                <a:schemeClr val="accent2"/>
              </a:buClr>
              <a:buSzPts val="2000"/>
              <a:buFont typeface="Noto Sans Symbols"/>
              <a:buNone/>
              <a:defRPr sz="2667" b="0" i="0" u="none" strike="noStrike" cap="none">
                <a:solidFill>
                  <a:schemeClr val="dk1"/>
                </a:solidFill>
                <a:latin typeface="Roche Sans Medium"/>
                <a:ea typeface="Roche Sans Medium"/>
                <a:cs typeface="Roche Sans Medium"/>
                <a:sym typeface="Roche Sans Medium"/>
              </a:defRPr>
            </a:lvl1pPr>
            <a:lvl2pPr marL="1219170" marR="0" lvl="1" indent="-423323" algn="l" rtl="0">
              <a:lnSpc>
                <a:spcPct val="100000"/>
              </a:lnSpc>
              <a:spcBef>
                <a:spcPts val="1600"/>
              </a:spcBef>
              <a:spcAft>
                <a:spcPts val="0"/>
              </a:spcAft>
              <a:buClr>
                <a:schemeClr val="accent2"/>
              </a:buClr>
              <a:buSzPts val="1400"/>
              <a:buFont typeface="Noto Sans Symbols"/>
              <a:buChar char="▪"/>
              <a:defRPr sz="1867" b="0" i="0" u="none" strike="noStrike" cap="none">
                <a:solidFill>
                  <a:schemeClr val="dk1"/>
                </a:solidFill>
                <a:latin typeface="Roche Sans Light"/>
                <a:ea typeface="Roche Sans Light"/>
                <a:cs typeface="Roche Sans Light"/>
                <a:sym typeface="Roche Sans Light"/>
              </a:defRPr>
            </a:lvl2pPr>
            <a:lvl3pPr marL="1828754" marR="0" lvl="2" indent="-406390" algn="l" rtl="0">
              <a:lnSpc>
                <a:spcPct val="100000"/>
              </a:lnSpc>
              <a:spcBef>
                <a:spcPts val="1600"/>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3pPr>
            <a:lvl4pPr marL="2438339" marR="0" lvl="3" indent="-406390" algn="l" rtl="0">
              <a:lnSpc>
                <a:spcPct val="100000"/>
              </a:lnSpc>
              <a:spcBef>
                <a:spcPts val="1600"/>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4pPr>
            <a:lvl5pPr marL="3047924" marR="0" lvl="4" indent="-406390" algn="l" rtl="0">
              <a:lnSpc>
                <a:spcPct val="100000"/>
              </a:lnSpc>
              <a:spcBef>
                <a:spcPts val="1600"/>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5pPr>
            <a:lvl6pPr marL="3657509" marR="0" lvl="5"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Roche Sans Light"/>
                <a:ea typeface="Roche Sans Light"/>
                <a:cs typeface="Roche Sans Light"/>
                <a:sym typeface="Roche Sans Light"/>
              </a:defRPr>
            </a:lvl6pPr>
            <a:lvl7pPr marL="4267093" marR="0" lvl="6"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Roche Sans Light"/>
                <a:ea typeface="Roche Sans Light"/>
                <a:cs typeface="Roche Sans Light"/>
                <a:sym typeface="Roche Sans Light"/>
              </a:defRPr>
            </a:lvl7pPr>
            <a:lvl8pPr marL="4876678" marR="0" lvl="7"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Roche Sans Light"/>
                <a:ea typeface="Roche Sans Light"/>
                <a:cs typeface="Roche Sans Light"/>
                <a:sym typeface="Roche Sans Light"/>
              </a:defRPr>
            </a:lvl8pPr>
            <a:lvl9pPr marL="5486263" marR="0" lvl="8" indent="-423323" algn="l" rtl="0">
              <a:lnSpc>
                <a:spcPct val="90000"/>
              </a:lnSpc>
              <a:spcBef>
                <a:spcPts val="1600"/>
              </a:spcBef>
              <a:spcAft>
                <a:spcPts val="1600"/>
              </a:spcAft>
              <a:buClr>
                <a:schemeClr val="dk1"/>
              </a:buClr>
              <a:buSzPts val="1400"/>
              <a:buFont typeface="Arial"/>
              <a:buChar char="•"/>
              <a:defRPr sz="1867" b="0" i="0" u="none" strike="noStrike" cap="none">
                <a:solidFill>
                  <a:schemeClr val="dk1"/>
                </a:solidFill>
                <a:latin typeface="Roche Sans Light"/>
                <a:ea typeface="Roche Sans Light"/>
                <a:cs typeface="Roche Sans Light"/>
                <a:sym typeface="Roche Sans Light"/>
              </a:defRPr>
            </a:lvl9pPr>
          </a:lstStyle>
          <a:p>
            <a:endParaRPr/>
          </a:p>
        </p:txBody>
      </p:sp>
      <p:sp>
        <p:nvSpPr>
          <p:cNvPr id="56" name="Google Shape;56;p14"/>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609585" marR="0" lvl="0" indent="-304792" algn="l" rtl="0">
              <a:lnSpc>
                <a:spcPct val="90000"/>
              </a:lnSpc>
              <a:spcBef>
                <a:spcPts val="0"/>
              </a:spcBef>
              <a:spcAft>
                <a:spcPts val="0"/>
              </a:spcAft>
              <a:buClr>
                <a:schemeClr val="accent2"/>
              </a:buClr>
              <a:buSzPts val="1700"/>
              <a:buFont typeface="Noto Sans Symbols"/>
              <a:buNone/>
              <a:defRPr sz="2267" b="0" i="0" u="none" strike="noStrike" cap="none">
                <a:solidFill>
                  <a:srgbClr val="7F7F7F"/>
                </a:solidFill>
                <a:latin typeface="Roche Sans Condensed Light"/>
                <a:ea typeface="Roche Sans Condensed Light"/>
                <a:cs typeface="Roche Sans Condensed Light"/>
                <a:sym typeface="Roche Sans Condensed Light"/>
              </a:defRPr>
            </a:lvl1pPr>
            <a:lvl2pPr marL="1219170" marR="0" lvl="1" indent="-423323" algn="l" rtl="0">
              <a:lnSpc>
                <a:spcPct val="100000"/>
              </a:lnSpc>
              <a:spcBef>
                <a:spcPts val="1600"/>
              </a:spcBef>
              <a:spcAft>
                <a:spcPts val="0"/>
              </a:spcAft>
              <a:buClr>
                <a:schemeClr val="accent2"/>
              </a:buClr>
              <a:buSzPts val="1400"/>
              <a:buFont typeface="Noto Sans Symbols"/>
              <a:buChar char="▪"/>
              <a:defRPr sz="1867" b="0" i="0" u="none" strike="noStrike" cap="none">
                <a:solidFill>
                  <a:schemeClr val="dk1"/>
                </a:solidFill>
                <a:latin typeface="Roche Sans Light"/>
                <a:ea typeface="Roche Sans Light"/>
                <a:cs typeface="Roche Sans Light"/>
                <a:sym typeface="Roche Sans Light"/>
              </a:defRPr>
            </a:lvl2pPr>
            <a:lvl3pPr marL="1828754" marR="0" lvl="2" indent="-406390" algn="l" rtl="0">
              <a:lnSpc>
                <a:spcPct val="100000"/>
              </a:lnSpc>
              <a:spcBef>
                <a:spcPts val="1600"/>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3pPr>
            <a:lvl4pPr marL="2438339" marR="0" lvl="3" indent="-406390" algn="l" rtl="0">
              <a:lnSpc>
                <a:spcPct val="100000"/>
              </a:lnSpc>
              <a:spcBef>
                <a:spcPts val="1600"/>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4pPr>
            <a:lvl5pPr marL="3047924" marR="0" lvl="4" indent="-406390" algn="l" rtl="0">
              <a:lnSpc>
                <a:spcPct val="100000"/>
              </a:lnSpc>
              <a:spcBef>
                <a:spcPts val="1600"/>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5pPr>
            <a:lvl6pPr marL="3657509" marR="0" lvl="5"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Roche Sans Light"/>
                <a:ea typeface="Roche Sans Light"/>
                <a:cs typeface="Roche Sans Light"/>
                <a:sym typeface="Roche Sans Light"/>
              </a:defRPr>
            </a:lvl6pPr>
            <a:lvl7pPr marL="4267093" marR="0" lvl="6"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Roche Sans Light"/>
                <a:ea typeface="Roche Sans Light"/>
                <a:cs typeface="Roche Sans Light"/>
                <a:sym typeface="Roche Sans Light"/>
              </a:defRPr>
            </a:lvl7pPr>
            <a:lvl8pPr marL="4876678" marR="0" lvl="7"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Roche Sans Light"/>
                <a:ea typeface="Roche Sans Light"/>
                <a:cs typeface="Roche Sans Light"/>
                <a:sym typeface="Roche Sans Light"/>
              </a:defRPr>
            </a:lvl8pPr>
            <a:lvl9pPr marL="5486263" marR="0" lvl="8" indent="-423323" algn="l" rtl="0">
              <a:lnSpc>
                <a:spcPct val="90000"/>
              </a:lnSpc>
              <a:spcBef>
                <a:spcPts val="1600"/>
              </a:spcBef>
              <a:spcAft>
                <a:spcPts val="1600"/>
              </a:spcAft>
              <a:buClr>
                <a:schemeClr val="dk1"/>
              </a:buClr>
              <a:buSzPts val="1400"/>
              <a:buFont typeface="Arial"/>
              <a:buChar char="•"/>
              <a:defRPr sz="1867" b="0" i="0" u="none" strike="noStrike" cap="none">
                <a:solidFill>
                  <a:schemeClr val="dk1"/>
                </a:solidFill>
                <a:latin typeface="Roche Sans Light"/>
                <a:ea typeface="Roche Sans Light"/>
                <a:cs typeface="Roche Sans Light"/>
                <a:sym typeface="Roche Sans Light"/>
              </a:defRPr>
            </a:lvl9pPr>
          </a:lstStyle>
          <a:p>
            <a:endParaRPr/>
          </a:p>
        </p:txBody>
      </p:sp>
      <p:sp>
        <p:nvSpPr>
          <p:cNvPr id="57" name="Google Shape;57;p14"/>
          <p:cNvSpPr txBox="1">
            <a:spLocks noGrp="1"/>
          </p:cNvSpPr>
          <p:nvPr>
            <p:ph type="body" idx="3"/>
          </p:nvPr>
        </p:nvSpPr>
        <p:spPr>
          <a:xfrm>
            <a:off x="736600" y="1893888"/>
            <a:ext cx="10977600" cy="4511600"/>
          </a:xfrm>
          <a:prstGeom prst="rect">
            <a:avLst/>
          </a:prstGeom>
          <a:noFill/>
          <a:ln>
            <a:noFill/>
          </a:ln>
        </p:spPr>
        <p:txBody>
          <a:bodyPr spcFirstLastPara="1" wrap="square" lIns="0" tIns="0" rIns="0" bIns="0" anchor="t" anchorCtr="0">
            <a:normAutofit/>
          </a:bodyPr>
          <a:lstStyle>
            <a:lvl1pPr marL="609585" marR="0" lvl="0" indent="-423323" algn="l" rtl="0">
              <a:lnSpc>
                <a:spcPct val="100000"/>
              </a:lnSpc>
              <a:spcBef>
                <a:spcPts val="1067"/>
              </a:spcBef>
              <a:spcAft>
                <a:spcPts val="0"/>
              </a:spcAft>
              <a:buClr>
                <a:schemeClr val="accent2"/>
              </a:buClr>
              <a:buSzPts val="1400"/>
              <a:buFont typeface="Noto Sans Symbols"/>
              <a:buChar char="▪"/>
              <a:defRPr sz="1867" b="0" i="0" u="none" strike="noStrike" cap="none">
                <a:solidFill>
                  <a:schemeClr val="dk1"/>
                </a:solidFill>
                <a:latin typeface="Roche Sans Light"/>
                <a:ea typeface="Roche Sans Light"/>
                <a:cs typeface="Roche Sans Light"/>
                <a:sym typeface="Roche Sans Light"/>
              </a:defRPr>
            </a:lvl1pPr>
            <a:lvl2pPr marL="1219170" marR="0" lvl="1" indent="-423323" algn="l" rtl="0">
              <a:lnSpc>
                <a:spcPct val="100000"/>
              </a:lnSpc>
              <a:spcBef>
                <a:spcPts val="1600"/>
              </a:spcBef>
              <a:spcAft>
                <a:spcPts val="0"/>
              </a:spcAft>
              <a:buClr>
                <a:schemeClr val="accent2"/>
              </a:buClr>
              <a:buSzPts val="1400"/>
              <a:buFont typeface="Noto Sans Symbols"/>
              <a:buChar char="▪"/>
              <a:defRPr sz="1867" b="0" i="0" u="none" strike="noStrike" cap="none">
                <a:solidFill>
                  <a:schemeClr val="dk1"/>
                </a:solidFill>
                <a:latin typeface="Roche Sans Light"/>
                <a:ea typeface="Roche Sans Light"/>
                <a:cs typeface="Roche Sans Light"/>
                <a:sym typeface="Roche Sans Light"/>
              </a:defRPr>
            </a:lvl2pPr>
            <a:lvl3pPr marL="1828754" marR="0" lvl="2" indent="-406390" algn="l" rtl="0">
              <a:lnSpc>
                <a:spcPct val="100000"/>
              </a:lnSpc>
              <a:spcBef>
                <a:spcPts val="1600"/>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3pPr>
            <a:lvl4pPr marL="2438339" marR="0" lvl="3" indent="-406390" algn="l" rtl="0">
              <a:lnSpc>
                <a:spcPct val="100000"/>
              </a:lnSpc>
              <a:spcBef>
                <a:spcPts val="1600"/>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4pPr>
            <a:lvl5pPr marL="3047924" marR="0" lvl="4" indent="-406390" algn="l" rtl="0">
              <a:lnSpc>
                <a:spcPct val="100000"/>
              </a:lnSpc>
              <a:spcBef>
                <a:spcPts val="1600"/>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5pPr>
            <a:lvl6pPr marL="3657509" marR="0" lvl="5"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Roche Sans Light"/>
                <a:ea typeface="Roche Sans Light"/>
                <a:cs typeface="Roche Sans Light"/>
                <a:sym typeface="Roche Sans Light"/>
              </a:defRPr>
            </a:lvl6pPr>
            <a:lvl7pPr marL="4267093" marR="0" lvl="6"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Roche Sans Light"/>
                <a:ea typeface="Roche Sans Light"/>
                <a:cs typeface="Roche Sans Light"/>
                <a:sym typeface="Roche Sans Light"/>
              </a:defRPr>
            </a:lvl7pPr>
            <a:lvl8pPr marL="4876678" marR="0" lvl="7"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Roche Sans Light"/>
                <a:ea typeface="Roche Sans Light"/>
                <a:cs typeface="Roche Sans Light"/>
                <a:sym typeface="Roche Sans Light"/>
              </a:defRPr>
            </a:lvl8pPr>
            <a:lvl9pPr marL="5486263" marR="0" lvl="8" indent="-423323" algn="l" rtl="0">
              <a:lnSpc>
                <a:spcPct val="90000"/>
              </a:lnSpc>
              <a:spcBef>
                <a:spcPts val="1600"/>
              </a:spcBef>
              <a:spcAft>
                <a:spcPts val="1600"/>
              </a:spcAft>
              <a:buClr>
                <a:schemeClr val="dk1"/>
              </a:buClr>
              <a:buSzPts val="1400"/>
              <a:buFont typeface="Arial"/>
              <a:buChar char="•"/>
              <a:defRPr sz="1867" b="0" i="0" u="none" strike="noStrike" cap="none">
                <a:solidFill>
                  <a:schemeClr val="dk1"/>
                </a:solidFill>
                <a:latin typeface="Roche Sans Light"/>
                <a:ea typeface="Roche Sans Light"/>
                <a:cs typeface="Roche Sans Light"/>
                <a:sym typeface="Roche Sans Light"/>
              </a:defRPr>
            </a:lvl9pPr>
          </a:lstStyle>
          <a:p>
            <a:endParaRPr/>
          </a:p>
        </p:txBody>
      </p:sp>
      <p:sp>
        <p:nvSpPr>
          <p:cNvPr id="58" name="Google Shape;58;p14"/>
          <p:cNvSpPr txBox="1">
            <a:spLocks noGrp="1"/>
          </p:cNvSpPr>
          <p:nvPr>
            <p:ph type="sldNum" idx="12"/>
          </p:nvPr>
        </p:nvSpPr>
        <p:spPr>
          <a:xfrm>
            <a:off x="11220628" y="6542312"/>
            <a:ext cx="503200" cy="153888"/>
          </a:xfrm>
          <a:prstGeom prst="rect">
            <a:avLst/>
          </a:prstGeom>
          <a:noFill/>
          <a:ln>
            <a:noFill/>
          </a:ln>
        </p:spPr>
        <p:txBody>
          <a:bodyPr spcFirstLastPara="1" wrap="square" lIns="0" tIns="0" rIns="0" bIns="0"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0406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18B991E-8081-4B5E-9D4E-77BADB21E5FD}"/>
              </a:ext>
            </a:extLst>
          </p:cNvPr>
          <p:cNvSpPr>
            <a:spLocks noGrp="1"/>
          </p:cNvSpPr>
          <p:nvPr>
            <p:ph type="subTitle" idx="1"/>
          </p:nvPr>
        </p:nvSpPr>
        <p:spPr>
          <a:xfrm>
            <a:off x="360217" y="1117002"/>
            <a:ext cx="11418917" cy="5034416"/>
          </a:xfrm>
          <a:prstGeom prst="rect">
            <a:avLst/>
          </a:prstGeom>
        </p:spPr>
        <p:txBody>
          <a:bodyPr/>
          <a:lstStyle>
            <a:lvl1pPr marL="342900" indent="-342900" algn="l">
              <a:buClr>
                <a:srgbClr val="0070C0"/>
              </a:buClr>
              <a:buFont typeface="Arial" panose="020B0604020202020204" pitchFamily="34" charset="0"/>
              <a:buChar char="•"/>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Slide Number Placeholder 5">
            <a:extLst>
              <a:ext uri="{FF2B5EF4-FFF2-40B4-BE49-F238E27FC236}">
                <a16:creationId xmlns:a16="http://schemas.microsoft.com/office/drawing/2014/main" id="{D7CCECC8-FF66-4D5A-8C55-7928CD235315}"/>
              </a:ext>
            </a:extLst>
          </p:cNvPr>
          <p:cNvSpPr>
            <a:spLocks noGrp="1"/>
          </p:cNvSpPr>
          <p:nvPr>
            <p:ph type="sldNum" sz="quarter" idx="10"/>
          </p:nvPr>
        </p:nvSpPr>
        <p:spPr>
          <a:xfrm>
            <a:off x="8610600" y="6356350"/>
            <a:ext cx="2743200" cy="365125"/>
          </a:xfrm>
          <a:prstGeom prst="rect">
            <a:avLst/>
          </a:prstGeom>
        </p:spPr>
        <p:txBody>
          <a:bodyPr/>
          <a:lstStyle>
            <a:lvl1pPr>
              <a:defRPr/>
            </a:lvl1pPr>
          </a:lstStyle>
          <a:p>
            <a:pPr>
              <a:defRPr/>
            </a:pPr>
            <a:fld id="{D5E3FE33-95C6-473E-82AB-2EBE0F1F7DDB}" type="slidenum">
              <a:rPr lang="en-GB"/>
              <a:pPr>
                <a:defRPr/>
              </a:pPr>
              <a:t>‹#›</a:t>
            </a:fld>
            <a:endParaRPr lang="en-GB"/>
          </a:p>
        </p:txBody>
      </p:sp>
    </p:spTree>
    <p:extLst>
      <p:ext uri="{BB962C8B-B14F-4D97-AF65-F5344CB8AC3E}">
        <p14:creationId xmlns:p14="http://schemas.microsoft.com/office/powerpoint/2010/main" val="97070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411D9E73-4545-49FF-9C96-0095D8E96B3E}"/>
              </a:ext>
            </a:extLst>
          </p:cNvPr>
          <p:cNvSpPr>
            <a:spLocks noGrp="1"/>
          </p:cNvSpPr>
          <p:nvPr>
            <p:ph type="pic" sz="quarter" idx="13"/>
          </p:nvPr>
        </p:nvSpPr>
        <p:spPr>
          <a:xfrm>
            <a:off x="127000" y="1081088"/>
            <a:ext cx="11950700" cy="5170487"/>
          </a:xfrm>
          <a:prstGeom prst="rect">
            <a:avLst/>
          </a:prstGeom>
        </p:spPr>
        <p:txBody>
          <a:bodyPr rtlCol="0">
            <a:normAutofit/>
          </a:bodyPr>
          <a:lstStyle>
            <a:lvl1pPr>
              <a:buClr>
                <a:srgbClr val="0070C0"/>
              </a:buClr>
              <a:defRPr sz="2400">
                <a:latin typeface="Arial" panose="020B0604020202020204" pitchFamily="34" charset="0"/>
                <a:cs typeface="Arial" panose="020B0604020202020204" pitchFamily="34" charset="0"/>
              </a:defRPr>
            </a:lvl1pPr>
          </a:lstStyle>
          <a:p>
            <a:pPr lvl="0"/>
            <a:r>
              <a:rPr lang="en-US" noProof="0"/>
              <a:t>Click icon to add picture</a:t>
            </a:r>
            <a:endParaRPr lang="en-GB" noProof="0"/>
          </a:p>
        </p:txBody>
      </p:sp>
      <p:sp>
        <p:nvSpPr>
          <p:cNvPr id="6" name="Slide Number Placeholder 5">
            <a:extLst>
              <a:ext uri="{FF2B5EF4-FFF2-40B4-BE49-F238E27FC236}">
                <a16:creationId xmlns:a16="http://schemas.microsoft.com/office/drawing/2014/main" id="{76A91A14-41BF-4866-AD11-334360AE65AB}"/>
              </a:ext>
            </a:extLst>
          </p:cNvPr>
          <p:cNvSpPr>
            <a:spLocks noGrp="1"/>
          </p:cNvSpPr>
          <p:nvPr>
            <p:ph type="sldNum" sz="quarter" idx="14"/>
          </p:nvPr>
        </p:nvSpPr>
        <p:spPr>
          <a:xfrm>
            <a:off x="8610600" y="6356350"/>
            <a:ext cx="2743200" cy="365125"/>
          </a:xfrm>
          <a:prstGeom prst="rect">
            <a:avLst/>
          </a:prstGeom>
        </p:spPr>
        <p:txBody>
          <a:bodyPr/>
          <a:lstStyle>
            <a:lvl1pPr>
              <a:defRPr/>
            </a:lvl1pPr>
          </a:lstStyle>
          <a:p>
            <a:pPr>
              <a:defRPr/>
            </a:pPr>
            <a:fld id="{FAB2B9DE-39F1-42AD-80FB-4870A93A4EE2}" type="slidenum">
              <a:rPr lang="en-GB"/>
              <a:pPr>
                <a:defRPr/>
              </a:pPr>
              <a:t>‹#›</a:t>
            </a:fld>
            <a:endParaRPr lang="en-GB"/>
          </a:p>
        </p:txBody>
      </p:sp>
    </p:spTree>
    <p:extLst>
      <p:ext uri="{BB962C8B-B14F-4D97-AF65-F5344CB8AC3E}">
        <p14:creationId xmlns:p14="http://schemas.microsoft.com/office/powerpoint/2010/main" val="168553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Slide Number Placeholder 5">
            <a:extLst>
              <a:ext uri="{FF2B5EF4-FFF2-40B4-BE49-F238E27FC236}">
                <a16:creationId xmlns:a16="http://schemas.microsoft.com/office/drawing/2014/main" id="{94AAAB4F-FD80-4CCC-B0E3-50686B67AA65}"/>
              </a:ext>
            </a:extLst>
          </p:cNvPr>
          <p:cNvSpPr>
            <a:spLocks noGrp="1"/>
          </p:cNvSpPr>
          <p:nvPr>
            <p:ph type="sldNum" sz="quarter" idx="10"/>
          </p:nvPr>
        </p:nvSpPr>
        <p:spPr>
          <a:xfrm>
            <a:off x="8610600" y="6356350"/>
            <a:ext cx="2743200" cy="365125"/>
          </a:xfrm>
          <a:prstGeom prst="rect">
            <a:avLst/>
          </a:prstGeom>
        </p:spPr>
        <p:txBody>
          <a:bodyPr/>
          <a:lstStyle>
            <a:lvl1pPr>
              <a:defRPr smtClean="0">
                <a:latin typeface="Arial" panose="020B0604020202020204" pitchFamily="34" charset="0"/>
                <a:cs typeface="Arial" panose="020B0604020202020204" pitchFamily="34" charset="0"/>
              </a:defRPr>
            </a:lvl1pPr>
          </a:lstStyle>
          <a:p>
            <a:pPr>
              <a:defRPr/>
            </a:pPr>
            <a:fld id="{9EAA2327-23C4-4192-8474-F2E559D40BE6}" type="slidenum">
              <a:rPr lang="en-GB"/>
              <a:pPr>
                <a:defRPr/>
              </a:pPr>
              <a:t>‹#›</a:t>
            </a:fld>
            <a:endParaRPr lang="en-GB"/>
          </a:p>
        </p:txBody>
      </p:sp>
    </p:spTree>
    <p:extLst>
      <p:ext uri="{BB962C8B-B14F-4D97-AF65-F5344CB8AC3E}">
        <p14:creationId xmlns:p14="http://schemas.microsoft.com/office/powerpoint/2010/main" val="243876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plit text boxe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90A7D9DB-3155-491B-8E28-BB6B90109EB1}"/>
              </a:ext>
            </a:extLst>
          </p:cNvPr>
          <p:cNvSpPr>
            <a:spLocks noGrp="1"/>
          </p:cNvSpPr>
          <p:nvPr>
            <p:ph type="body" sz="quarter" idx="13"/>
          </p:nvPr>
        </p:nvSpPr>
        <p:spPr>
          <a:xfrm>
            <a:off x="127000" y="939800"/>
            <a:ext cx="5650345" cy="5319713"/>
          </a:xfrm>
          <a:prstGeom prst="rect">
            <a:avLst/>
          </a:prstGeom>
        </p:spPr>
        <p:txBody>
          <a:bodyPr/>
          <a:lstStyle>
            <a:lvl1pPr>
              <a:buClr>
                <a:srgbClr val="0070C0"/>
              </a:buClr>
              <a:defRPr>
                <a:latin typeface="Arial" panose="020B0604020202020204" pitchFamily="34" charset="0"/>
                <a:cs typeface="Arial" panose="020B0604020202020204" pitchFamily="34" charset="0"/>
              </a:defRPr>
            </a:lvl1pPr>
            <a:lvl2pPr>
              <a:buClr>
                <a:srgbClr val="0070C0"/>
              </a:buClr>
              <a:defRPr>
                <a:latin typeface="Arial" panose="020B0604020202020204" pitchFamily="34" charset="0"/>
                <a:cs typeface="Arial" panose="020B0604020202020204" pitchFamily="34" charset="0"/>
              </a:defRPr>
            </a:lvl2pPr>
            <a:lvl3pPr>
              <a:buClr>
                <a:srgbClr val="0070C0"/>
              </a:buClr>
              <a:defRPr>
                <a:latin typeface="Arial" panose="020B0604020202020204" pitchFamily="34" charset="0"/>
                <a:cs typeface="Arial" panose="020B0604020202020204" pitchFamily="34" charset="0"/>
              </a:defRPr>
            </a:lvl3pPr>
            <a:lvl4pPr>
              <a:buClr>
                <a:srgbClr val="0070C0"/>
              </a:buClr>
              <a:defRPr>
                <a:latin typeface="Arial" panose="020B0604020202020204" pitchFamily="34" charset="0"/>
                <a:cs typeface="Arial" panose="020B0604020202020204" pitchFamily="34" charset="0"/>
              </a:defRPr>
            </a:lvl4pPr>
            <a:lvl5pPr>
              <a:buClr>
                <a:srgbClr val="0070C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22B1613B-45B7-403B-B94E-F185551268E7}"/>
              </a:ext>
            </a:extLst>
          </p:cNvPr>
          <p:cNvSpPr>
            <a:spLocks noGrp="1"/>
          </p:cNvSpPr>
          <p:nvPr>
            <p:ph type="body" sz="quarter" idx="14"/>
          </p:nvPr>
        </p:nvSpPr>
        <p:spPr>
          <a:xfrm>
            <a:off x="6096000" y="939800"/>
            <a:ext cx="5969000" cy="5319713"/>
          </a:xfrm>
          <a:prstGeom prst="rect">
            <a:avLst/>
          </a:prstGeom>
        </p:spPr>
        <p:txBody>
          <a:bodyPr/>
          <a:lstStyle>
            <a:lvl1pPr>
              <a:buClr>
                <a:srgbClr val="0070C0"/>
              </a:buClr>
              <a:defRPr>
                <a:latin typeface="Arial" panose="020B0604020202020204" pitchFamily="34" charset="0"/>
                <a:cs typeface="Arial" panose="020B0604020202020204" pitchFamily="34" charset="0"/>
              </a:defRPr>
            </a:lvl1pPr>
            <a:lvl2pPr>
              <a:buClr>
                <a:srgbClr val="0070C0"/>
              </a:buClr>
              <a:defRPr>
                <a:latin typeface="Arial" panose="020B0604020202020204" pitchFamily="34" charset="0"/>
                <a:cs typeface="Arial" panose="020B0604020202020204" pitchFamily="34" charset="0"/>
              </a:defRPr>
            </a:lvl2pPr>
            <a:lvl3pPr>
              <a:buClr>
                <a:srgbClr val="0070C0"/>
              </a:buClr>
              <a:defRPr>
                <a:latin typeface="Arial" panose="020B0604020202020204" pitchFamily="34" charset="0"/>
                <a:cs typeface="Arial" panose="020B0604020202020204" pitchFamily="34" charset="0"/>
              </a:defRPr>
            </a:lvl3pPr>
            <a:lvl4pPr>
              <a:buClr>
                <a:srgbClr val="0070C0"/>
              </a:buClr>
              <a:defRPr>
                <a:latin typeface="Arial" panose="020B0604020202020204" pitchFamily="34" charset="0"/>
                <a:cs typeface="Arial" panose="020B0604020202020204" pitchFamily="34" charset="0"/>
              </a:defRPr>
            </a:lvl4pPr>
            <a:lvl5pPr>
              <a:buClr>
                <a:srgbClr val="0070C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76FE989-B8CC-4A9C-864A-0C613D9CD5E2}"/>
              </a:ext>
            </a:extLst>
          </p:cNvPr>
          <p:cNvSpPr>
            <a:spLocks noGrp="1"/>
          </p:cNvSpPr>
          <p:nvPr>
            <p:ph type="sldNum" sz="quarter" idx="15"/>
          </p:nvPr>
        </p:nvSpPr>
        <p:spPr>
          <a:xfrm>
            <a:off x="8610600" y="6356350"/>
            <a:ext cx="2743200" cy="365125"/>
          </a:xfrm>
          <a:prstGeom prst="rect">
            <a:avLst/>
          </a:prstGeom>
        </p:spPr>
        <p:txBody>
          <a:bodyPr/>
          <a:lstStyle>
            <a:lvl1pPr>
              <a:defRPr/>
            </a:lvl1pPr>
          </a:lstStyle>
          <a:p>
            <a:pPr>
              <a:defRPr/>
            </a:pPr>
            <a:fld id="{91561580-95C7-46A9-BC4A-4884851E0051}" type="slidenum">
              <a:rPr lang="en-GB"/>
              <a:pPr>
                <a:defRPr/>
              </a:pPr>
              <a:t>‹#›</a:t>
            </a:fld>
            <a:endParaRPr lang="en-GB"/>
          </a:p>
        </p:txBody>
      </p:sp>
    </p:spTree>
    <p:extLst>
      <p:ext uri="{BB962C8B-B14F-4D97-AF65-F5344CB8AC3E}">
        <p14:creationId xmlns:p14="http://schemas.microsoft.com/office/powerpoint/2010/main" val="269124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5FAD-5605-4DB4-91B6-AE53F32DC5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11FF17-7CFD-44C8-977D-AFDD53DE42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B2C3C2-1A36-446D-A616-21B20EDB0C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7092A2-E130-4A8D-9C14-32E620795B0A}"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07/11/2023</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354C810-7612-4EF0-A195-9C530A01A29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9AE7802-FC88-490E-BC7C-B583F5DC9C9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8609C6-0225-4F9A-918A-E0DA67EE39EA}"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84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995054" y="2720585"/>
            <a:ext cx="8201892" cy="708415"/>
          </a:xfrm>
          <a:prstGeom prst="rect">
            <a:avLst/>
          </a:prstGeom>
        </p:spPr>
        <p:txBody>
          <a:bodyPr anchor="b">
            <a:noAutofit/>
          </a:bodyPr>
          <a:lstStyle>
            <a:lvl1pPr algn="ctr">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B00FB84A-0F5E-4CA1-9075-6D1E419E9760}"/>
              </a:ext>
            </a:extLst>
          </p:cNvPr>
          <p:cNvSpPr>
            <a:spLocks noGrp="1"/>
          </p:cNvSpPr>
          <p:nvPr>
            <p:ph type="body" sz="quarter" idx="10"/>
          </p:nvPr>
        </p:nvSpPr>
        <p:spPr>
          <a:xfrm>
            <a:off x="1995054" y="3607724"/>
            <a:ext cx="8201025" cy="357447"/>
          </a:xfrm>
          <a:prstGeom prst="rect">
            <a:avLst/>
          </a:prstGeom>
        </p:spPr>
        <p:txBody>
          <a:bodyPr>
            <a:normAutofit/>
          </a:bodyPr>
          <a:lstStyle>
            <a:lvl1pPr marL="0" indent="0" algn="ctr">
              <a:buNone/>
              <a:defRPr sz="1800">
                <a:solidFill>
                  <a:srgbClr val="0070C0"/>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7450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18B991E-8081-4B5E-9D4E-77BADB21E5FD}"/>
              </a:ext>
            </a:extLst>
          </p:cNvPr>
          <p:cNvSpPr>
            <a:spLocks noGrp="1"/>
          </p:cNvSpPr>
          <p:nvPr>
            <p:ph type="subTitle" idx="1"/>
          </p:nvPr>
        </p:nvSpPr>
        <p:spPr>
          <a:xfrm>
            <a:off x="360217" y="1117002"/>
            <a:ext cx="11418917" cy="5034416"/>
          </a:xfrm>
          <a:prstGeom prst="rect">
            <a:avLst/>
          </a:prstGeom>
        </p:spPr>
        <p:txBody>
          <a:bodyPr/>
          <a:lstStyle>
            <a:lvl1pPr marL="342900" indent="-342900" algn="l">
              <a:buClr>
                <a:srgbClr val="0070C0"/>
              </a:buClr>
              <a:buFont typeface="Arial" panose="020B0604020202020204" pitchFamily="34" charset="0"/>
              <a:buChar char="•"/>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Slide Number Placeholder 5">
            <a:extLst>
              <a:ext uri="{FF2B5EF4-FFF2-40B4-BE49-F238E27FC236}">
                <a16:creationId xmlns:a16="http://schemas.microsoft.com/office/drawing/2014/main" id="{D7CCECC8-FF66-4D5A-8C55-7928CD235315}"/>
              </a:ext>
            </a:extLst>
          </p:cNvPr>
          <p:cNvSpPr>
            <a:spLocks noGrp="1"/>
          </p:cNvSpPr>
          <p:nvPr>
            <p:ph type="sldNum" sz="quarter" idx="10"/>
          </p:nvPr>
        </p:nvSpPr>
        <p:spPr>
          <a:xfrm>
            <a:off x="8610600" y="6356350"/>
            <a:ext cx="2743200" cy="365125"/>
          </a:xfrm>
          <a:prstGeom prst="rect">
            <a:avLst/>
          </a:prstGeom>
        </p:spPr>
        <p:txBody>
          <a:bodyPr/>
          <a:lstStyle>
            <a:lvl1pPr>
              <a:defRPr/>
            </a:lvl1pPr>
          </a:lstStyle>
          <a:p>
            <a:pPr>
              <a:defRPr/>
            </a:pPr>
            <a:fld id="{D5E3FE33-95C6-473E-82AB-2EBE0F1F7DDB}" type="slidenum">
              <a:rPr lang="en-GB"/>
              <a:pPr>
                <a:defRPr/>
              </a:pPr>
              <a:t>‹#›</a:t>
            </a:fld>
            <a:endParaRPr lang="en-GB"/>
          </a:p>
        </p:txBody>
      </p:sp>
    </p:spTree>
    <p:extLst>
      <p:ext uri="{BB962C8B-B14F-4D97-AF65-F5344CB8AC3E}">
        <p14:creationId xmlns:p14="http://schemas.microsoft.com/office/powerpoint/2010/main" val="179266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411D9E73-4545-49FF-9C96-0095D8E96B3E}"/>
              </a:ext>
            </a:extLst>
          </p:cNvPr>
          <p:cNvSpPr>
            <a:spLocks noGrp="1"/>
          </p:cNvSpPr>
          <p:nvPr>
            <p:ph type="pic" sz="quarter" idx="13"/>
          </p:nvPr>
        </p:nvSpPr>
        <p:spPr>
          <a:xfrm>
            <a:off x="127000" y="1081088"/>
            <a:ext cx="11950700" cy="5170487"/>
          </a:xfrm>
          <a:prstGeom prst="rect">
            <a:avLst/>
          </a:prstGeom>
        </p:spPr>
        <p:txBody>
          <a:bodyPr rtlCol="0">
            <a:normAutofit/>
          </a:bodyPr>
          <a:lstStyle>
            <a:lvl1pPr>
              <a:buClr>
                <a:srgbClr val="0070C0"/>
              </a:buClr>
              <a:defRPr sz="2400">
                <a:latin typeface="Arial" panose="020B0604020202020204" pitchFamily="34" charset="0"/>
                <a:cs typeface="Arial" panose="020B0604020202020204" pitchFamily="34" charset="0"/>
              </a:defRPr>
            </a:lvl1pPr>
          </a:lstStyle>
          <a:p>
            <a:pPr lvl="0"/>
            <a:r>
              <a:rPr lang="en-US" noProof="0"/>
              <a:t>Click icon to add picture</a:t>
            </a:r>
            <a:endParaRPr lang="en-GB" noProof="0"/>
          </a:p>
        </p:txBody>
      </p:sp>
      <p:sp>
        <p:nvSpPr>
          <p:cNvPr id="6" name="Slide Number Placeholder 5">
            <a:extLst>
              <a:ext uri="{FF2B5EF4-FFF2-40B4-BE49-F238E27FC236}">
                <a16:creationId xmlns:a16="http://schemas.microsoft.com/office/drawing/2014/main" id="{76A91A14-41BF-4866-AD11-334360AE65AB}"/>
              </a:ext>
            </a:extLst>
          </p:cNvPr>
          <p:cNvSpPr>
            <a:spLocks noGrp="1"/>
          </p:cNvSpPr>
          <p:nvPr>
            <p:ph type="sldNum" sz="quarter" idx="14"/>
          </p:nvPr>
        </p:nvSpPr>
        <p:spPr>
          <a:xfrm>
            <a:off x="8610600" y="6356350"/>
            <a:ext cx="2743200" cy="365125"/>
          </a:xfrm>
          <a:prstGeom prst="rect">
            <a:avLst/>
          </a:prstGeom>
        </p:spPr>
        <p:txBody>
          <a:bodyPr/>
          <a:lstStyle>
            <a:lvl1pPr>
              <a:defRPr/>
            </a:lvl1pPr>
          </a:lstStyle>
          <a:p>
            <a:pPr>
              <a:defRPr/>
            </a:pPr>
            <a:fld id="{FAB2B9DE-39F1-42AD-80FB-4870A93A4EE2}" type="slidenum">
              <a:rPr lang="en-GB"/>
              <a:pPr>
                <a:defRPr/>
              </a:pPr>
              <a:t>‹#›</a:t>
            </a:fld>
            <a:endParaRPr lang="en-GB"/>
          </a:p>
        </p:txBody>
      </p:sp>
    </p:spTree>
    <p:extLst>
      <p:ext uri="{BB962C8B-B14F-4D97-AF65-F5344CB8AC3E}">
        <p14:creationId xmlns:p14="http://schemas.microsoft.com/office/powerpoint/2010/main" val="202582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6" descr="A picture containing knife&#10;&#10;Description automatically generated">
            <a:extLst>
              <a:ext uri="{FF2B5EF4-FFF2-40B4-BE49-F238E27FC236}">
                <a16:creationId xmlns:a16="http://schemas.microsoft.com/office/drawing/2014/main" id="{B0F4F121-803C-4ACD-A70E-07EB7CB623F0}"/>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242550" y="10430"/>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508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6" descr="A picture containing knife&#10;&#10;Description automatically generated">
            <a:extLst>
              <a:ext uri="{FF2B5EF4-FFF2-40B4-BE49-F238E27FC236}">
                <a16:creationId xmlns:a16="http://schemas.microsoft.com/office/drawing/2014/main" id="{B0F4F121-803C-4ACD-A70E-07EB7CB623F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242550" y="10430"/>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23986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lungcanceraudit.org.uk/content/uploads/2023/04/NLCA-State-of-the-Nation-Report-2023_final-12.04.23.pdf"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view.officeapps.live.com/op/view.aspx?src=https%3A%2F%2Fwww.lungcanceraudit.org.uk%2Fcontent%2Fuploads%2F2023%2F04%2FNLCA-data-tables_SotN-report-2023_12.04.23.xlsx&amp;wdOrigin=BROWSELINK" TargetMode="Externa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D3783BC-8B84-46D5-B3D7-9CA5A7678A4B}"/>
              </a:ext>
            </a:extLst>
          </p:cNvPr>
          <p:cNvSpPr>
            <a:spLocks noGrp="1"/>
          </p:cNvSpPr>
          <p:nvPr>
            <p:ph type="ctrTitle"/>
          </p:nvPr>
        </p:nvSpPr>
        <p:spPr>
          <a:xfrm>
            <a:off x="1074552" y="2864879"/>
            <a:ext cx="9654840" cy="1128242"/>
          </a:xfrm>
        </p:spPr>
        <p:txBody>
          <a:bodyPr lIns="91440" tIns="45720" rIns="91440" bIns="45720" anchor="b">
            <a:noAutofit/>
          </a:bodyPr>
          <a:lstStyle/>
          <a:p>
            <a:pPr algn="ctr"/>
            <a:r>
              <a:rPr lang="en-GB" sz="3600" dirty="0">
                <a:latin typeface="Arial"/>
                <a:cs typeface="Arial"/>
              </a:rPr>
              <a:t>SWAG Treatment Variation workstream update </a:t>
            </a:r>
            <a:br>
              <a:rPr lang="en-GB" sz="3600" dirty="0">
                <a:latin typeface="Arial"/>
                <a:cs typeface="Arial"/>
              </a:rPr>
            </a:br>
            <a:endParaRPr lang="en-GB" dirty="0"/>
          </a:p>
        </p:txBody>
      </p:sp>
      <p:sp>
        <p:nvSpPr>
          <p:cNvPr id="3" name="TextBox 2">
            <a:extLst>
              <a:ext uri="{FF2B5EF4-FFF2-40B4-BE49-F238E27FC236}">
                <a16:creationId xmlns:a16="http://schemas.microsoft.com/office/drawing/2014/main" id="{ADB22A7B-3C65-4BCD-A649-24979383D689}"/>
              </a:ext>
            </a:extLst>
          </p:cNvPr>
          <p:cNvSpPr txBox="1"/>
          <p:nvPr/>
        </p:nvSpPr>
        <p:spPr>
          <a:xfrm>
            <a:off x="233277" y="6130267"/>
            <a:ext cx="11150132" cy="646331"/>
          </a:xfrm>
          <a:prstGeom prst="rect">
            <a:avLst/>
          </a:prstGeom>
          <a:noFill/>
        </p:spPr>
        <p:txBody>
          <a:bodyPr wrap="square" lIns="91440" tIns="45720" rIns="91440" bIns="45720" rtlCol="0" anchor="t">
            <a:spAutoFit/>
          </a:bodyPr>
          <a:lstStyle/>
          <a:p>
            <a:r>
              <a:rPr lang="en-GB" b="1" i="1" dirty="0"/>
              <a:t>Please note: </a:t>
            </a:r>
            <a:r>
              <a:rPr lang="en-GB" i="1" dirty="0"/>
              <a:t>These slides contain sensitive data which is for management purposes only. Please do not share these slides.</a:t>
            </a:r>
            <a:endParaRPr lang="en-GB" i="1" dirty="0">
              <a:ea typeface="+mn-lt"/>
              <a:cs typeface="+mn-lt"/>
            </a:endParaRPr>
          </a:p>
        </p:txBody>
      </p:sp>
      <p:sp>
        <p:nvSpPr>
          <p:cNvPr id="5" name="Rectangle 4">
            <a:extLst>
              <a:ext uri="{FF2B5EF4-FFF2-40B4-BE49-F238E27FC236}">
                <a16:creationId xmlns:a16="http://schemas.microsoft.com/office/drawing/2014/main" id="{5620D515-F380-4FF7-A4EA-3E14B2D7E69C}"/>
              </a:ext>
            </a:extLst>
          </p:cNvPr>
          <p:cNvSpPr/>
          <p:nvPr/>
        </p:nvSpPr>
        <p:spPr>
          <a:xfrm>
            <a:off x="158074" y="4916404"/>
            <a:ext cx="11487796"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cap="none" spc="0" normalizeH="0" baseline="0" noProof="0">
              <a:ln>
                <a:noFill/>
              </a:ln>
              <a:effectLst/>
              <a:uLnTx/>
              <a:uFillTx/>
              <a:latin typeface="Calibri" panose="020F0502020204030204"/>
              <a:cs typeface="Calibri"/>
            </a:endParaRPr>
          </a:p>
        </p:txBody>
      </p:sp>
      <p:graphicFrame>
        <p:nvGraphicFramePr>
          <p:cNvPr id="2" name="Table 1">
            <a:extLst>
              <a:ext uri="{FF2B5EF4-FFF2-40B4-BE49-F238E27FC236}">
                <a16:creationId xmlns:a16="http://schemas.microsoft.com/office/drawing/2014/main" id="{F53DA9D8-CDF9-7BA4-B707-55093C295638}"/>
              </a:ext>
            </a:extLst>
          </p:cNvPr>
          <p:cNvGraphicFramePr>
            <a:graphicFrameLocks noGrp="1"/>
          </p:cNvGraphicFramePr>
          <p:nvPr>
            <p:extLst>
              <p:ext uri="{D42A27DB-BD31-4B8C-83A1-F6EECF244321}">
                <p14:modId xmlns:p14="http://schemas.microsoft.com/office/powerpoint/2010/main" val="1891566472"/>
              </p:ext>
            </p:extLst>
          </p:nvPr>
        </p:nvGraphicFramePr>
        <p:xfrm>
          <a:off x="1214437" y="3635534"/>
          <a:ext cx="9763125" cy="365760"/>
        </p:xfrm>
        <a:graphic>
          <a:graphicData uri="http://schemas.openxmlformats.org/drawingml/2006/table">
            <a:tbl>
              <a:tblPr/>
              <a:tblGrid>
                <a:gridCol w="1524000">
                  <a:extLst>
                    <a:ext uri="{9D8B030D-6E8A-4147-A177-3AD203B41FA5}">
                      <a16:colId xmlns:a16="http://schemas.microsoft.com/office/drawing/2014/main" val="3849788215"/>
                    </a:ext>
                  </a:extLst>
                </a:gridCol>
                <a:gridCol w="8239125">
                  <a:extLst>
                    <a:ext uri="{9D8B030D-6E8A-4147-A177-3AD203B41FA5}">
                      <a16:colId xmlns:a16="http://schemas.microsoft.com/office/drawing/2014/main" val="4143875880"/>
                    </a:ext>
                  </a:extLst>
                </a:gridCol>
              </a:tblGrid>
              <a:tr h="190500">
                <a:tc>
                  <a:txBody>
                    <a:bodyPr/>
                    <a:lstStyle/>
                    <a:p>
                      <a:pPr fontAlgn="t"/>
                      <a:endParaRPr lang="en-GB"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t"/>
                      <a:endParaRPr lang="en-GB"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407977"/>
                  </a:ext>
                </a:extLst>
              </a:tr>
            </a:tbl>
          </a:graphicData>
        </a:graphic>
      </p:graphicFrame>
    </p:spTree>
    <p:extLst>
      <p:ext uri="{BB962C8B-B14F-4D97-AF65-F5344CB8AC3E}">
        <p14:creationId xmlns:p14="http://schemas.microsoft.com/office/powerpoint/2010/main" val="179344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2A059-8862-4ED0-CDE5-659F053834C7}"/>
              </a:ext>
            </a:extLst>
          </p:cNvPr>
          <p:cNvSpPr>
            <a:spLocks noGrp="1"/>
          </p:cNvSpPr>
          <p:nvPr>
            <p:ph type="ctrTitle"/>
          </p:nvPr>
        </p:nvSpPr>
        <p:spPr/>
        <p:txBody>
          <a:bodyPr/>
          <a:lstStyle/>
          <a:p>
            <a:r>
              <a:rPr lang="en-GB" dirty="0"/>
              <a:t>23/24 Q1 position</a:t>
            </a:r>
          </a:p>
        </p:txBody>
      </p:sp>
      <p:sp>
        <p:nvSpPr>
          <p:cNvPr id="3" name="Subtitle 2">
            <a:extLst>
              <a:ext uri="{FF2B5EF4-FFF2-40B4-BE49-F238E27FC236}">
                <a16:creationId xmlns:a16="http://schemas.microsoft.com/office/drawing/2014/main" id="{008B1471-2969-F773-AED7-A5261DF4C0FE}"/>
              </a:ext>
            </a:extLst>
          </p:cNvPr>
          <p:cNvSpPr>
            <a:spLocks noGrp="1"/>
          </p:cNvSpPr>
          <p:nvPr>
            <p:ph type="subTitle" idx="1"/>
          </p:nvPr>
        </p:nvSpPr>
        <p:spPr/>
        <p:txBody>
          <a:bodyPr/>
          <a:lstStyle/>
          <a:p>
            <a:r>
              <a:rPr lang="en-GB" dirty="0"/>
              <a:t>4/6 providers have Roche tool v2.1 installed – GHFT and RUH pending</a:t>
            </a:r>
          </a:p>
          <a:p>
            <a:endParaRPr lang="en-GB" dirty="0"/>
          </a:p>
        </p:txBody>
      </p:sp>
      <p:graphicFrame>
        <p:nvGraphicFramePr>
          <p:cNvPr id="6" name="Chart 5">
            <a:extLst>
              <a:ext uri="{FF2B5EF4-FFF2-40B4-BE49-F238E27FC236}">
                <a16:creationId xmlns:a16="http://schemas.microsoft.com/office/drawing/2014/main" id="{799A750D-1FBB-5A82-4689-67027A950AFF}"/>
              </a:ext>
            </a:extLst>
          </p:cNvPr>
          <p:cNvGraphicFramePr>
            <a:graphicFrameLocks/>
          </p:cNvGraphicFramePr>
          <p:nvPr>
            <p:extLst>
              <p:ext uri="{D42A27DB-BD31-4B8C-83A1-F6EECF244321}">
                <p14:modId xmlns:p14="http://schemas.microsoft.com/office/powerpoint/2010/main" val="3750775471"/>
              </p:ext>
            </p:extLst>
          </p:nvPr>
        </p:nvGraphicFramePr>
        <p:xfrm>
          <a:off x="412866" y="1685925"/>
          <a:ext cx="11055234" cy="4248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038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2B10-FEB2-D02B-35D2-4026C98E5E76}"/>
              </a:ext>
            </a:extLst>
          </p:cNvPr>
          <p:cNvSpPr>
            <a:spLocks noGrp="1"/>
          </p:cNvSpPr>
          <p:nvPr>
            <p:ph type="ctrTitle"/>
          </p:nvPr>
        </p:nvSpPr>
        <p:spPr/>
        <p:txBody>
          <a:bodyPr/>
          <a:lstStyle/>
          <a:p>
            <a:r>
              <a:rPr lang="en-GB" dirty="0"/>
              <a:t>23/24 Q1 position</a:t>
            </a:r>
          </a:p>
        </p:txBody>
      </p:sp>
      <p:graphicFrame>
        <p:nvGraphicFramePr>
          <p:cNvPr id="4" name="Chart 3">
            <a:extLst>
              <a:ext uri="{FF2B5EF4-FFF2-40B4-BE49-F238E27FC236}">
                <a16:creationId xmlns:a16="http://schemas.microsoft.com/office/drawing/2014/main" id="{72D618F7-8E50-16A3-9C21-0C3D6E6F12B4}"/>
              </a:ext>
            </a:extLst>
          </p:cNvPr>
          <p:cNvGraphicFramePr>
            <a:graphicFrameLocks/>
          </p:cNvGraphicFramePr>
          <p:nvPr>
            <p:extLst>
              <p:ext uri="{D42A27DB-BD31-4B8C-83A1-F6EECF244321}">
                <p14:modId xmlns:p14="http://schemas.microsoft.com/office/powerpoint/2010/main" val="4232125114"/>
              </p:ext>
            </p:extLst>
          </p:nvPr>
        </p:nvGraphicFramePr>
        <p:xfrm>
          <a:off x="447675" y="1038225"/>
          <a:ext cx="79629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1229B8FE-5375-6434-30AC-68C1A89AD9EC}"/>
              </a:ext>
            </a:extLst>
          </p:cNvPr>
          <p:cNvGraphicFramePr>
            <a:graphicFrameLocks/>
          </p:cNvGraphicFramePr>
          <p:nvPr>
            <p:extLst>
              <p:ext uri="{D42A27DB-BD31-4B8C-83A1-F6EECF244321}">
                <p14:modId xmlns:p14="http://schemas.microsoft.com/office/powerpoint/2010/main" val="1183539771"/>
              </p:ext>
            </p:extLst>
          </p:nvPr>
        </p:nvGraphicFramePr>
        <p:xfrm>
          <a:off x="447675" y="3946135"/>
          <a:ext cx="76962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226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BD20D-2672-20A6-676E-25EA59E74767}"/>
              </a:ext>
            </a:extLst>
          </p:cNvPr>
          <p:cNvSpPr>
            <a:spLocks noGrp="1"/>
          </p:cNvSpPr>
          <p:nvPr>
            <p:ph type="ctrTitle"/>
          </p:nvPr>
        </p:nvSpPr>
        <p:spPr/>
        <p:txBody>
          <a:bodyPr/>
          <a:lstStyle/>
          <a:p>
            <a:r>
              <a:rPr lang="en-GB" dirty="0"/>
              <a:t>SWAG problem statement</a:t>
            </a:r>
          </a:p>
        </p:txBody>
      </p:sp>
      <p:sp>
        <p:nvSpPr>
          <p:cNvPr id="3" name="Subtitle 2">
            <a:extLst>
              <a:ext uri="{FF2B5EF4-FFF2-40B4-BE49-F238E27FC236}">
                <a16:creationId xmlns:a16="http://schemas.microsoft.com/office/drawing/2014/main" id="{E0523553-F95D-61E5-F564-329C8C597D65}"/>
              </a:ext>
            </a:extLst>
          </p:cNvPr>
          <p:cNvSpPr>
            <a:spLocks noGrp="1"/>
          </p:cNvSpPr>
          <p:nvPr>
            <p:ph type="subTitle" idx="1"/>
          </p:nvPr>
        </p:nvSpPr>
        <p:spPr/>
        <p:txBody>
          <a:bodyPr/>
          <a:lstStyle/>
          <a:p>
            <a:r>
              <a:rPr lang="en-GB" dirty="0"/>
              <a:t>The NOLCP Timed Treatment Pathway 1- Thoracic surgery requires 3 days between IPT and Surgical OP, 11 days between OP and POAC and 15 days between POAC and surgery</a:t>
            </a:r>
          </a:p>
          <a:p>
            <a:r>
              <a:rPr lang="en-GB" dirty="0"/>
              <a:t>When reviewing the 15 patients (who met the criteria – none required CT PET) treated at UHBW in August the median time from IPT to surgery was 50 days.  The median time from IPT to surgical OP was 18 days (1-27), Surgical OP to POAC anaesthetic review was 21 days (0-44) and POAC to surgery 8 days (2-26 days)</a:t>
            </a:r>
          </a:p>
          <a:p>
            <a:r>
              <a:rPr lang="en-GB" dirty="0"/>
              <a:t>Additional capacity required for Surgical activity</a:t>
            </a:r>
          </a:p>
          <a:p>
            <a:r>
              <a:rPr lang="en-GB" dirty="0"/>
              <a:t>Limited potential for additional lists within existing estate</a:t>
            </a:r>
          </a:p>
          <a:p>
            <a:r>
              <a:rPr lang="en-GB" dirty="0"/>
              <a:t>Future demand increase from TLHC</a:t>
            </a:r>
          </a:p>
          <a:p>
            <a:r>
              <a:rPr lang="en-GB" dirty="0"/>
              <a:t>Risk increase delays downstream at POAC identified</a:t>
            </a:r>
          </a:p>
          <a:p>
            <a:endParaRPr lang="en-GB" dirty="0"/>
          </a:p>
          <a:p>
            <a:endParaRPr lang="en-GB" dirty="0"/>
          </a:p>
          <a:p>
            <a:endParaRPr lang="en-GB" dirty="0"/>
          </a:p>
        </p:txBody>
      </p:sp>
    </p:spTree>
    <p:extLst>
      <p:ext uri="{BB962C8B-B14F-4D97-AF65-F5344CB8AC3E}">
        <p14:creationId xmlns:p14="http://schemas.microsoft.com/office/powerpoint/2010/main" val="3288268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BD20D-2672-20A6-676E-25EA59E74767}"/>
              </a:ext>
            </a:extLst>
          </p:cNvPr>
          <p:cNvSpPr>
            <a:spLocks noGrp="1"/>
          </p:cNvSpPr>
          <p:nvPr>
            <p:ph type="ctrTitle"/>
          </p:nvPr>
        </p:nvSpPr>
        <p:spPr/>
        <p:txBody>
          <a:bodyPr/>
          <a:lstStyle/>
          <a:p>
            <a:r>
              <a:rPr lang="en-GB" dirty="0"/>
              <a:t>SWAG proposal</a:t>
            </a:r>
          </a:p>
        </p:txBody>
      </p:sp>
      <p:sp>
        <p:nvSpPr>
          <p:cNvPr id="3" name="Subtitle 2">
            <a:extLst>
              <a:ext uri="{FF2B5EF4-FFF2-40B4-BE49-F238E27FC236}">
                <a16:creationId xmlns:a16="http://schemas.microsoft.com/office/drawing/2014/main" id="{E0523553-F95D-61E5-F564-329C8C597D65}"/>
              </a:ext>
            </a:extLst>
          </p:cNvPr>
          <p:cNvSpPr>
            <a:spLocks noGrp="1"/>
          </p:cNvSpPr>
          <p:nvPr>
            <p:ph type="subTitle" idx="1"/>
          </p:nvPr>
        </p:nvSpPr>
        <p:spPr>
          <a:xfrm>
            <a:off x="127461" y="1006865"/>
            <a:ext cx="11937078" cy="5034416"/>
          </a:xfrm>
        </p:spPr>
        <p:txBody>
          <a:bodyPr/>
          <a:lstStyle/>
          <a:p>
            <a:r>
              <a:rPr lang="en-GB" dirty="0"/>
              <a:t>SWAG Lung Cancer Lead engagement with lung, surgical and physician workforce</a:t>
            </a:r>
          </a:p>
          <a:p>
            <a:r>
              <a:rPr lang="en-GB" dirty="0"/>
              <a:t>Identified an opportunity for NBT model of local nurse led 1 year post surgery follow up roll out and standardisation across SWAG</a:t>
            </a:r>
          </a:p>
          <a:p>
            <a:r>
              <a:rPr lang="en-GB" dirty="0"/>
              <a:t>UHBW have confirmed that the reduction in fu work will be reflected in additional new patient activity commitment in surgeon’s job plans and will reflect the full capacity released once established</a:t>
            </a:r>
          </a:p>
          <a:p>
            <a:r>
              <a:rPr lang="en-GB" dirty="0"/>
              <a:t>Proposal supported by SWAG and funding agreed in principle</a:t>
            </a:r>
          </a:p>
          <a:p>
            <a:r>
              <a:rPr lang="en-GB" dirty="0"/>
              <a:t>0.5 WTE Band 8a clinical project manager for 6 months (£25k)</a:t>
            </a:r>
          </a:p>
          <a:p>
            <a:r>
              <a:rPr lang="en-GB" dirty="0"/>
              <a:t>2.0 WTE Band 7 lung CNS for 2 years (£120) / (£125k) split between trusts as required</a:t>
            </a:r>
          </a:p>
          <a:p>
            <a:r>
              <a:rPr lang="en-GB" dirty="0"/>
              <a:t>Training and backfill (£15k)</a:t>
            </a:r>
          </a:p>
          <a:p>
            <a:r>
              <a:rPr lang="en-GB" dirty="0"/>
              <a:t>POAC demand risk recognised and potential to support additional resource to mitigate</a:t>
            </a:r>
          </a:p>
          <a:p>
            <a:r>
              <a:rPr lang="en-GB" dirty="0"/>
              <a:t>SABR pathway analysis to be undertaken</a:t>
            </a:r>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415537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B496-8CF7-E5F2-FC0E-D0E578D701B8}"/>
              </a:ext>
            </a:extLst>
          </p:cNvPr>
          <p:cNvSpPr>
            <a:spLocks noGrp="1"/>
          </p:cNvSpPr>
          <p:nvPr>
            <p:ph type="ctrTitle"/>
          </p:nvPr>
        </p:nvSpPr>
        <p:spPr/>
        <p:txBody>
          <a:bodyPr/>
          <a:lstStyle/>
          <a:p>
            <a:r>
              <a:rPr lang="en-GB" dirty="0"/>
              <a:t>Content</a:t>
            </a:r>
          </a:p>
        </p:txBody>
      </p:sp>
      <p:sp>
        <p:nvSpPr>
          <p:cNvPr id="3" name="Subtitle 2">
            <a:extLst>
              <a:ext uri="{FF2B5EF4-FFF2-40B4-BE49-F238E27FC236}">
                <a16:creationId xmlns:a16="http://schemas.microsoft.com/office/drawing/2014/main" id="{B8167489-32E1-CFF1-2956-A160B3431BEA}"/>
              </a:ext>
            </a:extLst>
          </p:cNvPr>
          <p:cNvSpPr>
            <a:spLocks noGrp="1"/>
          </p:cNvSpPr>
          <p:nvPr>
            <p:ph type="subTitle" idx="1"/>
          </p:nvPr>
        </p:nvSpPr>
        <p:spPr>
          <a:xfrm>
            <a:off x="360217" y="1709530"/>
            <a:ext cx="11418917" cy="4441888"/>
          </a:xfrm>
        </p:spPr>
        <p:txBody>
          <a:bodyPr/>
          <a:lstStyle/>
          <a:p>
            <a:r>
              <a:rPr lang="en-GB" dirty="0"/>
              <a:t>Treatment Variation Group recommendations</a:t>
            </a:r>
          </a:p>
          <a:p>
            <a:endParaRPr lang="en-GB" dirty="0"/>
          </a:p>
          <a:p>
            <a:r>
              <a:rPr lang="en-GB" dirty="0"/>
              <a:t>Roche Pathway Analyser tool</a:t>
            </a:r>
          </a:p>
          <a:p>
            <a:endParaRPr lang="en-GB" dirty="0"/>
          </a:p>
          <a:p>
            <a:r>
              <a:rPr lang="en-GB" dirty="0"/>
              <a:t>Nurse led surgical f/u proposal</a:t>
            </a:r>
          </a:p>
          <a:p>
            <a:endParaRPr lang="en-GB" dirty="0"/>
          </a:p>
          <a:p>
            <a:r>
              <a:rPr lang="en-GB" dirty="0"/>
              <a:t>Discussion</a:t>
            </a:r>
          </a:p>
        </p:txBody>
      </p:sp>
    </p:spTree>
    <p:extLst>
      <p:ext uri="{BB962C8B-B14F-4D97-AF65-F5344CB8AC3E}">
        <p14:creationId xmlns:p14="http://schemas.microsoft.com/office/powerpoint/2010/main" val="76549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7531930-A863-4711-BBDB-E4EF355C6187}"/>
              </a:ext>
            </a:extLst>
          </p:cNvPr>
          <p:cNvGraphicFramePr>
            <a:graphicFrameLocks noGrp="1"/>
          </p:cNvGraphicFramePr>
          <p:nvPr>
            <p:ph idx="1"/>
            <p:extLst>
              <p:ext uri="{D42A27DB-BD31-4B8C-83A1-F6EECF244321}">
                <p14:modId xmlns:p14="http://schemas.microsoft.com/office/powerpoint/2010/main" val="3575413130"/>
              </p:ext>
            </p:extLst>
          </p:nvPr>
        </p:nvGraphicFramePr>
        <p:xfrm>
          <a:off x="306519" y="788462"/>
          <a:ext cx="11792310" cy="5975818"/>
        </p:xfrm>
        <a:graphic>
          <a:graphicData uri="http://schemas.openxmlformats.org/drawingml/2006/table">
            <a:tbl>
              <a:tblPr/>
              <a:tblGrid>
                <a:gridCol w="578320">
                  <a:extLst>
                    <a:ext uri="{9D8B030D-6E8A-4147-A177-3AD203B41FA5}">
                      <a16:colId xmlns:a16="http://schemas.microsoft.com/office/drawing/2014/main" val="3041313284"/>
                    </a:ext>
                  </a:extLst>
                </a:gridCol>
                <a:gridCol w="5525586">
                  <a:extLst>
                    <a:ext uri="{9D8B030D-6E8A-4147-A177-3AD203B41FA5}">
                      <a16:colId xmlns:a16="http://schemas.microsoft.com/office/drawing/2014/main" val="1885589077"/>
                    </a:ext>
                  </a:extLst>
                </a:gridCol>
                <a:gridCol w="1251284">
                  <a:extLst>
                    <a:ext uri="{9D8B030D-6E8A-4147-A177-3AD203B41FA5}">
                      <a16:colId xmlns:a16="http://schemas.microsoft.com/office/drawing/2014/main" val="2350354279"/>
                    </a:ext>
                  </a:extLst>
                </a:gridCol>
                <a:gridCol w="1222409">
                  <a:extLst>
                    <a:ext uri="{9D8B030D-6E8A-4147-A177-3AD203B41FA5}">
                      <a16:colId xmlns:a16="http://schemas.microsoft.com/office/drawing/2014/main" val="3645020812"/>
                    </a:ext>
                  </a:extLst>
                </a:gridCol>
                <a:gridCol w="1289785">
                  <a:extLst>
                    <a:ext uri="{9D8B030D-6E8A-4147-A177-3AD203B41FA5}">
                      <a16:colId xmlns:a16="http://schemas.microsoft.com/office/drawing/2014/main" val="950552804"/>
                    </a:ext>
                  </a:extLst>
                </a:gridCol>
                <a:gridCol w="1020278">
                  <a:extLst>
                    <a:ext uri="{9D8B030D-6E8A-4147-A177-3AD203B41FA5}">
                      <a16:colId xmlns:a16="http://schemas.microsoft.com/office/drawing/2014/main" val="942837233"/>
                    </a:ext>
                  </a:extLst>
                </a:gridCol>
                <a:gridCol w="904648">
                  <a:extLst>
                    <a:ext uri="{9D8B030D-6E8A-4147-A177-3AD203B41FA5}">
                      <a16:colId xmlns:a16="http://schemas.microsoft.com/office/drawing/2014/main" val="1667961205"/>
                    </a:ext>
                  </a:extLst>
                </a:gridCol>
              </a:tblGrid>
              <a:tr h="277358">
                <a:tc gridSpan="2">
                  <a:txBody>
                    <a:bodyPr/>
                    <a:lstStyle/>
                    <a:p>
                      <a:pPr algn="ctr" fontAlgn="b"/>
                      <a:r>
                        <a:rPr lang="en-GB" sz="1100" b="1" i="0" u="sng" strike="noStrike" dirty="0">
                          <a:solidFill>
                            <a:srgbClr val="000000"/>
                          </a:solidFill>
                          <a:effectLst/>
                          <a:latin typeface="Calibri" panose="020F0502020204030204" pitchFamily="34" charset="0"/>
                        </a:rPr>
                        <a:t>Recommendation</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1100" b="1" i="0" u="sng" strike="noStrike" dirty="0">
                          <a:solidFill>
                            <a:srgbClr val="000000"/>
                          </a:solidFill>
                          <a:effectLst/>
                          <a:latin typeface="Calibri" panose="020F0502020204030204" pitchFamily="34" charset="0"/>
                        </a:rPr>
                        <a:t>Royal United Hospitals Bath</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sng" strike="noStrike">
                          <a:solidFill>
                            <a:srgbClr val="000000"/>
                          </a:solidFill>
                          <a:effectLst/>
                          <a:latin typeface="Calibri" panose="020F0502020204030204" pitchFamily="34" charset="0"/>
                        </a:rPr>
                        <a:t>Gloucestershire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sng" strike="noStrike">
                          <a:solidFill>
                            <a:srgbClr val="000000"/>
                          </a:solidFill>
                          <a:effectLst/>
                          <a:latin typeface="Calibri" panose="020F0502020204030204" pitchFamily="34" charset="0"/>
                        </a:rPr>
                        <a:t>University Hospital Bristol and Weston</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sng" strike="noStrike">
                          <a:solidFill>
                            <a:srgbClr val="000000"/>
                          </a:solidFill>
                          <a:effectLst/>
                          <a:latin typeface="Calibri" panose="020F0502020204030204" pitchFamily="34" charset="0"/>
                        </a:rPr>
                        <a:t>Salisbury</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sng" strike="noStrike">
                          <a:solidFill>
                            <a:srgbClr val="000000"/>
                          </a:solidFill>
                          <a:effectLst/>
                          <a:latin typeface="Calibri" panose="020F0502020204030204" pitchFamily="34" charset="0"/>
                        </a:rPr>
                        <a:t>North Bristol Trust</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470409"/>
                  </a:ext>
                </a:extLst>
              </a:tr>
              <a:tr h="836348">
                <a:tc>
                  <a:txBody>
                    <a:bodyPr/>
                    <a:lstStyle/>
                    <a:p>
                      <a:pPr algn="ctr" fontAlgn="ctr"/>
                      <a:r>
                        <a:rPr lang="en-GB" sz="1100" b="1" i="0" u="none" strike="noStrike">
                          <a:solidFill>
                            <a:srgbClr val="000000"/>
                          </a:solidFill>
                          <a:effectLst/>
                          <a:latin typeface="Calibri" panose="020F0502020204030204" pitchFamily="34" charset="0"/>
                        </a:rPr>
                        <a:t>9</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GB" sz="1100" b="1" i="0" u="none" strike="noStrike" dirty="0">
                          <a:solidFill>
                            <a:srgbClr val="000000"/>
                          </a:solidFill>
                          <a:effectLst/>
                          <a:latin typeface="Calibri" panose="020F0502020204030204" pitchFamily="34" charset="0"/>
                        </a:rPr>
                        <a:t>All trusts should have an overall radical treatment rate of 85% or more in those patients with NSCLC stages I-II and of performance status 0-2. This includes all treatment modalities (surgery, radiotherapy including SABR, multimodality treatment and </a:t>
                      </a:r>
                      <a:r>
                        <a:rPr lang="en-GB" sz="1100" b="1" i="0" u="none" strike="noStrike" dirty="0" err="1">
                          <a:solidFill>
                            <a:srgbClr val="000000"/>
                          </a:solidFill>
                          <a:effectLst/>
                          <a:latin typeface="Calibri" panose="020F0502020204030204" pitchFamily="34" charset="0"/>
                        </a:rPr>
                        <a:t>thermoablative</a:t>
                      </a:r>
                      <a:r>
                        <a:rPr lang="en-GB" sz="1100" b="1" i="0" u="none" strike="noStrike" dirty="0">
                          <a:solidFill>
                            <a:srgbClr val="000000"/>
                          </a:solidFill>
                          <a:effectLst/>
                          <a:latin typeface="Calibri" panose="020F0502020204030204" pitchFamily="34" charset="0"/>
                        </a:rPr>
                        <a:t> techniques).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yes</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endParaRPr lang="en-GB"/>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dirty="0"/>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yes</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82475286"/>
                  </a:ext>
                </a:extLst>
              </a:tr>
              <a:tr h="274512">
                <a:tc>
                  <a:txBody>
                    <a:bodyPr/>
                    <a:lstStyle/>
                    <a:p>
                      <a:pPr algn="ctr" fontAlgn="ctr"/>
                      <a:r>
                        <a:rPr lang="en-GB" sz="1100" b="1" i="0" u="none" strike="noStrike">
                          <a:solidFill>
                            <a:srgbClr val="000000"/>
                          </a:solidFill>
                          <a:effectLst/>
                          <a:latin typeface="Calibri" panose="020F0502020204030204" pitchFamily="34" charset="0"/>
                        </a:rPr>
                        <a:t>10</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Calibri" panose="020F0502020204030204" pitchFamily="34" charset="0"/>
                        </a:rPr>
                        <a:t>All trusts should have an overall surgical resection rate for NSCLC of over 20%.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 </a:t>
                      </a:r>
                    </a:p>
                  </a:txBody>
                  <a:tcPr marL="31175"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yes</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788890"/>
                  </a:ext>
                </a:extLst>
              </a:tr>
              <a:tr h="230888">
                <a:tc>
                  <a:txBody>
                    <a:bodyPr/>
                    <a:lstStyle/>
                    <a:p>
                      <a:pPr algn="ctr" fontAlgn="ctr"/>
                      <a:r>
                        <a:rPr lang="en-GB" sz="1100" b="1" i="0" u="none" strike="noStrike">
                          <a:solidFill>
                            <a:srgbClr val="000000"/>
                          </a:solidFill>
                          <a:effectLst/>
                          <a:latin typeface="Calibri" panose="020F0502020204030204" pitchFamily="34" charset="0"/>
                        </a:rPr>
                        <a:t>11</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Calibri" panose="020F0502020204030204" pitchFamily="34" charset="0"/>
                        </a:rPr>
                        <a:t>All trusts that treat lung cancer with radiotherapy should be able to deliver SABR in line with the clinical commissioning policy.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403077"/>
                  </a:ext>
                </a:extLst>
              </a:tr>
              <a:tr h="312169">
                <a:tc>
                  <a:txBody>
                    <a:bodyPr/>
                    <a:lstStyle/>
                    <a:p>
                      <a:pPr algn="ctr" fontAlgn="ctr"/>
                      <a:r>
                        <a:rPr lang="en-GB" sz="1100" b="1" i="0" u="none" strike="noStrike" dirty="0">
                          <a:solidFill>
                            <a:srgbClr val="000000"/>
                          </a:solidFill>
                          <a:effectLst/>
                          <a:latin typeface="Calibri" panose="020F0502020204030204" pitchFamily="34" charset="0"/>
                        </a:rPr>
                        <a:t>12</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Calibri" panose="020F0502020204030204" pitchFamily="34" charset="0"/>
                        </a:rPr>
                        <a:t>All trusts should deliver radiotherapy in line with the Royal College of Radiologists consensus statements.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875316"/>
                  </a:ext>
                </a:extLst>
              </a:tr>
              <a:tr h="624339">
                <a:tc>
                  <a:txBody>
                    <a:bodyPr/>
                    <a:lstStyle/>
                    <a:p>
                      <a:pPr algn="ctr" fontAlgn="ctr"/>
                      <a:r>
                        <a:rPr lang="en-GB" sz="1100" b="1" i="0" u="none" strike="noStrike">
                          <a:solidFill>
                            <a:srgbClr val="000000"/>
                          </a:solidFill>
                          <a:effectLst/>
                          <a:latin typeface="Calibri" panose="020F0502020204030204" pitchFamily="34" charset="0"/>
                        </a:rPr>
                        <a:t>13</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Calibri" panose="020F0502020204030204" pitchFamily="34" charset="0"/>
                        </a:rPr>
                        <a:t>Where a patient has early stage disease but is declined for radical treatment, or does not have access to the full range of radical treatment options, more effective mechanisms should exist for a second opinion.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408589"/>
                  </a:ext>
                </a:extLst>
              </a:tr>
              <a:tr h="416226">
                <a:tc>
                  <a:txBody>
                    <a:bodyPr/>
                    <a:lstStyle/>
                    <a:p>
                      <a:pPr algn="ctr" fontAlgn="ctr"/>
                      <a:r>
                        <a:rPr lang="en-GB" sz="1100" b="1" i="0" u="none" strike="noStrike">
                          <a:solidFill>
                            <a:srgbClr val="000000"/>
                          </a:solidFill>
                          <a:effectLst/>
                          <a:latin typeface="Calibri" panose="020F0502020204030204" pitchFamily="34" charset="0"/>
                        </a:rPr>
                        <a:t>14</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a:solidFill>
                            <a:srgbClr val="000000"/>
                          </a:solidFill>
                          <a:effectLst/>
                          <a:latin typeface="Calibri" panose="020F0502020204030204" pitchFamily="34" charset="0"/>
                        </a:rPr>
                        <a:t>Trusts should monitor rates of post-surgical adjuvant and neoadjuvant treatments and this data should be available for national benchmarking.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95163"/>
                  </a:ext>
                </a:extLst>
              </a:tr>
              <a:tr h="416226">
                <a:tc>
                  <a:txBody>
                    <a:bodyPr/>
                    <a:lstStyle/>
                    <a:p>
                      <a:pPr algn="ctr" fontAlgn="ctr"/>
                      <a:r>
                        <a:rPr lang="en-GB" sz="1100" b="1" i="0" u="none" strike="noStrike">
                          <a:solidFill>
                            <a:srgbClr val="000000"/>
                          </a:solidFill>
                          <a:effectLst/>
                          <a:latin typeface="Calibri" panose="020F0502020204030204" pitchFamily="34" charset="0"/>
                        </a:rPr>
                        <a:t>15</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en-GB" sz="1100" b="1" i="0" u="none" strike="noStrike" dirty="0">
                          <a:solidFill>
                            <a:srgbClr val="000000"/>
                          </a:solidFill>
                          <a:effectLst/>
                          <a:latin typeface="Calibri" panose="020F0502020204030204" pitchFamily="34" charset="0"/>
                        </a:rPr>
                        <a:t>Trusts should record and monitor multimodality treatment in stage IIIA disease and offer radical intent treatment as standard in fit patients.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1100" b="0" i="0" u="none" strike="noStrike">
                          <a:solidFill>
                            <a:srgbClr val="000000"/>
                          </a:solidFill>
                          <a:effectLst/>
                          <a:latin typeface="Calibri" panose="020F0502020204030204" pitchFamily="34" charset="0"/>
                        </a:rPr>
                        <a:t>yes</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yes</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Agree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Agree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Calibri" panose="020F0502020204030204" pitchFamily="34" charset="0"/>
                        </a:rPr>
                        <a:t>yes</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22180090"/>
                  </a:ext>
                </a:extLst>
              </a:tr>
              <a:tr h="680512">
                <a:tc>
                  <a:txBody>
                    <a:bodyPr/>
                    <a:lstStyle/>
                    <a:p>
                      <a:pPr algn="ctr" fontAlgn="ctr"/>
                      <a:r>
                        <a:rPr lang="en-GB" sz="1100" b="0" i="0" u="none" strike="noStrike" dirty="0">
                          <a:solidFill>
                            <a:schemeClr val="tx1"/>
                          </a:solidFill>
                          <a:effectLst/>
                          <a:latin typeface="Calibri" panose="020F0502020204030204" pitchFamily="34" charset="0"/>
                        </a:rPr>
                        <a:t>16</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GB" sz="1100" b="0" i="0" u="none" strike="noStrike" dirty="0">
                          <a:solidFill>
                            <a:schemeClr val="tx1"/>
                          </a:solidFill>
                          <a:effectLst/>
                          <a:latin typeface="Calibri" panose="020F0502020204030204" pitchFamily="34" charset="0"/>
                        </a:rPr>
                        <a:t>Radical intent treatment should commence by day 49 of the overall NOLCP pathway. Furthermore, for surgery, </a:t>
                      </a:r>
                      <a:r>
                        <a:rPr lang="en-GB" sz="1100" b="0" i="0" u="none" strike="noStrike" dirty="0" err="1">
                          <a:solidFill>
                            <a:schemeClr val="tx1"/>
                          </a:solidFill>
                          <a:effectLst/>
                          <a:latin typeface="Calibri" panose="020F0502020204030204" pitchFamily="34" charset="0"/>
                        </a:rPr>
                        <a:t>thermoablation</a:t>
                      </a:r>
                      <a:r>
                        <a:rPr lang="en-GB" sz="1100" b="0" i="0" u="none" strike="noStrike" dirty="0">
                          <a:solidFill>
                            <a:schemeClr val="tx1"/>
                          </a:solidFill>
                          <a:effectLst/>
                          <a:latin typeface="Calibri" panose="020F0502020204030204" pitchFamily="34" charset="0"/>
                        </a:rPr>
                        <a:t> or radiotherapy, treatment should commence by day 16 after the decision to treat in line with NOLCP.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GB" sz="1100" b="0" i="0" u="none" strike="noStrike">
                          <a:solidFill>
                            <a:srgbClr val="006100"/>
                          </a:solidFill>
                          <a:effectLst/>
                          <a:latin typeface="Calibri" panose="020F0502020204030204" pitchFamily="34" charset="0"/>
                        </a:rPr>
                        <a:t>Agree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GB" sz="1100" b="0" i="0" u="none" strike="noStrike">
                          <a:solidFill>
                            <a:srgbClr val="006100"/>
                          </a:solidFill>
                          <a:effectLst/>
                          <a:latin typeface="Calibri" panose="020F0502020204030204" pitchFamily="34" charset="0"/>
                        </a:rPr>
                        <a:t>Agree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GB" sz="1100" b="0" i="0" u="none" strike="noStrike">
                          <a:solidFill>
                            <a:srgbClr val="006100"/>
                          </a:solidFill>
                          <a:effectLst/>
                          <a:latin typeface="Calibri" panose="020F0502020204030204" pitchFamily="34" charset="0"/>
                        </a:rPr>
                        <a:t>Agree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GB" sz="1100" b="0" i="0" u="none" strike="noStrike">
                          <a:solidFill>
                            <a:srgbClr val="006100"/>
                          </a:solidFill>
                          <a:effectLst/>
                          <a:latin typeface="Calibri" panose="020F0502020204030204" pitchFamily="34" charset="0"/>
                        </a:rPr>
                        <a:t>Agree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GB" sz="1100" b="0" i="0" u="none" strike="noStrike">
                          <a:solidFill>
                            <a:srgbClr val="006100"/>
                          </a:solidFill>
                          <a:effectLst/>
                          <a:latin typeface="Calibri" panose="020F0502020204030204" pitchFamily="34" charset="0"/>
                        </a:rPr>
                        <a:t>Agree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260105342"/>
                  </a:ext>
                </a:extLst>
              </a:tr>
              <a:tr h="298790">
                <a:tc>
                  <a:txBody>
                    <a:bodyPr/>
                    <a:lstStyle/>
                    <a:p>
                      <a:pPr algn="ctr" fontAlgn="ctr"/>
                      <a:r>
                        <a:rPr lang="en-GB" sz="1100" b="1" i="0" u="none" strike="noStrike">
                          <a:solidFill>
                            <a:srgbClr val="000000"/>
                          </a:solidFill>
                          <a:effectLst/>
                          <a:latin typeface="Calibri" panose="020F0502020204030204" pitchFamily="34" charset="0"/>
                        </a:rPr>
                        <a:t>17</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Calibri" panose="020F0502020204030204" pitchFamily="34" charset="0"/>
                        </a:rPr>
                        <a:t>All trusts should improve their treatment rates with SACT to achieve greater than 70% treatment for fit patients with advanced NSCLC, and greater than 70% chemotherapy rates in small cell lung cancer.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193587"/>
                  </a:ext>
                </a:extLst>
              </a:tr>
              <a:tr h="514301">
                <a:tc>
                  <a:txBody>
                    <a:bodyPr/>
                    <a:lstStyle/>
                    <a:p>
                      <a:pPr algn="ctr" fontAlgn="ctr"/>
                      <a:r>
                        <a:rPr lang="en-GB" sz="1100" b="1" i="0" u="none" strike="noStrike">
                          <a:solidFill>
                            <a:srgbClr val="000000"/>
                          </a:solidFill>
                          <a:effectLst/>
                          <a:latin typeface="Calibri" panose="020F0502020204030204" pitchFamily="34" charset="0"/>
                        </a:rPr>
                        <a:t>18</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Calibri" panose="020F0502020204030204" pitchFamily="34" charset="0"/>
                        </a:rPr>
                        <a:t>Ensure that all patients lung cancer have access to enhanced supportive care and/or specialist palliative care. Inpatient specialist palliative care provision should be available seven days per week.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Agree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2491250"/>
                  </a:ext>
                </a:extLst>
              </a:tr>
              <a:tr h="274512">
                <a:tc>
                  <a:txBody>
                    <a:bodyPr/>
                    <a:lstStyle/>
                    <a:p>
                      <a:pPr algn="ctr" fontAlgn="ctr"/>
                      <a:r>
                        <a:rPr lang="en-GB" sz="1100" b="1" i="0" u="none" strike="noStrike">
                          <a:solidFill>
                            <a:schemeClr val="tx1"/>
                          </a:solidFill>
                          <a:effectLst/>
                          <a:latin typeface="Calibri" panose="020F0502020204030204" pitchFamily="34" charset="0"/>
                        </a:rPr>
                        <a:t>19</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1" i="0" u="none" strike="noStrike" dirty="0">
                          <a:solidFill>
                            <a:schemeClr val="tx1"/>
                          </a:solidFill>
                          <a:effectLst/>
                          <a:latin typeface="Calibri" panose="020F0502020204030204" pitchFamily="34" charset="0"/>
                        </a:rPr>
                        <a:t>Produce and implement protocols for follow-up pathways following radical therapies.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a:solidFill>
                            <a:srgbClr val="0061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61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6100"/>
                          </a:solidFill>
                          <a:effectLst/>
                          <a:latin typeface="Calibri" panose="020F0502020204030204" pitchFamily="34" charset="0"/>
                        </a:rPr>
                        <a:t>yes</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GB" sz="1100" b="0" i="0" u="none" strike="noStrike">
                          <a:solidFill>
                            <a:srgbClr val="006100"/>
                          </a:solidFill>
                          <a:effectLst/>
                          <a:latin typeface="Calibri" panose="020F0502020204030204" pitchFamily="34" charset="0"/>
                        </a:rPr>
                        <a:t>Agree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GB" sz="1100" b="0" i="0" u="none" strike="noStrike">
                          <a:solidFill>
                            <a:srgbClr val="0061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9882813"/>
                  </a:ext>
                </a:extLst>
              </a:tr>
              <a:tr h="416226">
                <a:tc>
                  <a:txBody>
                    <a:bodyPr/>
                    <a:lstStyle/>
                    <a:p>
                      <a:pPr algn="ctr" fontAlgn="ctr"/>
                      <a:r>
                        <a:rPr lang="en-GB" sz="1100" b="1" i="0" u="none" strike="noStrike" dirty="0">
                          <a:solidFill>
                            <a:srgbClr val="000000"/>
                          </a:solidFill>
                          <a:effectLst/>
                          <a:latin typeface="Calibri" panose="020F0502020204030204" pitchFamily="34" charset="0"/>
                        </a:rPr>
                        <a:t>20</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Calibri" panose="020F0502020204030204" pitchFamily="34" charset="0"/>
                        </a:rPr>
                        <a:t>Clinical trial recruitment should be considered a focus for prioritisation, with MDTs collaborating to offer a wider regional portfolio.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546351"/>
                  </a:ext>
                </a:extLst>
              </a:tr>
            </a:tbl>
          </a:graphicData>
        </a:graphic>
      </p:graphicFrame>
    </p:spTree>
    <p:extLst>
      <p:ext uri="{BB962C8B-B14F-4D97-AF65-F5344CB8AC3E}">
        <p14:creationId xmlns:p14="http://schemas.microsoft.com/office/powerpoint/2010/main" val="328896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93A7F5-5E97-DB4E-8068-11D71B195CF0}"/>
              </a:ext>
            </a:extLst>
          </p:cNvPr>
          <p:cNvPicPr>
            <a:picLocks noChangeAspect="1"/>
          </p:cNvPicPr>
          <p:nvPr/>
        </p:nvPicPr>
        <p:blipFill rotWithShape="1">
          <a:blip r:embed="rId2"/>
          <a:srcRect l="54197" t="29774" r="18081" b="19641"/>
          <a:stretch/>
        </p:blipFill>
        <p:spPr>
          <a:xfrm>
            <a:off x="123645" y="847789"/>
            <a:ext cx="11766431" cy="6038491"/>
          </a:xfrm>
          <a:prstGeom prst="rect">
            <a:avLst/>
          </a:prstGeom>
        </p:spPr>
      </p:pic>
      <p:sp>
        <p:nvSpPr>
          <p:cNvPr id="9" name="Star: 5 Points 8">
            <a:extLst>
              <a:ext uri="{FF2B5EF4-FFF2-40B4-BE49-F238E27FC236}">
                <a16:creationId xmlns:a16="http://schemas.microsoft.com/office/drawing/2014/main" id="{5BBE7ACD-6F74-B96C-5242-78A67CA68E1C}"/>
              </a:ext>
            </a:extLst>
          </p:cNvPr>
          <p:cNvSpPr/>
          <p:nvPr/>
        </p:nvSpPr>
        <p:spPr>
          <a:xfrm>
            <a:off x="235575" y="2568811"/>
            <a:ext cx="301925" cy="31917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Star: 5 Points 9">
            <a:extLst>
              <a:ext uri="{FF2B5EF4-FFF2-40B4-BE49-F238E27FC236}">
                <a16:creationId xmlns:a16="http://schemas.microsoft.com/office/drawing/2014/main" id="{3C6D9CF8-CD56-EB91-2074-BFCF6FF5542B}"/>
              </a:ext>
            </a:extLst>
          </p:cNvPr>
          <p:cNvSpPr/>
          <p:nvPr/>
        </p:nvSpPr>
        <p:spPr>
          <a:xfrm>
            <a:off x="282804" y="4352025"/>
            <a:ext cx="254695" cy="31917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tar: 5 Points 10">
            <a:extLst>
              <a:ext uri="{FF2B5EF4-FFF2-40B4-BE49-F238E27FC236}">
                <a16:creationId xmlns:a16="http://schemas.microsoft.com/office/drawing/2014/main" id="{4794FDBE-1E4C-F74E-4553-7FD930A69DFA}"/>
              </a:ext>
            </a:extLst>
          </p:cNvPr>
          <p:cNvSpPr/>
          <p:nvPr/>
        </p:nvSpPr>
        <p:spPr>
          <a:xfrm>
            <a:off x="235574" y="4727958"/>
            <a:ext cx="301925" cy="31917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3AA1758-9914-931E-75E6-0DB8FCD93918}"/>
              </a:ext>
            </a:extLst>
          </p:cNvPr>
          <p:cNvSpPr txBox="1"/>
          <p:nvPr/>
        </p:nvSpPr>
        <p:spPr>
          <a:xfrm>
            <a:off x="10548594" y="772998"/>
            <a:ext cx="1168924" cy="65987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645391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7022-2A7B-2371-DD4A-BCFC2B2B15F0}"/>
              </a:ext>
            </a:extLst>
          </p:cNvPr>
          <p:cNvSpPr>
            <a:spLocks noGrp="1"/>
          </p:cNvSpPr>
          <p:nvPr>
            <p:ph type="ctrTitle"/>
          </p:nvPr>
        </p:nvSpPr>
        <p:spPr>
          <a:xfrm>
            <a:off x="777066" y="1448594"/>
            <a:ext cx="9989128" cy="708415"/>
          </a:xfrm>
        </p:spPr>
        <p:txBody>
          <a:bodyPr/>
          <a:lstStyle/>
          <a:p>
            <a:pPr marL="0" rtl="0" eaLnBrk="1" fontAlgn="t" latinLnBrk="0" hangingPunct="1">
              <a:spcBef>
                <a:spcPts val="0"/>
              </a:spcBef>
              <a:spcAft>
                <a:spcPts val="0"/>
              </a:spcAft>
            </a:pPr>
            <a:br>
              <a:rPr lang="en-GB" sz="2800" b="0" i="0" u="none" strike="noStrike" dirty="0">
                <a:effectLst/>
                <a:latin typeface="Arial" panose="020B0604020202020204" pitchFamily="34" charset="0"/>
              </a:rPr>
            </a:br>
            <a:r>
              <a:rPr lang="en-GB" sz="2800" b="1" i="0" u="none" strike="noStrike" kern="1200" dirty="0">
                <a:solidFill>
                  <a:schemeClr val="accent5">
                    <a:lumMod val="75000"/>
                  </a:schemeClr>
                </a:solidFill>
                <a:effectLst/>
                <a:latin typeface="Arial" panose="020B0604020202020204" pitchFamily="34" charset="0"/>
              </a:rPr>
              <a:t>Deliverable</a:t>
            </a:r>
            <a:r>
              <a:rPr lang="en-GB" sz="2800" b="0" i="0" u="none" strike="noStrike" kern="1200" dirty="0">
                <a:solidFill>
                  <a:schemeClr val="accent5">
                    <a:lumMod val="75000"/>
                  </a:schemeClr>
                </a:solidFill>
                <a:effectLst/>
                <a:latin typeface="Arial" panose="020B0604020202020204" pitchFamily="34" charset="0"/>
              </a:rPr>
              <a:t> </a:t>
            </a:r>
            <a:br>
              <a:rPr lang="en-GB" sz="2800" b="0" i="0" u="none" strike="noStrike" dirty="0">
                <a:solidFill>
                  <a:schemeClr val="accent5">
                    <a:lumMod val="75000"/>
                  </a:schemeClr>
                </a:solidFill>
                <a:effectLst/>
                <a:latin typeface="Arial" panose="020B0604020202020204" pitchFamily="34" charset="0"/>
              </a:rPr>
            </a:br>
            <a:r>
              <a:rPr lang="en-GB" sz="2800" b="0" i="0" u="none" strike="noStrike" kern="1200" dirty="0">
                <a:solidFill>
                  <a:schemeClr val="accent5">
                    <a:lumMod val="75000"/>
                  </a:schemeClr>
                </a:solidFill>
                <a:effectLst/>
                <a:latin typeface="Arial" panose="020B0604020202020204" pitchFamily="34" charset="0"/>
              </a:rPr>
              <a:t>Alliances to continue to oversee the implementation of 3 selected treatment recommendations from the national lung Getting It Right First Time (GIRFT) report.  </a:t>
            </a:r>
            <a:br>
              <a:rPr lang="en-GB" sz="2800" b="0" i="0" u="none" strike="noStrike" dirty="0">
                <a:effectLst/>
                <a:latin typeface="Arial" panose="020B0604020202020204" pitchFamily="34" charset="0"/>
              </a:rPr>
            </a:br>
            <a:endParaRPr lang="en-GB" sz="2800" dirty="0"/>
          </a:p>
        </p:txBody>
      </p:sp>
      <p:sp>
        <p:nvSpPr>
          <p:cNvPr id="3" name="Subtitle 2">
            <a:extLst>
              <a:ext uri="{FF2B5EF4-FFF2-40B4-BE49-F238E27FC236}">
                <a16:creationId xmlns:a16="http://schemas.microsoft.com/office/drawing/2014/main" id="{576CAAAD-26C3-0CDA-C73A-FFDF71E3F780}"/>
              </a:ext>
            </a:extLst>
          </p:cNvPr>
          <p:cNvSpPr>
            <a:spLocks noGrp="1"/>
          </p:cNvSpPr>
          <p:nvPr>
            <p:ph type="subTitle" idx="1"/>
          </p:nvPr>
        </p:nvSpPr>
        <p:spPr>
          <a:xfrm>
            <a:off x="386542" y="2083385"/>
            <a:ext cx="11418917" cy="5034416"/>
          </a:xfrm>
        </p:spPr>
        <p:txBody>
          <a:bodyPr/>
          <a:lstStyle/>
          <a:p>
            <a:r>
              <a:rPr lang="en-GB" dirty="0"/>
              <a:t>Radical intent treatment should commence by day 49 of the overall NOLCP pathway. Furthermore, for surgery, thermoablation or radiotherapy, treatment should commence by day 16 after the decision to treat in line with NOLCP. </a:t>
            </a:r>
          </a:p>
          <a:p>
            <a:r>
              <a:rPr lang="en-GB" dirty="0"/>
              <a:t>All trusts should have an overall radical treatment rate of 85% or more in those patients with NSCLC stages I-II and of performance status 0-2. This includes all treatment modalities (surgery, radiotherapy including SABR, multimodality treatment and thermoablative techniques). </a:t>
            </a:r>
          </a:p>
          <a:p>
            <a:r>
              <a:rPr lang="en-GB" dirty="0"/>
              <a:t>Trusts should record and monitor multimodality treatment in stage IIIA disease and offer radical intent treatment as standard in fit patients. </a:t>
            </a:r>
          </a:p>
          <a:p>
            <a:pPr marL="0" indent="0">
              <a:buNone/>
            </a:pPr>
            <a:endParaRPr lang="en-GB" dirty="0"/>
          </a:p>
        </p:txBody>
      </p:sp>
    </p:spTree>
    <p:extLst>
      <p:ext uri="{BB962C8B-B14F-4D97-AF65-F5344CB8AC3E}">
        <p14:creationId xmlns:p14="http://schemas.microsoft.com/office/powerpoint/2010/main" val="246976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903F9BE-5128-8808-F6DC-3708F6814B54}"/>
              </a:ext>
            </a:extLst>
          </p:cNvPr>
          <p:cNvSpPr/>
          <p:nvPr/>
        </p:nvSpPr>
        <p:spPr>
          <a:xfrm>
            <a:off x="80594" y="667892"/>
            <a:ext cx="5741142" cy="22296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6FD827-796E-48EA-9278-8BDD4EFABBE2}"/>
              </a:ext>
            </a:extLst>
          </p:cNvPr>
          <p:cNvSpPr>
            <a:spLocks noGrp="1"/>
          </p:cNvSpPr>
          <p:nvPr>
            <p:ph type="ctrTitle"/>
          </p:nvPr>
        </p:nvSpPr>
        <p:spPr>
          <a:xfrm>
            <a:off x="0" y="1"/>
            <a:ext cx="10111154" cy="550410"/>
          </a:xfrm>
        </p:spPr>
        <p:txBody>
          <a:bodyPr/>
          <a:lstStyle/>
          <a:p>
            <a:r>
              <a:rPr lang="en-GB" sz="2600" b="0" dirty="0">
                <a:latin typeface="Arial"/>
                <a:cs typeface="Arial"/>
              </a:rPr>
              <a:t>Somerset, Wiltshire, Avon and Gloucestershire Cancer Alliance</a:t>
            </a:r>
            <a:endParaRPr lang="en-GB" sz="2000" b="0" dirty="0"/>
          </a:p>
        </p:txBody>
      </p:sp>
      <p:sp>
        <p:nvSpPr>
          <p:cNvPr id="10" name="TextBox 9">
            <a:extLst>
              <a:ext uri="{FF2B5EF4-FFF2-40B4-BE49-F238E27FC236}">
                <a16:creationId xmlns:a16="http://schemas.microsoft.com/office/drawing/2014/main" id="{CFEA568C-03D7-4A3A-8845-F54597764E9F}"/>
              </a:ext>
            </a:extLst>
          </p:cNvPr>
          <p:cNvSpPr txBox="1"/>
          <p:nvPr/>
        </p:nvSpPr>
        <p:spPr>
          <a:xfrm>
            <a:off x="114801" y="6472204"/>
            <a:ext cx="9087135" cy="253916"/>
          </a:xfrm>
          <a:prstGeom prst="rect">
            <a:avLst/>
          </a:prstGeom>
          <a:noFill/>
        </p:spPr>
        <p:txBody>
          <a:bodyPr wrap="square" rtlCol="0">
            <a:spAutoFit/>
          </a:bodyPr>
          <a:lstStyle/>
          <a:p>
            <a:pPr>
              <a:defRPr/>
            </a:pPr>
            <a:r>
              <a:rPr lang="en-GB" sz="1050" b="1" i="1" dirty="0">
                <a:solidFill>
                  <a:srgbClr val="FF0000"/>
                </a:solidFill>
              </a:rPr>
              <a:t>For NHS internal use only to inform service improvement discussions</a:t>
            </a:r>
            <a:endParaRPr kumimoji="0" lang="en-GB" sz="1050" b="0" i="1" u="none" strike="noStrike" kern="1200" cap="none" spc="0" normalizeH="0" baseline="0" noProof="0" dirty="0">
              <a:ln>
                <a:noFill/>
              </a:ln>
              <a:solidFill>
                <a:srgbClr val="231F2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286BE57-819C-4A82-BA8F-38BCCC24708C}"/>
              </a:ext>
            </a:extLst>
          </p:cNvPr>
          <p:cNvSpPr/>
          <p:nvPr/>
        </p:nvSpPr>
        <p:spPr>
          <a:xfrm>
            <a:off x="132385" y="6082104"/>
            <a:ext cx="11016261" cy="461665"/>
          </a:xfrm>
          <a:prstGeom prst="rect">
            <a:avLst/>
          </a:prstGeom>
        </p:spPr>
        <p:txBody>
          <a:bodyPr wrap="square">
            <a:spAutoFit/>
          </a:bodyPr>
          <a:lstStyle/>
          <a:p>
            <a:pPr>
              <a:defRPr/>
            </a:pPr>
            <a:r>
              <a:rPr lang="en-GB" sz="1200" dirty="0"/>
              <a:t>Sources: </a:t>
            </a:r>
            <a:r>
              <a:rPr lang="en-GB" sz="1200" dirty="0">
                <a:hlinkClick r:id="rId3"/>
              </a:rPr>
              <a:t>NLCA-State-of-the-Nation-Report-2023_final-12.04.23.pdf (lungcanceraudit.org.uk)</a:t>
            </a:r>
            <a:r>
              <a:rPr lang="en-GB" sz="1200" dirty="0"/>
              <a:t> and </a:t>
            </a:r>
            <a:r>
              <a:rPr lang="en-GB" sz="1200" dirty="0">
                <a:hlinkClick r:id="rId4"/>
              </a:rPr>
              <a:t>NLCA-data-tables_SotN-report-2023_12.04.23.xlsx (live.com)</a:t>
            </a:r>
            <a:endParaRPr lang="en-GB" sz="1200" dirty="0"/>
          </a:p>
          <a:p>
            <a:pPr>
              <a:defRPr/>
            </a:pPr>
            <a:r>
              <a:rPr lang="en-GB" sz="1200" dirty="0"/>
              <a:t>*surgery or radical radiotherapy, **surgery, radical radiotherapy or multimodal combination with chemotherapy</a:t>
            </a:r>
          </a:p>
        </p:txBody>
      </p:sp>
      <p:pic>
        <p:nvPicPr>
          <p:cNvPr id="5" name="Picture 4">
            <a:extLst>
              <a:ext uri="{FF2B5EF4-FFF2-40B4-BE49-F238E27FC236}">
                <a16:creationId xmlns:a16="http://schemas.microsoft.com/office/drawing/2014/main" id="{81ED9F3D-BB85-9719-0959-8FD48424553D}"/>
              </a:ext>
            </a:extLst>
          </p:cNvPr>
          <p:cNvPicPr>
            <a:picLocks noChangeAspect="1"/>
          </p:cNvPicPr>
          <p:nvPr/>
        </p:nvPicPr>
        <p:blipFill rotWithShape="1">
          <a:blip r:embed="rId5"/>
          <a:srcRect l="882" t="12877"/>
          <a:stretch/>
        </p:blipFill>
        <p:spPr>
          <a:xfrm>
            <a:off x="13827" y="4148589"/>
            <a:ext cx="8468554" cy="1676287"/>
          </a:xfrm>
          <a:prstGeom prst="rect">
            <a:avLst/>
          </a:prstGeom>
        </p:spPr>
      </p:pic>
      <p:sp>
        <p:nvSpPr>
          <p:cNvPr id="6" name="Oval 5">
            <a:extLst>
              <a:ext uri="{FF2B5EF4-FFF2-40B4-BE49-F238E27FC236}">
                <a16:creationId xmlns:a16="http://schemas.microsoft.com/office/drawing/2014/main" id="{5D412166-C8B5-E749-0115-AED78B897556}"/>
              </a:ext>
            </a:extLst>
          </p:cNvPr>
          <p:cNvSpPr/>
          <p:nvPr/>
        </p:nvSpPr>
        <p:spPr>
          <a:xfrm>
            <a:off x="123094" y="4899838"/>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E583D090-60FD-05E7-FDC3-499EE4044317}"/>
              </a:ext>
            </a:extLst>
          </p:cNvPr>
          <p:cNvSpPr/>
          <p:nvPr/>
        </p:nvSpPr>
        <p:spPr>
          <a:xfrm>
            <a:off x="2699976" y="1548341"/>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833E97E-B560-FB36-9EC4-82EEF1A9EA04}"/>
              </a:ext>
            </a:extLst>
          </p:cNvPr>
          <p:cNvSpPr/>
          <p:nvPr/>
        </p:nvSpPr>
        <p:spPr>
          <a:xfrm>
            <a:off x="7052494" y="4967880"/>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AEC0308-EFDB-A530-602D-3E1390665397}"/>
              </a:ext>
            </a:extLst>
          </p:cNvPr>
          <p:cNvSpPr/>
          <p:nvPr/>
        </p:nvSpPr>
        <p:spPr>
          <a:xfrm>
            <a:off x="4308085" y="4954962"/>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339A0FB-803C-9BE3-5458-C4D42888E09C}"/>
              </a:ext>
            </a:extLst>
          </p:cNvPr>
          <p:cNvSpPr/>
          <p:nvPr/>
        </p:nvSpPr>
        <p:spPr>
          <a:xfrm>
            <a:off x="1473810" y="4911002"/>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EAF9E96-6B68-BD4A-9987-CD0B8C6F23F3}"/>
              </a:ext>
            </a:extLst>
          </p:cNvPr>
          <p:cNvSpPr/>
          <p:nvPr/>
        </p:nvSpPr>
        <p:spPr>
          <a:xfrm>
            <a:off x="2718292" y="909292"/>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B6A1D2D-E9AF-D533-6CE1-63E5B69DD5BD}"/>
              </a:ext>
            </a:extLst>
          </p:cNvPr>
          <p:cNvSpPr txBox="1"/>
          <p:nvPr/>
        </p:nvSpPr>
        <p:spPr>
          <a:xfrm>
            <a:off x="162338" y="5027896"/>
            <a:ext cx="518380" cy="307777"/>
          </a:xfrm>
          <a:prstGeom prst="rect">
            <a:avLst/>
          </a:prstGeom>
          <a:noFill/>
        </p:spPr>
        <p:txBody>
          <a:bodyPr wrap="square" rtlCol="0">
            <a:spAutoFit/>
          </a:bodyPr>
          <a:lstStyle/>
          <a:p>
            <a:r>
              <a:rPr lang="en-GB" sz="1400" b="1" dirty="0">
                <a:solidFill>
                  <a:schemeClr val="bg1"/>
                </a:solidFill>
              </a:rPr>
              <a:t>88%</a:t>
            </a:r>
          </a:p>
        </p:txBody>
      </p:sp>
      <p:sp>
        <p:nvSpPr>
          <p:cNvPr id="18" name="TextBox 17">
            <a:extLst>
              <a:ext uri="{FF2B5EF4-FFF2-40B4-BE49-F238E27FC236}">
                <a16:creationId xmlns:a16="http://schemas.microsoft.com/office/drawing/2014/main" id="{BBE7631C-89C4-3F10-798B-0D69440D6593}"/>
              </a:ext>
            </a:extLst>
          </p:cNvPr>
          <p:cNvSpPr txBox="1"/>
          <p:nvPr/>
        </p:nvSpPr>
        <p:spPr>
          <a:xfrm>
            <a:off x="202225" y="909292"/>
            <a:ext cx="773723" cy="369332"/>
          </a:xfrm>
          <a:prstGeom prst="rect">
            <a:avLst/>
          </a:prstGeom>
          <a:noFill/>
        </p:spPr>
        <p:txBody>
          <a:bodyPr wrap="square" rtlCol="0">
            <a:spAutoFit/>
          </a:bodyPr>
          <a:lstStyle/>
          <a:p>
            <a:r>
              <a:rPr lang="en-GB" b="1" dirty="0"/>
              <a:t>1,548</a:t>
            </a:r>
            <a:endParaRPr lang="en-GB" dirty="0"/>
          </a:p>
        </p:txBody>
      </p:sp>
      <p:sp>
        <p:nvSpPr>
          <p:cNvPr id="19" name="TextBox 18">
            <a:extLst>
              <a:ext uri="{FF2B5EF4-FFF2-40B4-BE49-F238E27FC236}">
                <a16:creationId xmlns:a16="http://schemas.microsoft.com/office/drawing/2014/main" id="{7F84ED91-4B39-CE33-2527-0F0529B567D4}"/>
              </a:ext>
            </a:extLst>
          </p:cNvPr>
          <p:cNvSpPr txBox="1"/>
          <p:nvPr/>
        </p:nvSpPr>
        <p:spPr>
          <a:xfrm>
            <a:off x="817685" y="926876"/>
            <a:ext cx="1787768" cy="400110"/>
          </a:xfrm>
          <a:prstGeom prst="rect">
            <a:avLst/>
          </a:prstGeom>
          <a:noFill/>
        </p:spPr>
        <p:txBody>
          <a:bodyPr wrap="square" rtlCol="0">
            <a:spAutoFit/>
          </a:bodyPr>
          <a:lstStyle/>
          <a:p>
            <a:r>
              <a:rPr lang="en-GB" sz="1000" dirty="0"/>
              <a:t>patients were diagnosed with lung cancer in 2021</a:t>
            </a:r>
          </a:p>
        </p:txBody>
      </p:sp>
      <p:sp>
        <p:nvSpPr>
          <p:cNvPr id="20" name="Oval 19">
            <a:extLst>
              <a:ext uri="{FF2B5EF4-FFF2-40B4-BE49-F238E27FC236}">
                <a16:creationId xmlns:a16="http://schemas.microsoft.com/office/drawing/2014/main" id="{7DF08110-7C12-44B2-E917-BFE3AFC0F973}"/>
              </a:ext>
            </a:extLst>
          </p:cNvPr>
          <p:cNvSpPr/>
          <p:nvPr/>
        </p:nvSpPr>
        <p:spPr>
          <a:xfrm>
            <a:off x="5673441" y="4962771"/>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063AA8FF-D52A-7C39-14D2-B104169BEE23}"/>
              </a:ext>
            </a:extLst>
          </p:cNvPr>
          <p:cNvSpPr/>
          <p:nvPr/>
        </p:nvSpPr>
        <p:spPr>
          <a:xfrm>
            <a:off x="2718292" y="2172889"/>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618BF0E-EA89-2C42-9D10-1DAE6D528854}"/>
              </a:ext>
            </a:extLst>
          </p:cNvPr>
          <p:cNvSpPr/>
          <p:nvPr/>
        </p:nvSpPr>
        <p:spPr>
          <a:xfrm>
            <a:off x="2901442" y="4924163"/>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4BEEEE0-A0B8-4C10-F223-5C0E50C52750}"/>
              </a:ext>
            </a:extLst>
          </p:cNvPr>
          <p:cNvSpPr txBox="1"/>
          <p:nvPr/>
        </p:nvSpPr>
        <p:spPr>
          <a:xfrm>
            <a:off x="2748519" y="1022598"/>
            <a:ext cx="518380" cy="307777"/>
          </a:xfrm>
          <a:prstGeom prst="rect">
            <a:avLst/>
          </a:prstGeom>
          <a:noFill/>
        </p:spPr>
        <p:txBody>
          <a:bodyPr wrap="square" rtlCol="0">
            <a:spAutoFit/>
          </a:bodyPr>
          <a:lstStyle/>
          <a:p>
            <a:r>
              <a:rPr lang="en-GB" sz="1400" b="1" dirty="0">
                <a:solidFill>
                  <a:schemeClr val="bg1"/>
                </a:solidFill>
              </a:rPr>
              <a:t>79%</a:t>
            </a:r>
          </a:p>
        </p:txBody>
      </p:sp>
      <p:sp>
        <p:nvSpPr>
          <p:cNvPr id="24" name="TextBox 23">
            <a:extLst>
              <a:ext uri="{FF2B5EF4-FFF2-40B4-BE49-F238E27FC236}">
                <a16:creationId xmlns:a16="http://schemas.microsoft.com/office/drawing/2014/main" id="{DDA07357-69D3-49FA-787F-E1393409DBE0}"/>
              </a:ext>
            </a:extLst>
          </p:cNvPr>
          <p:cNvSpPr txBox="1"/>
          <p:nvPr/>
        </p:nvSpPr>
        <p:spPr>
          <a:xfrm>
            <a:off x="2753921" y="1675833"/>
            <a:ext cx="518380" cy="307777"/>
          </a:xfrm>
          <a:prstGeom prst="rect">
            <a:avLst/>
          </a:prstGeom>
          <a:noFill/>
        </p:spPr>
        <p:txBody>
          <a:bodyPr wrap="square" rtlCol="0">
            <a:spAutoFit/>
          </a:bodyPr>
          <a:lstStyle/>
          <a:p>
            <a:r>
              <a:rPr lang="en-GB" sz="1400" b="1" dirty="0">
                <a:solidFill>
                  <a:schemeClr val="bg1"/>
                </a:solidFill>
              </a:rPr>
              <a:t>51%</a:t>
            </a:r>
          </a:p>
        </p:txBody>
      </p:sp>
      <p:sp>
        <p:nvSpPr>
          <p:cNvPr id="25" name="TextBox 24">
            <a:extLst>
              <a:ext uri="{FF2B5EF4-FFF2-40B4-BE49-F238E27FC236}">
                <a16:creationId xmlns:a16="http://schemas.microsoft.com/office/drawing/2014/main" id="{AF5A683E-88CD-74D8-4B36-968B1AAC1F81}"/>
              </a:ext>
            </a:extLst>
          </p:cNvPr>
          <p:cNvSpPr txBox="1"/>
          <p:nvPr/>
        </p:nvSpPr>
        <p:spPr>
          <a:xfrm>
            <a:off x="2756212" y="2289874"/>
            <a:ext cx="518380" cy="307777"/>
          </a:xfrm>
          <a:prstGeom prst="rect">
            <a:avLst/>
          </a:prstGeom>
          <a:noFill/>
        </p:spPr>
        <p:txBody>
          <a:bodyPr wrap="square" rtlCol="0">
            <a:spAutoFit/>
          </a:bodyPr>
          <a:lstStyle/>
          <a:p>
            <a:r>
              <a:rPr lang="en-GB" sz="1400" b="1" dirty="0">
                <a:solidFill>
                  <a:schemeClr val="bg1"/>
                </a:solidFill>
              </a:rPr>
              <a:t>34%</a:t>
            </a:r>
          </a:p>
        </p:txBody>
      </p:sp>
      <p:sp>
        <p:nvSpPr>
          <p:cNvPr id="26" name="TextBox 25">
            <a:extLst>
              <a:ext uri="{FF2B5EF4-FFF2-40B4-BE49-F238E27FC236}">
                <a16:creationId xmlns:a16="http://schemas.microsoft.com/office/drawing/2014/main" id="{29727D94-FA23-08A3-425B-4DB3100ED8DF}"/>
              </a:ext>
            </a:extLst>
          </p:cNvPr>
          <p:cNvSpPr txBox="1"/>
          <p:nvPr/>
        </p:nvSpPr>
        <p:spPr>
          <a:xfrm>
            <a:off x="3282923" y="922144"/>
            <a:ext cx="2512443" cy="553998"/>
          </a:xfrm>
          <a:prstGeom prst="rect">
            <a:avLst/>
          </a:prstGeom>
          <a:noFill/>
        </p:spPr>
        <p:txBody>
          <a:bodyPr wrap="square" rtlCol="0">
            <a:spAutoFit/>
          </a:bodyPr>
          <a:lstStyle/>
          <a:p>
            <a:r>
              <a:rPr lang="en-GB" sz="1000" dirty="0"/>
              <a:t>of patients with stage I/II disease, performance status (PS) 0-1 had pathological confirmation of their diagnosis</a:t>
            </a:r>
          </a:p>
        </p:txBody>
      </p:sp>
      <p:sp>
        <p:nvSpPr>
          <p:cNvPr id="27" name="TextBox 26">
            <a:extLst>
              <a:ext uri="{FF2B5EF4-FFF2-40B4-BE49-F238E27FC236}">
                <a16:creationId xmlns:a16="http://schemas.microsoft.com/office/drawing/2014/main" id="{B183674C-1725-AC74-F6B1-3A0839B00272}"/>
              </a:ext>
            </a:extLst>
          </p:cNvPr>
          <p:cNvSpPr txBox="1"/>
          <p:nvPr/>
        </p:nvSpPr>
        <p:spPr>
          <a:xfrm>
            <a:off x="3269994" y="1711368"/>
            <a:ext cx="2512443" cy="246221"/>
          </a:xfrm>
          <a:prstGeom prst="rect">
            <a:avLst/>
          </a:prstGeom>
          <a:noFill/>
        </p:spPr>
        <p:txBody>
          <a:bodyPr wrap="square" rtlCol="0">
            <a:spAutoFit/>
          </a:bodyPr>
          <a:lstStyle/>
          <a:p>
            <a:r>
              <a:rPr lang="en-GB" sz="1000" dirty="0"/>
              <a:t>of patients presented with stage IV disease</a:t>
            </a:r>
          </a:p>
        </p:txBody>
      </p:sp>
      <p:sp>
        <p:nvSpPr>
          <p:cNvPr id="28" name="TextBox 27">
            <a:extLst>
              <a:ext uri="{FF2B5EF4-FFF2-40B4-BE49-F238E27FC236}">
                <a16:creationId xmlns:a16="http://schemas.microsoft.com/office/drawing/2014/main" id="{D496E493-DBCF-497D-8DFC-7566630812B6}"/>
              </a:ext>
            </a:extLst>
          </p:cNvPr>
          <p:cNvSpPr txBox="1"/>
          <p:nvPr/>
        </p:nvSpPr>
        <p:spPr>
          <a:xfrm>
            <a:off x="3269569" y="2259962"/>
            <a:ext cx="2512443" cy="400110"/>
          </a:xfrm>
          <a:prstGeom prst="rect">
            <a:avLst/>
          </a:prstGeom>
          <a:noFill/>
        </p:spPr>
        <p:txBody>
          <a:bodyPr wrap="square" rtlCol="0">
            <a:spAutoFit/>
          </a:bodyPr>
          <a:lstStyle/>
          <a:p>
            <a:r>
              <a:rPr lang="en-GB" sz="1000" dirty="0"/>
              <a:t>of patients were diagnosed via emergency presentation</a:t>
            </a:r>
          </a:p>
        </p:txBody>
      </p:sp>
      <p:sp>
        <p:nvSpPr>
          <p:cNvPr id="29" name="TextBox 28">
            <a:extLst>
              <a:ext uri="{FF2B5EF4-FFF2-40B4-BE49-F238E27FC236}">
                <a16:creationId xmlns:a16="http://schemas.microsoft.com/office/drawing/2014/main" id="{0C86C3AC-1A7D-EAA1-4A2E-D2C3864C01A8}"/>
              </a:ext>
            </a:extLst>
          </p:cNvPr>
          <p:cNvSpPr txBox="1"/>
          <p:nvPr/>
        </p:nvSpPr>
        <p:spPr>
          <a:xfrm>
            <a:off x="1528081" y="5045480"/>
            <a:ext cx="518380" cy="307777"/>
          </a:xfrm>
          <a:prstGeom prst="rect">
            <a:avLst/>
          </a:prstGeom>
          <a:noFill/>
        </p:spPr>
        <p:txBody>
          <a:bodyPr wrap="square" rtlCol="0">
            <a:spAutoFit/>
          </a:bodyPr>
          <a:lstStyle/>
          <a:p>
            <a:r>
              <a:rPr lang="en-GB" sz="1400" b="1" dirty="0">
                <a:solidFill>
                  <a:schemeClr val="bg1"/>
                </a:solidFill>
              </a:rPr>
              <a:t>91%</a:t>
            </a:r>
          </a:p>
        </p:txBody>
      </p:sp>
      <p:sp>
        <p:nvSpPr>
          <p:cNvPr id="30" name="TextBox 29">
            <a:extLst>
              <a:ext uri="{FF2B5EF4-FFF2-40B4-BE49-F238E27FC236}">
                <a16:creationId xmlns:a16="http://schemas.microsoft.com/office/drawing/2014/main" id="{1F65F0A7-4501-F435-72F5-1E6C100F0751}"/>
              </a:ext>
            </a:extLst>
          </p:cNvPr>
          <p:cNvSpPr txBox="1"/>
          <p:nvPr/>
        </p:nvSpPr>
        <p:spPr>
          <a:xfrm>
            <a:off x="2944694" y="5057296"/>
            <a:ext cx="518380" cy="307777"/>
          </a:xfrm>
          <a:prstGeom prst="rect">
            <a:avLst/>
          </a:prstGeom>
          <a:noFill/>
        </p:spPr>
        <p:txBody>
          <a:bodyPr wrap="square" rtlCol="0">
            <a:spAutoFit/>
          </a:bodyPr>
          <a:lstStyle/>
          <a:p>
            <a:r>
              <a:rPr lang="en-GB" sz="1400" b="1" dirty="0">
                <a:solidFill>
                  <a:schemeClr val="bg1"/>
                </a:solidFill>
              </a:rPr>
              <a:t>63%</a:t>
            </a:r>
          </a:p>
        </p:txBody>
      </p:sp>
      <p:sp>
        <p:nvSpPr>
          <p:cNvPr id="31" name="TextBox 30">
            <a:extLst>
              <a:ext uri="{FF2B5EF4-FFF2-40B4-BE49-F238E27FC236}">
                <a16:creationId xmlns:a16="http://schemas.microsoft.com/office/drawing/2014/main" id="{18312104-B9A1-B2CA-AFA2-75E608BF9925}"/>
              </a:ext>
            </a:extLst>
          </p:cNvPr>
          <p:cNvSpPr txBox="1"/>
          <p:nvPr/>
        </p:nvSpPr>
        <p:spPr>
          <a:xfrm>
            <a:off x="4362212" y="5077811"/>
            <a:ext cx="518380" cy="307777"/>
          </a:xfrm>
          <a:prstGeom prst="rect">
            <a:avLst/>
          </a:prstGeom>
          <a:noFill/>
        </p:spPr>
        <p:txBody>
          <a:bodyPr wrap="square" rtlCol="0">
            <a:spAutoFit/>
          </a:bodyPr>
          <a:lstStyle/>
          <a:p>
            <a:r>
              <a:rPr lang="en-GB" sz="1400" b="1" dirty="0">
                <a:solidFill>
                  <a:schemeClr val="bg1"/>
                </a:solidFill>
              </a:rPr>
              <a:t>90%</a:t>
            </a:r>
          </a:p>
        </p:txBody>
      </p:sp>
      <p:sp>
        <p:nvSpPr>
          <p:cNvPr id="32" name="TextBox 31">
            <a:extLst>
              <a:ext uri="{FF2B5EF4-FFF2-40B4-BE49-F238E27FC236}">
                <a16:creationId xmlns:a16="http://schemas.microsoft.com/office/drawing/2014/main" id="{8A999C0E-BCB3-35EE-8194-BCA243C86E1B}"/>
              </a:ext>
            </a:extLst>
          </p:cNvPr>
          <p:cNvSpPr txBox="1"/>
          <p:nvPr/>
        </p:nvSpPr>
        <p:spPr>
          <a:xfrm>
            <a:off x="5724962" y="5089197"/>
            <a:ext cx="518380" cy="307777"/>
          </a:xfrm>
          <a:prstGeom prst="rect">
            <a:avLst/>
          </a:prstGeom>
          <a:noFill/>
        </p:spPr>
        <p:txBody>
          <a:bodyPr wrap="square" rtlCol="0">
            <a:spAutoFit/>
          </a:bodyPr>
          <a:lstStyle/>
          <a:p>
            <a:r>
              <a:rPr lang="en-GB" sz="1400" b="1" dirty="0">
                <a:solidFill>
                  <a:schemeClr val="bg1"/>
                </a:solidFill>
              </a:rPr>
              <a:t>60%</a:t>
            </a:r>
          </a:p>
        </p:txBody>
      </p:sp>
      <p:sp>
        <p:nvSpPr>
          <p:cNvPr id="33" name="TextBox 32">
            <a:extLst>
              <a:ext uri="{FF2B5EF4-FFF2-40B4-BE49-F238E27FC236}">
                <a16:creationId xmlns:a16="http://schemas.microsoft.com/office/drawing/2014/main" id="{FDDBBE11-0270-378B-4F7B-96A4B9CDBF6C}"/>
              </a:ext>
            </a:extLst>
          </p:cNvPr>
          <p:cNvSpPr txBox="1"/>
          <p:nvPr/>
        </p:nvSpPr>
        <p:spPr>
          <a:xfrm>
            <a:off x="7105246" y="5094305"/>
            <a:ext cx="518380" cy="307777"/>
          </a:xfrm>
          <a:prstGeom prst="rect">
            <a:avLst/>
          </a:prstGeom>
          <a:noFill/>
        </p:spPr>
        <p:txBody>
          <a:bodyPr wrap="square" rtlCol="0">
            <a:spAutoFit/>
          </a:bodyPr>
          <a:lstStyle/>
          <a:p>
            <a:r>
              <a:rPr lang="en-GB" sz="1400" b="1" dirty="0">
                <a:solidFill>
                  <a:schemeClr val="bg1"/>
                </a:solidFill>
              </a:rPr>
              <a:t>40%</a:t>
            </a:r>
          </a:p>
        </p:txBody>
      </p:sp>
      <p:sp>
        <p:nvSpPr>
          <p:cNvPr id="34" name="Multiplication Sign 33">
            <a:extLst>
              <a:ext uri="{FF2B5EF4-FFF2-40B4-BE49-F238E27FC236}">
                <a16:creationId xmlns:a16="http://schemas.microsoft.com/office/drawing/2014/main" id="{A24A53DB-3642-E965-062B-B67BF2C1E76B}"/>
              </a:ext>
            </a:extLst>
          </p:cNvPr>
          <p:cNvSpPr/>
          <p:nvPr/>
        </p:nvSpPr>
        <p:spPr>
          <a:xfrm>
            <a:off x="870438" y="5043424"/>
            <a:ext cx="316523" cy="338316"/>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Multiplication Sign 34">
            <a:extLst>
              <a:ext uri="{FF2B5EF4-FFF2-40B4-BE49-F238E27FC236}">
                <a16:creationId xmlns:a16="http://schemas.microsoft.com/office/drawing/2014/main" id="{1432763C-1C0F-17D1-7863-1285798D0809}"/>
              </a:ext>
            </a:extLst>
          </p:cNvPr>
          <p:cNvSpPr/>
          <p:nvPr/>
        </p:nvSpPr>
        <p:spPr>
          <a:xfrm>
            <a:off x="3684432" y="5056639"/>
            <a:ext cx="316523" cy="338316"/>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Multiplication Sign 35">
            <a:extLst>
              <a:ext uri="{FF2B5EF4-FFF2-40B4-BE49-F238E27FC236}">
                <a16:creationId xmlns:a16="http://schemas.microsoft.com/office/drawing/2014/main" id="{AAD23AA3-1377-D9B0-845E-40A52F16310D}"/>
              </a:ext>
            </a:extLst>
          </p:cNvPr>
          <p:cNvSpPr/>
          <p:nvPr/>
        </p:nvSpPr>
        <p:spPr>
          <a:xfrm>
            <a:off x="6440770" y="5089087"/>
            <a:ext cx="316523" cy="338316"/>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Multiplication Sign 36">
            <a:extLst>
              <a:ext uri="{FF2B5EF4-FFF2-40B4-BE49-F238E27FC236}">
                <a16:creationId xmlns:a16="http://schemas.microsoft.com/office/drawing/2014/main" id="{161900DA-74CA-59A6-C9D4-FA0B2CF9A45D}"/>
              </a:ext>
            </a:extLst>
          </p:cNvPr>
          <p:cNvSpPr/>
          <p:nvPr/>
        </p:nvSpPr>
        <p:spPr>
          <a:xfrm>
            <a:off x="7839458" y="5096619"/>
            <a:ext cx="316523" cy="338316"/>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a:extLst>
              <a:ext uri="{FF2B5EF4-FFF2-40B4-BE49-F238E27FC236}">
                <a16:creationId xmlns:a16="http://schemas.microsoft.com/office/drawing/2014/main" id="{6775ECE0-AF36-FDF9-D365-35BC9AC67EF4}"/>
              </a:ext>
            </a:extLst>
          </p:cNvPr>
          <p:cNvPicPr>
            <a:picLocks noChangeAspect="1"/>
          </p:cNvPicPr>
          <p:nvPr/>
        </p:nvPicPr>
        <p:blipFill>
          <a:blip r:embed="rId6"/>
          <a:stretch>
            <a:fillRect/>
          </a:stretch>
        </p:blipFill>
        <p:spPr>
          <a:xfrm>
            <a:off x="2274006" y="5097189"/>
            <a:ext cx="262092" cy="264860"/>
          </a:xfrm>
          <a:prstGeom prst="rect">
            <a:avLst/>
          </a:prstGeom>
        </p:spPr>
      </p:pic>
      <p:pic>
        <p:nvPicPr>
          <p:cNvPr id="40" name="Picture 39">
            <a:extLst>
              <a:ext uri="{FF2B5EF4-FFF2-40B4-BE49-F238E27FC236}">
                <a16:creationId xmlns:a16="http://schemas.microsoft.com/office/drawing/2014/main" id="{5EFADFAD-7342-B4CE-C4F8-27065499F759}"/>
              </a:ext>
            </a:extLst>
          </p:cNvPr>
          <p:cNvPicPr>
            <a:picLocks noChangeAspect="1"/>
          </p:cNvPicPr>
          <p:nvPr/>
        </p:nvPicPr>
        <p:blipFill>
          <a:blip r:embed="rId6"/>
          <a:stretch>
            <a:fillRect/>
          </a:stretch>
        </p:blipFill>
        <p:spPr>
          <a:xfrm>
            <a:off x="5093521" y="5110655"/>
            <a:ext cx="262092" cy="264860"/>
          </a:xfrm>
          <a:prstGeom prst="rect">
            <a:avLst/>
          </a:prstGeom>
        </p:spPr>
      </p:pic>
      <p:sp>
        <p:nvSpPr>
          <p:cNvPr id="43" name="Rectangle: Rounded Corners 42">
            <a:extLst>
              <a:ext uri="{FF2B5EF4-FFF2-40B4-BE49-F238E27FC236}">
                <a16:creationId xmlns:a16="http://schemas.microsoft.com/office/drawing/2014/main" id="{53012801-9DD1-B615-8B02-908A20DA1010}"/>
              </a:ext>
            </a:extLst>
          </p:cNvPr>
          <p:cNvSpPr/>
          <p:nvPr/>
        </p:nvSpPr>
        <p:spPr>
          <a:xfrm>
            <a:off x="5913333" y="668215"/>
            <a:ext cx="2421774" cy="10431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776936AD-EC67-31B4-FEAC-FAF5D35EE809}"/>
              </a:ext>
            </a:extLst>
          </p:cNvPr>
          <p:cNvSpPr/>
          <p:nvPr/>
        </p:nvSpPr>
        <p:spPr>
          <a:xfrm>
            <a:off x="5971572" y="985631"/>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CF81D9B7-6E1F-CA3A-E616-9DB8D2EA5036}"/>
              </a:ext>
            </a:extLst>
          </p:cNvPr>
          <p:cNvSpPr txBox="1"/>
          <p:nvPr/>
        </p:nvSpPr>
        <p:spPr>
          <a:xfrm>
            <a:off x="6005050" y="1105266"/>
            <a:ext cx="518380" cy="307777"/>
          </a:xfrm>
          <a:prstGeom prst="rect">
            <a:avLst/>
          </a:prstGeom>
          <a:noFill/>
        </p:spPr>
        <p:txBody>
          <a:bodyPr wrap="square" rtlCol="0">
            <a:spAutoFit/>
          </a:bodyPr>
          <a:lstStyle/>
          <a:p>
            <a:r>
              <a:rPr lang="en-GB" sz="1400" b="1" dirty="0">
                <a:solidFill>
                  <a:schemeClr val="bg1"/>
                </a:solidFill>
              </a:rPr>
              <a:t>45%</a:t>
            </a:r>
          </a:p>
        </p:txBody>
      </p:sp>
      <p:sp>
        <p:nvSpPr>
          <p:cNvPr id="46" name="TextBox 45">
            <a:extLst>
              <a:ext uri="{FF2B5EF4-FFF2-40B4-BE49-F238E27FC236}">
                <a16:creationId xmlns:a16="http://schemas.microsoft.com/office/drawing/2014/main" id="{932DF57E-1922-AA28-81AD-7856EB9D9FD2}"/>
              </a:ext>
            </a:extLst>
          </p:cNvPr>
          <p:cNvSpPr txBox="1"/>
          <p:nvPr/>
        </p:nvSpPr>
        <p:spPr>
          <a:xfrm>
            <a:off x="6525855" y="1071035"/>
            <a:ext cx="1644857" cy="400110"/>
          </a:xfrm>
          <a:prstGeom prst="rect">
            <a:avLst/>
          </a:prstGeom>
          <a:noFill/>
        </p:spPr>
        <p:txBody>
          <a:bodyPr wrap="square" rtlCol="0">
            <a:spAutoFit/>
          </a:bodyPr>
          <a:lstStyle/>
          <a:p>
            <a:r>
              <a:rPr lang="en-GB" sz="1000" dirty="0"/>
              <a:t>of patients with a one year survival after diagnosis</a:t>
            </a:r>
          </a:p>
        </p:txBody>
      </p:sp>
      <p:sp>
        <p:nvSpPr>
          <p:cNvPr id="47" name="TextBox 46">
            <a:extLst>
              <a:ext uri="{FF2B5EF4-FFF2-40B4-BE49-F238E27FC236}">
                <a16:creationId xmlns:a16="http://schemas.microsoft.com/office/drawing/2014/main" id="{9A262389-755F-8D99-6343-E61427B2A4D4}"/>
              </a:ext>
            </a:extLst>
          </p:cNvPr>
          <p:cNvSpPr txBox="1"/>
          <p:nvPr/>
        </p:nvSpPr>
        <p:spPr>
          <a:xfrm>
            <a:off x="205151" y="681333"/>
            <a:ext cx="3335499" cy="307777"/>
          </a:xfrm>
          <a:prstGeom prst="rect">
            <a:avLst/>
          </a:prstGeom>
          <a:noFill/>
        </p:spPr>
        <p:txBody>
          <a:bodyPr wrap="square" rtlCol="0">
            <a:spAutoFit/>
          </a:bodyPr>
          <a:lstStyle/>
          <a:p>
            <a:r>
              <a:rPr lang="en-GB" sz="1400" b="1" dirty="0">
                <a:solidFill>
                  <a:srgbClr val="0070C0"/>
                </a:solidFill>
              </a:rPr>
              <a:t>Diagnosis and staging</a:t>
            </a:r>
          </a:p>
        </p:txBody>
      </p:sp>
      <p:sp>
        <p:nvSpPr>
          <p:cNvPr id="48" name="TextBox 47">
            <a:extLst>
              <a:ext uri="{FF2B5EF4-FFF2-40B4-BE49-F238E27FC236}">
                <a16:creationId xmlns:a16="http://schemas.microsoft.com/office/drawing/2014/main" id="{4BF53289-7CB6-2D71-F37B-64AC54BC41FE}"/>
              </a:ext>
            </a:extLst>
          </p:cNvPr>
          <p:cNvSpPr txBox="1"/>
          <p:nvPr/>
        </p:nvSpPr>
        <p:spPr>
          <a:xfrm>
            <a:off x="5922079" y="677474"/>
            <a:ext cx="2327770" cy="307777"/>
          </a:xfrm>
          <a:prstGeom prst="rect">
            <a:avLst/>
          </a:prstGeom>
          <a:noFill/>
        </p:spPr>
        <p:txBody>
          <a:bodyPr wrap="square" rtlCol="0">
            <a:spAutoFit/>
          </a:bodyPr>
          <a:lstStyle/>
          <a:p>
            <a:r>
              <a:rPr lang="en-GB" sz="1400" b="1" dirty="0">
                <a:solidFill>
                  <a:srgbClr val="0070C0"/>
                </a:solidFill>
              </a:rPr>
              <a:t>Survival outcome</a:t>
            </a:r>
          </a:p>
        </p:txBody>
      </p:sp>
      <p:sp>
        <p:nvSpPr>
          <p:cNvPr id="49" name="Rectangle: Rounded Corners 48">
            <a:extLst>
              <a:ext uri="{FF2B5EF4-FFF2-40B4-BE49-F238E27FC236}">
                <a16:creationId xmlns:a16="http://schemas.microsoft.com/office/drawing/2014/main" id="{DD858458-519A-1A97-7A7D-95EF03C0B0BE}"/>
              </a:ext>
            </a:extLst>
          </p:cNvPr>
          <p:cNvSpPr/>
          <p:nvPr/>
        </p:nvSpPr>
        <p:spPr>
          <a:xfrm>
            <a:off x="5913333" y="1787252"/>
            <a:ext cx="3077587" cy="1119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5AFE2FC1-3EC3-C54E-3FA6-7E1FBE991DE4}"/>
              </a:ext>
            </a:extLst>
          </p:cNvPr>
          <p:cNvSpPr txBox="1"/>
          <p:nvPr/>
        </p:nvSpPr>
        <p:spPr>
          <a:xfrm>
            <a:off x="5913286" y="1797027"/>
            <a:ext cx="2984532" cy="523220"/>
          </a:xfrm>
          <a:prstGeom prst="rect">
            <a:avLst/>
          </a:prstGeom>
          <a:noFill/>
        </p:spPr>
        <p:txBody>
          <a:bodyPr wrap="square" rtlCol="0">
            <a:spAutoFit/>
          </a:bodyPr>
          <a:lstStyle/>
          <a:p>
            <a:r>
              <a:rPr lang="en-GB" sz="1400" b="1" dirty="0">
                <a:solidFill>
                  <a:srgbClr val="0070C0"/>
                </a:solidFill>
              </a:rPr>
              <a:t>Surgery for non-small cell lung cancer (NSCLC)</a:t>
            </a:r>
          </a:p>
        </p:txBody>
      </p:sp>
      <p:sp>
        <p:nvSpPr>
          <p:cNvPr id="51" name="Oval 50">
            <a:extLst>
              <a:ext uri="{FF2B5EF4-FFF2-40B4-BE49-F238E27FC236}">
                <a16:creationId xmlns:a16="http://schemas.microsoft.com/office/drawing/2014/main" id="{C0424810-6989-7C81-D63E-6A2FA146F7A4}"/>
              </a:ext>
            </a:extLst>
          </p:cNvPr>
          <p:cNvSpPr/>
          <p:nvPr/>
        </p:nvSpPr>
        <p:spPr>
          <a:xfrm>
            <a:off x="5972075" y="2295783"/>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6DB6D869-7D70-B46A-00C6-AC8FB0538A72}"/>
              </a:ext>
            </a:extLst>
          </p:cNvPr>
          <p:cNvSpPr txBox="1"/>
          <p:nvPr/>
        </p:nvSpPr>
        <p:spPr>
          <a:xfrm>
            <a:off x="6008314" y="2409001"/>
            <a:ext cx="518380" cy="307777"/>
          </a:xfrm>
          <a:prstGeom prst="rect">
            <a:avLst/>
          </a:prstGeom>
          <a:noFill/>
        </p:spPr>
        <p:txBody>
          <a:bodyPr wrap="square" rtlCol="0">
            <a:spAutoFit/>
          </a:bodyPr>
          <a:lstStyle/>
          <a:p>
            <a:r>
              <a:rPr lang="en-GB" sz="1400" b="1" dirty="0">
                <a:solidFill>
                  <a:schemeClr val="bg1"/>
                </a:solidFill>
              </a:rPr>
              <a:t>15%</a:t>
            </a:r>
          </a:p>
        </p:txBody>
      </p:sp>
      <p:sp>
        <p:nvSpPr>
          <p:cNvPr id="53" name="TextBox 52">
            <a:extLst>
              <a:ext uri="{FF2B5EF4-FFF2-40B4-BE49-F238E27FC236}">
                <a16:creationId xmlns:a16="http://schemas.microsoft.com/office/drawing/2014/main" id="{47F401DF-CBDF-990B-0191-8BF67582C1B8}"/>
              </a:ext>
            </a:extLst>
          </p:cNvPr>
          <p:cNvSpPr txBox="1"/>
          <p:nvPr/>
        </p:nvSpPr>
        <p:spPr>
          <a:xfrm>
            <a:off x="6519916" y="2298178"/>
            <a:ext cx="1644857" cy="553998"/>
          </a:xfrm>
          <a:prstGeom prst="rect">
            <a:avLst/>
          </a:prstGeom>
          <a:noFill/>
        </p:spPr>
        <p:txBody>
          <a:bodyPr wrap="square" rtlCol="0">
            <a:spAutoFit/>
          </a:bodyPr>
          <a:lstStyle/>
          <a:p>
            <a:r>
              <a:rPr lang="en-GB" sz="1000" dirty="0"/>
              <a:t>of patients with NSCLC had surgical treatment for their cancer</a:t>
            </a:r>
          </a:p>
        </p:txBody>
      </p:sp>
      <p:pic>
        <p:nvPicPr>
          <p:cNvPr id="55" name="Picture 54">
            <a:extLst>
              <a:ext uri="{FF2B5EF4-FFF2-40B4-BE49-F238E27FC236}">
                <a16:creationId xmlns:a16="http://schemas.microsoft.com/office/drawing/2014/main" id="{7CDC6C4B-4F0F-5397-AE87-BE1FD7864A95}"/>
              </a:ext>
            </a:extLst>
          </p:cNvPr>
          <p:cNvPicPr>
            <a:picLocks noChangeAspect="1"/>
          </p:cNvPicPr>
          <p:nvPr/>
        </p:nvPicPr>
        <p:blipFill>
          <a:blip r:embed="rId7"/>
          <a:stretch>
            <a:fillRect/>
          </a:stretch>
        </p:blipFill>
        <p:spPr>
          <a:xfrm>
            <a:off x="8126966" y="2108231"/>
            <a:ext cx="776957" cy="723636"/>
          </a:xfrm>
          <a:prstGeom prst="rect">
            <a:avLst/>
          </a:prstGeom>
        </p:spPr>
      </p:pic>
      <p:sp>
        <p:nvSpPr>
          <p:cNvPr id="57" name="Rectangle 56">
            <a:extLst>
              <a:ext uri="{FF2B5EF4-FFF2-40B4-BE49-F238E27FC236}">
                <a16:creationId xmlns:a16="http://schemas.microsoft.com/office/drawing/2014/main" id="{BA3342EA-8635-4DCA-BD56-0DA547AC6D99}"/>
              </a:ext>
            </a:extLst>
          </p:cNvPr>
          <p:cNvSpPr/>
          <p:nvPr/>
        </p:nvSpPr>
        <p:spPr>
          <a:xfrm>
            <a:off x="8361488" y="2443762"/>
            <a:ext cx="307730" cy="19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Multiplication Sign 55">
            <a:extLst>
              <a:ext uri="{FF2B5EF4-FFF2-40B4-BE49-F238E27FC236}">
                <a16:creationId xmlns:a16="http://schemas.microsoft.com/office/drawing/2014/main" id="{5DCA420C-0C99-44B1-9DDC-9985FF2C20F6}"/>
              </a:ext>
            </a:extLst>
          </p:cNvPr>
          <p:cNvSpPr/>
          <p:nvPr/>
        </p:nvSpPr>
        <p:spPr>
          <a:xfrm>
            <a:off x="8349249" y="2363279"/>
            <a:ext cx="316523" cy="338316"/>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A1264C4C-38C3-F252-34AF-B9D5136F29A6}"/>
              </a:ext>
            </a:extLst>
          </p:cNvPr>
          <p:cNvSpPr/>
          <p:nvPr/>
        </p:nvSpPr>
        <p:spPr>
          <a:xfrm>
            <a:off x="9053322" y="1797027"/>
            <a:ext cx="3077587" cy="1119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11BBAC95-BC3E-B877-5F10-AD1252EE8969}"/>
              </a:ext>
            </a:extLst>
          </p:cNvPr>
          <p:cNvSpPr txBox="1"/>
          <p:nvPr/>
        </p:nvSpPr>
        <p:spPr>
          <a:xfrm>
            <a:off x="9064095" y="1792542"/>
            <a:ext cx="2984532" cy="523220"/>
          </a:xfrm>
          <a:prstGeom prst="rect">
            <a:avLst/>
          </a:prstGeom>
          <a:noFill/>
        </p:spPr>
        <p:txBody>
          <a:bodyPr wrap="square" rtlCol="0">
            <a:spAutoFit/>
          </a:bodyPr>
          <a:lstStyle/>
          <a:p>
            <a:r>
              <a:rPr lang="en-GB" sz="1400" b="1" dirty="0">
                <a:solidFill>
                  <a:srgbClr val="0070C0"/>
                </a:solidFill>
              </a:rPr>
              <a:t>Chemotherapy for small cell lung cancer (SCLC)</a:t>
            </a:r>
          </a:p>
        </p:txBody>
      </p:sp>
      <p:sp>
        <p:nvSpPr>
          <p:cNvPr id="60" name="Oval 59">
            <a:extLst>
              <a:ext uri="{FF2B5EF4-FFF2-40B4-BE49-F238E27FC236}">
                <a16:creationId xmlns:a16="http://schemas.microsoft.com/office/drawing/2014/main" id="{9AFCAF84-75C4-75F1-4D97-8E1C43773CF6}"/>
              </a:ext>
            </a:extLst>
          </p:cNvPr>
          <p:cNvSpPr/>
          <p:nvPr/>
        </p:nvSpPr>
        <p:spPr>
          <a:xfrm>
            <a:off x="9105065" y="2289923"/>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4CF34DBE-ED00-4648-BE5F-DD8D803ECB8D}"/>
              </a:ext>
            </a:extLst>
          </p:cNvPr>
          <p:cNvSpPr txBox="1"/>
          <p:nvPr/>
        </p:nvSpPr>
        <p:spPr>
          <a:xfrm>
            <a:off x="9150096" y="2403141"/>
            <a:ext cx="518380" cy="307777"/>
          </a:xfrm>
          <a:prstGeom prst="rect">
            <a:avLst/>
          </a:prstGeom>
          <a:noFill/>
        </p:spPr>
        <p:txBody>
          <a:bodyPr wrap="square" rtlCol="0">
            <a:spAutoFit/>
          </a:bodyPr>
          <a:lstStyle/>
          <a:p>
            <a:r>
              <a:rPr lang="en-GB" sz="1400" b="1" dirty="0">
                <a:solidFill>
                  <a:schemeClr val="bg1"/>
                </a:solidFill>
              </a:rPr>
              <a:t>66%</a:t>
            </a:r>
          </a:p>
        </p:txBody>
      </p:sp>
      <p:sp>
        <p:nvSpPr>
          <p:cNvPr id="62" name="TextBox 61">
            <a:extLst>
              <a:ext uri="{FF2B5EF4-FFF2-40B4-BE49-F238E27FC236}">
                <a16:creationId xmlns:a16="http://schemas.microsoft.com/office/drawing/2014/main" id="{EC6852D2-450F-182D-BB75-5C46A718D7F2}"/>
              </a:ext>
            </a:extLst>
          </p:cNvPr>
          <p:cNvSpPr txBox="1"/>
          <p:nvPr/>
        </p:nvSpPr>
        <p:spPr>
          <a:xfrm>
            <a:off x="9652907" y="2301108"/>
            <a:ext cx="1644857" cy="553998"/>
          </a:xfrm>
          <a:prstGeom prst="rect">
            <a:avLst/>
          </a:prstGeom>
          <a:noFill/>
        </p:spPr>
        <p:txBody>
          <a:bodyPr wrap="square" rtlCol="0">
            <a:spAutoFit/>
          </a:bodyPr>
          <a:lstStyle/>
          <a:p>
            <a:r>
              <a:rPr lang="en-GB" sz="1000" dirty="0"/>
              <a:t>of patients with SCLC received treatment with chemotherapy</a:t>
            </a:r>
          </a:p>
        </p:txBody>
      </p:sp>
      <p:pic>
        <p:nvPicPr>
          <p:cNvPr id="68" name="Picture 67">
            <a:extLst>
              <a:ext uri="{FF2B5EF4-FFF2-40B4-BE49-F238E27FC236}">
                <a16:creationId xmlns:a16="http://schemas.microsoft.com/office/drawing/2014/main" id="{C56193AF-0377-0867-C1D2-804CFD0B0897}"/>
              </a:ext>
            </a:extLst>
          </p:cNvPr>
          <p:cNvPicPr>
            <a:picLocks noChangeAspect="1"/>
          </p:cNvPicPr>
          <p:nvPr/>
        </p:nvPicPr>
        <p:blipFill>
          <a:blip r:embed="rId8"/>
          <a:stretch>
            <a:fillRect/>
          </a:stretch>
        </p:blipFill>
        <p:spPr>
          <a:xfrm>
            <a:off x="11213345" y="2172889"/>
            <a:ext cx="657471" cy="664538"/>
          </a:xfrm>
          <a:prstGeom prst="rect">
            <a:avLst/>
          </a:prstGeom>
        </p:spPr>
      </p:pic>
      <p:sp>
        <p:nvSpPr>
          <p:cNvPr id="70" name="Rectangle 69">
            <a:extLst>
              <a:ext uri="{FF2B5EF4-FFF2-40B4-BE49-F238E27FC236}">
                <a16:creationId xmlns:a16="http://schemas.microsoft.com/office/drawing/2014/main" id="{F26DF4D4-9F62-BAD8-8E99-1A9F041E48B0}"/>
              </a:ext>
            </a:extLst>
          </p:cNvPr>
          <p:cNvSpPr/>
          <p:nvPr/>
        </p:nvSpPr>
        <p:spPr>
          <a:xfrm>
            <a:off x="11388215" y="2458297"/>
            <a:ext cx="307730" cy="19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02B3B95F-2471-FE9C-AF8E-A78E7A303F01}"/>
              </a:ext>
            </a:extLst>
          </p:cNvPr>
          <p:cNvSpPr/>
          <p:nvPr/>
        </p:nvSpPr>
        <p:spPr>
          <a:xfrm>
            <a:off x="75371" y="2994526"/>
            <a:ext cx="6557068" cy="1119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0534639C-EB77-66E2-96B0-4DE2E5B645FB}"/>
              </a:ext>
            </a:extLst>
          </p:cNvPr>
          <p:cNvSpPr txBox="1"/>
          <p:nvPr/>
        </p:nvSpPr>
        <p:spPr>
          <a:xfrm>
            <a:off x="95883" y="3004663"/>
            <a:ext cx="4959694" cy="307777"/>
          </a:xfrm>
          <a:prstGeom prst="rect">
            <a:avLst/>
          </a:prstGeom>
          <a:noFill/>
        </p:spPr>
        <p:txBody>
          <a:bodyPr wrap="square" rtlCol="0">
            <a:spAutoFit/>
          </a:bodyPr>
          <a:lstStyle/>
          <a:p>
            <a:r>
              <a:rPr lang="en-GB" sz="1400" b="1" dirty="0">
                <a:solidFill>
                  <a:srgbClr val="0070C0"/>
                </a:solidFill>
              </a:rPr>
              <a:t>Treatment with curative intent</a:t>
            </a:r>
          </a:p>
        </p:txBody>
      </p:sp>
      <p:sp>
        <p:nvSpPr>
          <p:cNvPr id="73" name="Oval 72">
            <a:extLst>
              <a:ext uri="{FF2B5EF4-FFF2-40B4-BE49-F238E27FC236}">
                <a16:creationId xmlns:a16="http://schemas.microsoft.com/office/drawing/2014/main" id="{BA92500D-13BC-1A28-AD27-CE0CFA739EF8}"/>
              </a:ext>
            </a:extLst>
          </p:cNvPr>
          <p:cNvSpPr/>
          <p:nvPr/>
        </p:nvSpPr>
        <p:spPr>
          <a:xfrm>
            <a:off x="139544" y="3406235"/>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a:extLst>
              <a:ext uri="{FF2B5EF4-FFF2-40B4-BE49-F238E27FC236}">
                <a16:creationId xmlns:a16="http://schemas.microsoft.com/office/drawing/2014/main" id="{3CCCD7F7-F4EC-B7E5-D423-140F18E83678}"/>
              </a:ext>
            </a:extLst>
          </p:cNvPr>
          <p:cNvSpPr txBox="1"/>
          <p:nvPr/>
        </p:nvSpPr>
        <p:spPr>
          <a:xfrm>
            <a:off x="180425" y="3528797"/>
            <a:ext cx="518380" cy="307777"/>
          </a:xfrm>
          <a:prstGeom prst="rect">
            <a:avLst/>
          </a:prstGeom>
          <a:noFill/>
        </p:spPr>
        <p:txBody>
          <a:bodyPr wrap="square" rtlCol="0">
            <a:spAutoFit/>
          </a:bodyPr>
          <a:lstStyle/>
          <a:p>
            <a:r>
              <a:rPr lang="en-GB" sz="1400" b="1" dirty="0">
                <a:solidFill>
                  <a:schemeClr val="bg1"/>
                </a:solidFill>
              </a:rPr>
              <a:t>74%</a:t>
            </a:r>
          </a:p>
        </p:txBody>
      </p:sp>
      <p:sp>
        <p:nvSpPr>
          <p:cNvPr id="75" name="TextBox 74">
            <a:extLst>
              <a:ext uri="{FF2B5EF4-FFF2-40B4-BE49-F238E27FC236}">
                <a16:creationId xmlns:a16="http://schemas.microsoft.com/office/drawing/2014/main" id="{4246FC8F-80D4-9E36-E6D5-C6CF21918D30}"/>
              </a:ext>
            </a:extLst>
          </p:cNvPr>
          <p:cNvSpPr txBox="1"/>
          <p:nvPr/>
        </p:nvSpPr>
        <p:spPr>
          <a:xfrm>
            <a:off x="716828" y="3408698"/>
            <a:ext cx="1888104" cy="553998"/>
          </a:xfrm>
          <a:prstGeom prst="rect">
            <a:avLst/>
          </a:prstGeom>
          <a:noFill/>
        </p:spPr>
        <p:txBody>
          <a:bodyPr wrap="square" rtlCol="0">
            <a:spAutoFit/>
          </a:bodyPr>
          <a:lstStyle/>
          <a:p>
            <a:r>
              <a:rPr lang="en-GB" sz="1000" dirty="0"/>
              <a:t>of patients with NSCLC (stage I/II, PS 0-2) received treatment with curative intent*</a:t>
            </a:r>
          </a:p>
        </p:txBody>
      </p:sp>
      <p:pic>
        <p:nvPicPr>
          <p:cNvPr id="77" name="Picture 76">
            <a:extLst>
              <a:ext uri="{FF2B5EF4-FFF2-40B4-BE49-F238E27FC236}">
                <a16:creationId xmlns:a16="http://schemas.microsoft.com/office/drawing/2014/main" id="{2A2BA268-6FA3-F1A7-8959-F2B20462FD43}"/>
              </a:ext>
            </a:extLst>
          </p:cNvPr>
          <p:cNvPicPr>
            <a:picLocks noChangeAspect="1"/>
          </p:cNvPicPr>
          <p:nvPr/>
        </p:nvPicPr>
        <p:blipFill>
          <a:blip r:embed="rId9"/>
          <a:stretch>
            <a:fillRect/>
          </a:stretch>
        </p:blipFill>
        <p:spPr>
          <a:xfrm>
            <a:off x="2476088" y="3340621"/>
            <a:ext cx="676869" cy="677759"/>
          </a:xfrm>
          <a:prstGeom prst="rect">
            <a:avLst/>
          </a:prstGeom>
        </p:spPr>
      </p:pic>
      <p:sp>
        <p:nvSpPr>
          <p:cNvPr id="78" name="Rectangle 77">
            <a:extLst>
              <a:ext uri="{FF2B5EF4-FFF2-40B4-BE49-F238E27FC236}">
                <a16:creationId xmlns:a16="http://schemas.microsoft.com/office/drawing/2014/main" id="{CAA8B608-C433-ED4A-2AC4-E0641341B35E}"/>
              </a:ext>
            </a:extLst>
          </p:cNvPr>
          <p:cNvSpPr/>
          <p:nvPr/>
        </p:nvSpPr>
        <p:spPr>
          <a:xfrm>
            <a:off x="2660657" y="3620516"/>
            <a:ext cx="307730" cy="228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Multiplication Sign 78">
            <a:extLst>
              <a:ext uri="{FF2B5EF4-FFF2-40B4-BE49-F238E27FC236}">
                <a16:creationId xmlns:a16="http://schemas.microsoft.com/office/drawing/2014/main" id="{7E7DD950-75E8-4817-FC7C-03174D57471D}"/>
              </a:ext>
            </a:extLst>
          </p:cNvPr>
          <p:cNvSpPr/>
          <p:nvPr/>
        </p:nvSpPr>
        <p:spPr>
          <a:xfrm>
            <a:off x="2645248" y="3556639"/>
            <a:ext cx="316523" cy="338316"/>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D01DE00C-64A7-5A28-8106-9D59EE70CE1C}"/>
              </a:ext>
            </a:extLst>
          </p:cNvPr>
          <p:cNvSpPr/>
          <p:nvPr/>
        </p:nvSpPr>
        <p:spPr>
          <a:xfrm>
            <a:off x="3518856" y="3409295"/>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C77662B6-0F12-DE9D-0477-2AAD1EB00E94}"/>
              </a:ext>
            </a:extLst>
          </p:cNvPr>
          <p:cNvSpPr txBox="1"/>
          <p:nvPr/>
        </p:nvSpPr>
        <p:spPr>
          <a:xfrm>
            <a:off x="3550811" y="3531727"/>
            <a:ext cx="518380" cy="307777"/>
          </a:xfrm>
          <a:prstGeom prst="rect">
            <a:avLst/>
          </a:prstGeom>
          <a:noFill/>
        </p:spPr>
        <p:txBody>
          <a:bodyPr wrap="square" rtlCol="0">
            <a:spAutoFit/>
          </a:bodyPr>
          <a:lstStyle/>
          <a:p>
            <a:r>
              <a:rPr lang="en-GB" sz="1400" b="1" dirty="0">
                <a:solidFill>
                  <a:schemeClr val="bg1"/>
                </a:solidFill>
              </a:rPr>
              <a:t>48%</a:t>
            </a:r>
          </a:p>
        </p:txBody>
      </p:sp>
      <p:sp>
        <p:nvSpPr>
          <p:cNvPr id="82" name="TextBox 81">
            <a:extLst>
              <a:ext uri="{FF2B5EF4-FFF2-40B4-BE49-F238E27FC236}">
                <a16:creationId xmlns:a16="http://schemas.microsoft.com/office/drawing/2014/main" id="{51F3C7EC-EE81-076B-D66B-F21C10FF219D}"/>
              </a:ext>
            </a:extLst>
          </p:cNvPr>
          <p:cNvSpPr txBox="1"/>
          <p:nvPr/>
        </p:nvSpPr>
        <p:spPr>
          <a:xfrm>
            <a:off x="4078417" y="3411630"/>
            <a:ext cx="1888104" cy="553998"/>
          </a:xfrm>
          <a:prstGeom prst="rect">
            <a:avLst/>
          </a:prstGeom>
          <a:noFill/>
        </p:spPr>
        <p:txBody>
          <a:bodyPr wrap="square" rtlCol="0">
            <a:spAutoFit/>
          </a:bodyPr>
          <a:lstStyle/>
          <a:p>
            <a:r>
              <a:rPr lang="en-GB" sz="1000" dirty="0"/>
              <a:t>of patients with NSCLC (stage IIIA, PS 0-2) received treatment with curative intent*</a:t>
            </a:r>
          </a:p>
        </p:txBody>
      </p:sp>
      <p:pic>
        <p:nvPicPr>
          <p:cNvPr id="84" name="Picture 83">
            <a:extLst>
              <a:ext uri="{FF2B5EF4-FFF2-40B4-BE49-F238E27FC236}">
                <a16:creationId xmlns:a16="http://schemas.microsoft.com/office/drawing/2014/main" id="{29F7C9EC-2939-FDE4-79E6-B234A4103B70}"/>
              </a:ext>
            </a:extLst>
          </p:cNvPr>
          <p:cNvPicPr>
            <a:picLocks noChangeAspect="1"/>
          </p:cNvPicPr>
          <p:nvPr/>
        </p:nvPicPr>
        <p:blipFill>
          <a:blip r:embed="rId10"/>
          <a:stretch>
            <a:fillRect/>
          </a:stretch>
        </p:blipFill>
        <p:spPr>
          <a:xfrm>
            <a:off x="5821736" y="3374508"/>
            <a:ext cx="693364" cy="643873"/>
          </a:xfrm>
          <a:prstGeom prst="rect">
            <a:avLst/>
          </a:prstGeom>
        </p:spPr>
      </p:pic>
      <p:sp>
        <p:nvSpPr>
          <p:cNvPr id="85" name="Rectangle: Rounded Corners 84">
            <a:extLst>
              <a:ext uri="{FF2B5EF4-FFF2-40B4-BE49-F238E27FC236}">
                <a16:creationId xmlns:a16="http://schemas.microsoft.com/office/drawing/2014/main" id="{2CCC45E9-96D7-D386-B9E8-0AF433F8B3EA}"/>
              </a:ext>
            </a:extLst>
          </p:cNvPr>
          <p:cNvSpPr/>
          <p:nvPr/>
        </p:nvSpPr>
        <p:spPr>
          <a:xfrm>
            <a:off x="9064095" y="2994526"/>
            <a:ext cx="3077587" cy="1119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1AACB411-4858-6263-63F2-188DB8EDA2B2}"/>
              </a:ext>
            </a:extLst>
          </p:cNvPr>
          <p:cNvSpPr txBox="1"/>
          <p:nvPr/>
        </p:nvSpPr>
        <p:spPr>
          <a:xfrm>
            <a:off x="9058831" y="3026646"/>
            <a:ext cx="2984532" cy="307777"/>
          </a:xfrm>
          <a:prstGeom prst="rect">
            <a:avLst/>
          </a:prstGeom>
          <a:noFill/>
        </p:spPr>
        <p:txBody>
          <a:bodyPr wrap="square" rtlCol="0">
            <a:spAutoFit/>
          </a:bodyPr>
          <a:lstStyle/>
          <a:p>
            <a:r>
              <a:rPr lang="en-GB" sz="1400" b="1" dirty="0">
                <a:solidFill>
                  <a:srgbClr val="0070C0"/>
                </a:solidFill>
              </a:rPr>
              <a:t>Systemic anticancer treatment</a:t>
            </a:r>
          </a:p>
        </p:txBody>
      </p:sp>
      <p:sp>
        <p:nvSpPr>
          <p:cNvPr id="87" name="Oval 86">
            <a:extLst>
              <a:ext uri="{FF2B5EF4-FFF2-40B4-BE49-F238E27FC236}">
                <a16:creationId xmlns:a16="http://schemas.microsoft.com/office/drawing/2014/main" id="{78038D65-CBDC-1273-230B-D62424E17588}"/>
              </a:ext>
            </a:extLst>
          </p:cNvPr>
          <p:cNvSpPr/>
          <p:nvPr/>
        </p:nvSpPr>
        <p:spPr>
          <a:xfrm>
            <a:off x="9105065" y="3415219"/>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Box 87">
            <a:extLst>
              <a:ext uri="{FF2B5EF4-FFF2-40B4-BE49-F238E27FC236}">
                <a16:creationId xmlns:a16="http://schemas.microsoft.com/office/drawing/2014/main" id="{5BEF78B8-501D-020F-0B4D-38A98DF1EFB5}"/>
              </a:ext>
            </a:extLst>
          </p:cNvPr>
          <p:cNvSpPr txBox="1"/>
          <p:nvPr/>
        </p:nvSpPr>
        <p:spPr>
          <a:xfrm>
            <a:off x="9153367" y="3540955"/>
            <a:ext cx="518380" cy="307777"/>
          </a:xfrm>
          <a:prstGeom prst="rect">
            <a:avLst/>
          </a:prstGeom>
          <a:noFill/>
        </p:spPr>
        <p:txBody>
          <a:bodyPr wrap="square" rtlCol="0">
            <a:spAutoFit/>
          </a:bodyPr>
          <a:lstStyle/>
          <a:p>
            <a:r>
              <a:rPr lang="en-GB" sz="1400" b="1" dirty="0">
                <a:solidFill>
                  <a:schemeClr val="bg1"/>
                </a:solidFill>
              </a:rPr>
              <a:t>62%</a:t>
            </a:r>
          </a:p>
        </p:txBody>
      </p:sp>
      <p:sp>
        <p:nvSpPr>
          <p:cNvPr id="89" name="TextBox 88">
            <a:extLst>
              <a:ext uri="{FF2B5EF4-FFF2-40B4-BE49-F238E27FC236}">
                <a16:creationId xmlns:a16="http://schemas.microsoft.com/office/drawing/2014/main" id="{34F08CCC-25EA-AD7C-5F48-EB11E6CBD258}"/>
              </a:ext>
            </a:extLst>
          </p:cNvPr>
          <p:cNvSpPr txBox="1"/>
          <p:nvPr/>
        </p:nvSpPr>
        <p:spPr>
          <a:xfrm>
            <a:off x="9665631" y="3339215"/>
            <a:ext cx="1644857" cy="707886"/>
          </a:xfrm>
          <a:prstGeom prst="rect">
            <a:avLst/>
          </a:prstGeom>
          <a:noFill/>
        </p:spPr>
        <p:txBody>
          <a:bodyPr wrap="square" rtlCol="0">
            <a:spAutoFit/>
          </a:bodyPr>
          <a:lstStyle/>
          <a:p>
            <a:r>
              <a:rPr lang="en-GB" sz="1000" dirty="0"/>
              <a:t>of patients with NSCLC (stage IIIB-IV, PS 0-) received systemic anticancer treatment</a:t>
            </a:r>
          </a:p>
        </p:txBody>
      </p:sp>
      <p:pic>
        <p:nvPicPr>
          <p:cNvPr id="91" name="Picture 90">
            <a:extLst>
              <a:ext uri="{FF2B5EF4-FFF2-40B4-BE49-F238E27FC236}">
                <a16:creationId xmlns:a16="http://schemas.microsoft.com/office/drawing/2014/main" id="{D0D2FEAA-5147-3B7C-1268-3864193983E2}"/>
              </a:ext>
            </a:extLst>
          </p:cNvPr>
          <p:cNvPicPr>
            <a:picLocks noChangeAspect="1"/>
          </p:cNvPicPr>
          <p:nvPr/>
        </p:nvPicPr>
        <p:blipFill>
          <a:blip r:embed="rId11"/>
          <a:stretch>
            <a:fillRect/>
          </a:stretch>
        </p:blipFill>
        <p:spPr>
          <a:xfrm>
            <a:off x="11210857" y="3338524"/>
            <a:ext cx="629206" cy="653303"/>
          </a:xfrm>
          <a:prstGeom prst="rect">
            <a:avLst/>
          </a:prstGeom>
        </p:spPr>
      </p:pic>
      <p:sp>
        <p:nvSpPr>
          <p:cNvPr id="92" name="Rectangle 91">
            <a:extLst>
              <a:ext uri="{FF2B5EF4-FFF2-40B4-BE49-F238E27FC236}">
                <a16:creationId xmlns:a16="http://schemas.microsoft.com/office/drawing/2014/main" id="{9E0EC9F5-6A42-44C4-B24F-C2B444D24C39}"/>
              </a:ext>
            </a:extLst>
          </p:cNvPr>
          <p:cNvSpPr/>
          <p:nvPr/>
        </p:nvSpPr>
        <p:spPr>
          <a:xfrm>
            <a:off x="11371595" y="3606505"/>
            <a:ext cx="307730" cy="238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Multiplication Sign 92">
            <a:extLst>
              <a:ext uri="{FF2B5EF4-FFF2-40B4-BE49-F238E27FC236}">
                <a16:creationId xmlns:a16="http://schemas.microsoft.com/office/drawing/2014/main" id="{267233B3-8003-61DB-4338-75F398B5BF52}"/>
              </a:ext>
            </a:extLst>
          </p:cNvPr>
          <p:cNvSpPr/>
          <p:nvPr/>
        </p:nvSpPr>
        <p:spPr>
          <a:xfrm>
            <a:off x="11379422" y="3545837"/>
            <a:ext cx="316523" cy="338316"/>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Multiplication Sign 68">
            <a:extLst>
              <a:ext uri="{FF2B5EF4-FFF2-40B4-BE49-F238E27FC236}">
                <a16:creationId xmlns:a16="http://schemas.microsoft.com/office/drawing/2014/main" id="{5402881F-4297-F1D9-863A-78B1C10E347D}"/>
              </a:ext>
            </a:extLst>
          </p:cNvPr>
          <p:cNvSpPr/>
          <p:nvPr/>
        </p:nvSpPr>
        <p:spPr>
          <a:xfrm>
            <a:off x="11371242" y="2356428"/>
            <a:ext cx="316523" cy="338316"/>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012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body" idx="3"/>
          </p:nvPr>
        </p:nvSpPr>
        <p:spPr>
          <a:xfrm>
            <a:off x="524592" y="1317817"/>
            <a:ext cx="11202800" cy="4511600"/>
          </a:xfrm>
          <a:prstGeom prst="rect">
            <a:avLst/>
          </a:prstGeom>
          <a:noFill/>
          <a:ln>
            <a:noFill/>
          </a:ln>
        </p:spPr>
        <p:txBody>
          <a:bodyPr spcFirstLastPara="1" wrap="square" lIns="0" tIns="0" rIns="0" bIns="0" anchor="t" anchorCtr="0">
            <a:normAutofit/>
          </a:bodyPr>
          <a:lstStyle/>
          <a:p>
            <a:r>
              <a:rPr lang="en"/>
              <a:t>It utilises data from hospital clinical systems to map the patient journey through the lung cancer pathway from referral to diagnosis and first treatment - see infographic</a:t>
            </a:r>
            <a:endParaRPr/>
          </a:p>
        </p:txBody>
      </p:sp>
      <p:sp>
        <p:nvSpPr>
          <p:cNvPr id="83" name="Google Shape;83;p17"/>
          <p:cNvSpPr txBox="1">
            <a:spLocks noGrp="1"/>
          </p:cNvSpPr>
          <p:nvPr>
            <p:ph type="sldNum" idx="12"/>
          </p:nvPr>
        </p:nvSpPr>
        <p:spPr>
          <a:xfrm>
            <a:off x="11220428" y="6502845"/>
            <a:ext cx="503200" cy="153888"/>
          </a:xfrm>
          <a:prstGeom prst="rect">
            <a:avLst/>
          </a:prstGeom>
          <a:noFill/>
          <a:ln>
            <a:noFill/>
          </a:ln>
        </p:spPr>
        <p:txBody>
          <a:bodyPr spcFirstLastPara="1"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4" name="Google Shape;84;p17"/>
          <p:cNvPicPr preferRelativeResize="0"/>
          <p:nvPr/>
        </p:nvPicPr>
        <p:blipFill rotWithShape="1">
          <a:blip r:embed="rId3">
            <a:alphaModFix/>
          </a:blip>
          <a:srcRect/>
          <a:stretch/>
        </p:blipFill>
        <p:spPr>
          <a:xfrm>
            <a:off x="1755401" y="2196401"/>
            <a:ext cx="8460135" cy="4414900"/>
          </a:xfrm>
          <a:prstGeom prst="rect">
            <a:avLst/>
          </a:prstGeom>
          <a:noFill/>
          <a:ln>
            <a:noFill/>
          </a:ln>
        </p:spPr>
      </p:pic>
      <p:sp>
        <p:nvSpPr>
          <p:cNvPr id="85" name="Google Shape;85;p17"/>
          <p:cNvSpPr txBox="1">
            <a:spLocks noGrp="1"/>
          </p:cNvSpPr>
          <p:nvPr>
            <p:ph type="body" idx="1"/>
          </p:nvPr>
        </p:nvSpPr>
        <p:spPr>
          <a:xfrm>
            <a:off x="524600" y="638600"/>
            <a:ext cx="11142800" cy="338800"/>
          </a:xfrm>
          <a:prstGeom prst="rect">
            <a:avLst/>
          </a:prstGeom>
          <a:noFill/>
          <a:ln>
            <a:noFill/>
          </a:ln>
        </p:spPr>
        <p:txBody>
          <a:bodyPr spcFirstLastPara="1" wrap="square" lIns="0" tIns="0" rIns="0" bIns="0" anchor="t" anchorCtr="0">
            <a:noAutofit/>
          </a:bodyPr>
          <a:lstStyle/>
          <a:p>
            <a:pPr marL="0" indent="0">
              <a:spcAft>
                <a:spcPts val="1600"/>
              </a:spcAft>
            </a:pPr>
            <a:r>
              <a:rPr lang="en" dirty="0"/>
              <a:t>ROCHE pathway analyser tool</a:t>
            </a:r>
            <a:endParaRPr dirty="0"/>
          </a:p>
        </p:txBody>
      </p:sp>
    </p:spTree>
    <p:extLst>
      <p:ext uri="{BB962C8B-B14F-4D97-AF65-F5344CB8AC3E}">
        <p14:creationId xmlns:p14="http://schemas.microsoft.com/office/powerpoint/2010/main" val="273971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body" idx="3"/>
          </p:nvPr>
        </p:nvSpPr>
        <p:spPr>
          <a:xfrm>
            <a:off x="746233" y="1084387"/>
            <a:ext cx="10977600" cy="4511600"/>
          </a:xfrm>
          <a:prstGeom prst="rect">
            <a:avLst/>
          </a:prstGeom>
          <a:noFill/>
          <a:ln>
            <a:noFill/>
          </a:ln>
        </p:spPr>
        <p:txBody>
          <a:bodyPr spcFirstLastPara="1" wrap="square" lIns="0" tIns="0" rIns="0" bIns="0" anchor="t" anchorCtr="0">
            <a:normAutofit/>
          </a:bodyPr>
          <a:lstStyle/>
          <a:p>
            <a:pPr marL="186262" indent="-186262">
              <a:spcBef>
                <a:spcPts val="0"/>
              </a:spcBef>
            </a:pPr>
            <a:r>
              <a:rPr lang="en" dirty="0"/>
              <a:t>Goes beyond the 28 day and 62 day targets</a:t>
            </a:r>
            <a:endParaRPr dirty="0"/>
          </a:p>
          <a:p>
            <a:pPr marL="186262" indent="-186262">
              <a:spcBef>
                <a:spcPts val="1600"/>
              </a:spcBef>
              <a:spcAft>
                <a:spcPts val="1600"/>
              </a:spcAft>
            </a:pPr>
            <a:r>
              <a:rPr lang="en" dirty="0"/>
              <a:t>Tells you where the </a:t>
            </a:r>
            <a:r>
              <a:rPr lang="en" b="1" dirty="0">
                <a:latin typeface="Roche Sans"/>
                <a:ea typeface="Roche Sans"/>
                <a:cs typeface="Roche Sans"/>
                <a:sym typeface="Roche Sans"/>
              </a:rPr>
              <a:t>“Pinch Points”</a:t>
            </a:r>
            <a:r>
              <a:rPr lang="en" dirty="0"/>
              <a:t> are, i.e. </a:t>
            </a:r>
            <a:r>
              <a:rPr lang="en" b="1" dirty="0">
                <a:latin typeface="Roche Sans"/>
                <a:ea typeface="Roche Sans"/>
                <a:cs typeface="Roche Sans"/>
                <a:sym typeface="Roche Sans"/>
              </a:rPr>
              <a:t>WHY</a:t>
            </a:r>
            <a:r>
              <a:rPr lang="en" dirty="0"/>
              <a:t> performance the target is being missed and </a:t>
            </a:r>
            <a:r>
              <a:rPr lang="en" b="1" dirty="0">
                <a:latin typeface="Roche Sans"/>
                <a:ea typeface="Roche Sans"/>
                <a:cs typeface="Roche Sans"/>
                <a:sym typeface="Roche Sans"/>
              </a:rPr>
              <a:t>WHERE</a:t>
            </a:r>
            <a:r>
              <a:rPr lang="en" dirty="0"/>
              <a:t> it can be improved</a:t>
            </a:r>
            <a:endParaRPr dirty="0"/>
          </a:p>
        </p:txBody>
      </p:sp>
      <p:sp>
        <p:nvSpPr>
          <p:cNvPr id="91" name="Google Shape;91;p18"/>
          <p:cNvSpPr txBox="1">
            <a:spLocks noGrp="1"/>
          </p:cNvSpPr>
          <p:nvPr>
            <p:ph type="sldNum" idx="12"/>
          </p:nvPr>
        </p:nvSpPr>
        <p:spPr>
          <a:xfrm>
            <a:off x="11220628" y="6542312"/>
            <a:ext cx="503200" cy="153888"/>
          </a:xfrm>
          <a:prstGeom prst="rect">
            <a:avLst/>
          </a:prstGeom>
          <a:noFill/>
          <a:ln>
            <a:noFill/>
          </a:ln>
        </p:spPr>
        <p:txBody>
          <a:bodyPr spcFirstLastPara="1"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2" name="Google Shape;92;p18"/>
          <p:cNvPicPr preferRelativeResize="0"/>
          <p:nvPr/>
        </p:nvPicPr>
        <p:blipFill rotWithShape="1">
          <a:blip r:embed="rId3">
            <a:alphaModFix/>
          </a:blip>
          <a:srcRect/>
          <a:stretch/>
        </p:blipFill>
        <p:spPr>
          <a:xfrm>
            <a:off x="2141342" y="2186537"/>
            <a:ext cx="7145217" cy="3728704"/>
          </a:xfrm>
          <a:prstGeom prst="rect">
            <a:avLst/>
          </a:prstGeom>
          <a:noFill/>
          <a:ln>
            <a:noFill/>
          </a:ln>
        </p:spPr>
      </p:pic>
      <p:sp>
        <p:nvSpPr>
          <p:cNvPr id="93" name="Google Shape;93;p18"/>
          <p:cNvSpPr txBox="1"/>
          <p:nvPr/>
        </p:nvSpPr>
        <p:spPr>
          <a:xfrm>
            <a:off x="2141342" y="6208880"/>
            <a:ext cx="7145217" cy="461624"/>
          </a:xfrm>
          <a:prstGeom prst="rect">
            <a:avLst/>
          </a:prstGeom>
          <a:noFill/>
          <a:ln>
            <a:noFill/>
          </a:ln>
        </p:spPr>
        <p:txBody>
          <a:bodyPr spcFirstLastPara="1" wrap="square" lIns="91433" tIns="45700" rIns="91433"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black"/>
                </a:solidFill>
                <a:effectLst/>
                <a:uLnTx/>
                <a:uFillTx/>
                <a:latin typeface="Roche Sans Light"/>
                <a:ea typeface="Roche Sans Light"/>
                <a:cs typeface="Roche Sans Light"/>
                <a:sym typeface="Roche Sans Light"/>
              </a:rPr>
              <a:t>Where are the problems in the pathway?</a:t>
            </a:r>
            <a:endParaRPr kumimoji="0" sz="2400" b="1" i="0" u="none" strike="noStrike" kern="1200" cap="none" spc="0" normalizeH="0" baseline="0" noProof="0" dirty="0">
              <a:ln>
                <a:noFill/>
              </a:ln>
              <a:solidFill>
                <a:prstClr val="black"/>
              </a:solidFill>
              <a:effectLst/>
              <a:uLnTx/>
              <a:uFillTx/>
              <a:latin typeface="Roche Sans Light"/>
              <a:ea typeface="Roche Sans Light"/>
              <a:cs typeface="Roche Sans Light"/>
              <a:sym typeface="Roche Sans Light"/>
            </a:endParaRPr>
          </a:p>
        </p:txBody>
      </p:sp>
      <p:cxnSp>
        <p:nvCxnSpPr>
          <p:cNvPr id="94" name="Google Shape;94;p18"/>
          <p:cNvCxnSpPr/>
          <p:nvPr/>
        </p:nvCxnSpPr>
        <p:spPr>
          <a:xfrm rot="10800000">
            <a:off x="3242153" y="4663331"/>
            <a:ext cx="1886800" cy="1496400"/>
          </a:xfrm>
          <a:prstGeom prst="straightConnector1">
            <a:avLst/>
          </a:prstGeom>
          <a:noFill/>
          <a:ln w="12700" cap="flat" cmpd="sng">
            <a:solidFill>
              <a:srgbClr val="C00000"/>
            </a:solidFill>
            <a:prstDash val="solid"/>
            <a:miter lim="800000"/>
            <a:headEnd type="none" w="sm" len="sm"/>
            <a:tailEnd type="triangle" w="med" len="med"/>
          </a:ln>
        </p:spPr>
      </p:cxnSp>
      <p:cxnSp>
        <p:nvCxnSpPr>
          <p:cNvPr id="95" name="Google Shape;95;p18"/>
          <p:cNvCxnSpPr/>
          <p:nvPr/>
        </p:nvCxnSpPr>
        <p:spPr>
          <a:xfrm rot="10800000">
            <a:off x="3990269" y="4771731"/>
            <a:ext cx="1280000" cy="1388000"/>
          </a:xfrm>
          <a:prstGeom prst="straightConnector1">
            <a:avLst/>
          </a:prstGeom>
          <a:noFill/>
          <a:ln w="12700" cap="flat" cmpd="sng">
            <a:solidFill>
              <a:srgbClr val="C00000"/>
            </a:solidFill>
            <a:prstDash val="solid"/>
            <a:miter lim="800000"/>
            <a:headEnd type="none" w="sm" len="sm"/>
            <a:tailEnd type="triangle" w="med" len="med"/>
          </a:ln>
        </p:spPr>
      </p:cxnSp>
      <p:cxnSp>
        <p:nvCxnSpPr>
          <p:cNvPr id="96" name="Google Shape;96;p18"/>
          <p:cNvCxnSpPr/>
          <p:nvPr/>
        </p:nvCxnSpPr>
        <p:spPr>
          <a:xfrm rot="10800000">
            <a:off x="4280961" y="4430931"/>
            <a:ext cx="1114000" cy="1728800"/>
          </a:xfrm>
          <a:prstGeom prst="straightConnector1">
            <a:avLst/>
          </a:prstGeom>
          <a:noFill/>
          <a:ln w="12700" cap="flat" cmpd="sng">
            <a:solidFill>
              <a:srgbClr val="C00000"/>
            </a:solidFill>
            <a:prstDash val="solid"/>
            <a:miter lim="800000"/>
            <a:headEnd type="none" w="sm" len="sm"/>
            <a:tailEnd type="triangle" w="med" len="med"/>
          </a:ln>
        </p:spPr>
      </p:cxnSp>
      <p:cxnSp>
        <p:nvCxnSpPr>
          <p:cNvPr id="97" name="Google Shape;97;p18"/>
          <p:cNvCxnSpPr/>
          <p:nvPr/>
        </p:nvCxnSpPr>
        <p:spPr>
          <a:xfrm rot="10800000">
            <a:off x="4896051" y="4771731"/>
            <a:ext cx="623600" cy="1388000"/>
          </a:xfrm>
          <a:prstGeom prst="straightConnector1">
            <a:avLst/>
          </a:prstGeom>
          <a:noFill/>
          <a:ln w="12700" cap="flat" cmpd="sng">
            <a:solidFill>
              <a:srgbClr val="C00000"/>
            </a:solidFill>
            <a:prstDash val="solid"/>
            <a:miter lim="800000"/>
            <a:headEnd type="none" w="sm" len="sm"/>
            <a:tailEnd type="triangle" w="med" len="med"/>
          </a:ln>
        </p:spPr>
      </p:cxnSp>
      <p:cxnSp>
        <p:nvCxnSpPr>
          <p:cNvPr id="98" name="Google Shape;98;p18"/>
          <p:cNvCxnSpPr/>
          <p:nvPr/>
        </p:nvCxnSpPr>
        <p:spPr>
          <a:xfrm rot="10800000">
            <a:off x="5714059" y="4771599"/>
            <a:ext cx="71600" cy="1376400"/>
          </a:xfrm>
          <a:prstGeom prst="straightConnector1">
            <a:avLst/>
          </a:prstGeom>
          <a:noFill/>
          <a:ln w="12700" cap="flat" cmpd="sng">
            <a:solidFill>
              <a:srgbClr val="C00000"/>
            </a:solidFill>
            <a:prstDash val="solid"/>
            <a:miter lim="800000"/>
            <a:headEnd type="none" w="sm" len="sm"/>
            <a:tailEnd type="triangle" w="med" len="med"/>
          </a:ln>
        </p:spPr>
      </p:cxnSp>
      <p:cxnSp>
        <p:nvCxnSpPr>
          <p:cNvPr id="99" name="Google Shape;99;p18"/>
          <p:cNvCxnSpPr/>
          <p:nvPr/>
        </p:nvCxnSpPr>
        <p:spPr>
          <a:xfrm rot="10800000" flipH="1">
            <a:off x="5885411" y="4430931"/>
            <a:ext cx="340000" cy="1728800"/>
          </a:xfrm>
          <a:prstGeom prst="straightConnector1">
            <a:avLst/>
          </a:prstGeom>
          <a:noFill/>
          <a:ln w="12700" cap="flat" cmpd="sng">
            <a:solidFill>
              <a:srgbClr val="C00000"/>
            </a:solidFill>
            <a:prstDash val="solid"/>
            <a:miter lim="800000"/>
            <a:headEnd type="none" w="sm" len="sm"/>
            <a:tailEnd type="triangle" w="med" len="med"/>
          </a:ln>
        </p:spPr>
      </p:cxnSp>
      <p:cxnSp>
        <p:nvCxnSpPr>
          <p:cNvPr id="100" name="Google Shape;100;p18"/>
          <p:cNvCxnSpPr/>
          <p:nvPr/>
        </p:nvCxnSpPr>
        <p:spPr>
          <a:xfrm rot="10800000" flipH="1">
            <a:off x="6018415" y="4771731"/>
            <a:ext cx="515600" cy="1388000"/>
          </a:xfrm>
          <a:prstGeom prst="straightConnector1">
            <a:avLst/>
          </a:prstGeom>
          <a:noFill/>
          <a:ln w="12700" cap="flat" cmpd="sng">
            <a:solidFill>
              <a:srgbClr val="C00000"/>
            </a:solidFill>
            <a:prstDash val="solid"/>
            <a:miter lim="800000"/>
            <a:headEnd type="none" w="sm" len="sm"/>
            <a:tailEnd type="triangle" w="med" len="med"/>
          </a:ln>
        </p:spPr>
      </p:cxnSp>
      <p:cxnSp>
        <p:nvCxnSpPr>
          <p:cNvPr id="101" name="Google Shape;101;p18"/>
          <p:cNvCxnSpPr/>
          <p:nvPr/>
        </p:nvCxnSpPr>
        <p:spPr>
          <a:xfrm rot="10800000" flipH="1">
            <a:off x="6188003" y="4261599"/>
            <a:ext cx="1055600" cy="1886400"/>
          </a:xfrm>
          <a:prstGeom prst="straightConnector1">
            <a:avLst/>
          </a:prstGeom>
          <a:noFill/>
          <a:ln w="12700" cap="flat" cmpd="sng">
            <a:solidFill>
              <a:srgbClr val="C00000"/>
            </a:solidFill>
            <a:prstDash val="solid"/>
            <a:miter lim="800000"/>
            <a:headEnd type="none" w="sm" len="sm"/>
            <a:tailEnd type="triangle" w="med" len="med"/>
          </a:ln>
        </p:spPr>
      </p:cxnSp>
      <p:cxnSp>
        <p:nvCxnSpPr>
          <p:cNvPr id="102" name="Google Shape;102;p18"/>
          <p:cNvCxnSpPr/>
          <p:nvPr/>
        </p:nvCxnSpPr>
        <p:spPr>
          <a:xfrm rot="10800000" flipH="1">
            <a:off x="6459668" y="4722531"/>
            <a:ext cx="976000" cy="1437200"/>
          </a:xfrm>
          <a:prstGeom prst="straightConnector1">
            <a:avLst/>
          </a:prstGeom>
          <a:noFill/>
          <a:ln w="12700" cap="flat" cmpd="sng">
            <a:solidFill>
              <a:srgbClr val="C00000"/>
            </a:solidFill>
            <a:prstDash val="solid"/>
            <a:miter lim="800000"/>
            <a:headEnd type="none" w="sm" len="sm"/>
            <a:tailEnd type="triangle" w="med" len="med"/>
          </a:ln>
        </p:spPr>
      </p:cxnSp>
      <p:cxnSp>
        <p:nvCxnSpPr>
          <p:cNvPr id="103" name="Google Shape;103;p18"/>
          <p:cNvCxnSpPr/>
          <p:nvPr/>
        </p:nvCxnSpPr>
        <p:spPr>
          <a:xfrm rot="10800000" flipH="1">
            <a:off x="6675011" y="4381731"/>
            <a:ext cx="1521200" cy="1778000"/>
          </a:xfrm>
          <a:prstGeom prst="straightConnector1">
            <a:avLst/>
          </a:prstGeom>
          <a:noFill/>
          <a:ln w="12700" cap="flat" cmpd="sng">
            <a:solidFill>
              <a:srgbClr val="C00000"/>
            </a:solidFill>
            <a:prstDash val="solid"/>
            <a:miter lim="800000"/>
            <a:headEnd type="none" w="sm" len="sm"/>
            <a:tailEnd type="triangle" w="med" len="med"/>
          </a:ln>
        </p:spPr>
      </p:cxnSp>
      <p:cxnSp>
        <p:nvCxnSpPr>
          <p:cNvPr id="104" name="Google Shape;104;p18"/>
          <p:cNvCxnSpPr/>
          <p:nvPr/>
        </p:nvCxnSpPr>
        <p:spPr>
          <a:xfrm rot="10800000" flipH="1">
            <a:off x="6877304" y="4722531"/>
            <a:ext cx="1580000" cy="1437200"/>
          </a:xfrm>
          <a:prstGeom prst="straightConnector1">
            <a:avLst/>
          </a:prstGeom>
          <a:noFill/>
          <a:ln w="12700" cap="flat" cmpd="sng">
            <a:solidFill>
              <a:srgbClr val="C00000"/>
            </a:solidFill>
            <a:prstDash val="solid"/>
            <a:miter lim="800000"/>
            <a:headEnd type="none" w="sm" len="sm"/>
            <a:tailEnd type="triangle" w="med" len="med"/>
          </a:ln>
        </p:spPr>
      </p:cxnSp>
      <p:sp>
        <p:nvSpPr>
          <p:cNvPr id="105" name="Google Shape;105;p18"/>
          <p:cNvSpPr txBox="1">
            <a:spLocks noGrp="1"/>
          </p:cNvSpPr>
          <p:nvPr>
            <p:ph type="body" idx="1"/>
          </p:nvPr>
        </p:nvSpPr>
        <p:spPr>
          <a:xfrm>
            <a:off x="499000" y="480700"/>
            <a:ext cx="11194000" cy="338800"/>
          </a:xfrm>
          <a:prstGeom prst="rect">
            <a:avLst/>
          </a:prstGeom>
          <a:noFill/>
          <a:ln>
            <a:noFill/>
          </a:ln>
        </p:spPr>
        <p:txBody>
          <a:bodyPr spcFirstLastPara="1" wrap="square" lIns="0" tIns="0" rIns="0" bIns="0" anchor="t" anchorCtr="0">
            <a:noAutofit/>
          </a:bodyPr>
          <a:lstStyle/>
          <a:p>
            <a:pPr marL="0" indent="0">
              <a:spcAft>
                <a:spcPts val="1600"/>
              </a:spcAft>
            </a:pPr>
            <a:r>
              <a:rPr lang="en" dirty="0"/>
              <a:t>What does the ROCHE tool show?</a:t>
            </a:r>
            <a:endParaRPr dirty="0"/>
          </a:p>
        </p:txBody>
      </p:sp>
    </p:spTree>
    <p:extLst>
      <p:ext uri="{BB962C8B-B14F-4D97-AF65-F5344CB8AC3E}">
        <p14:creationId xmlns:p14="http://schemas.microsoft.com/office/powerpoint/2010/main" val="7104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body" idx="1"/>
          </p:nvPr>
        </p:nvSpPr>
        <p:spPr>
          <a:xfrm>
            <a:off x="497560" y="410427"/>
            <a:ext cx="10458614" cy="338800"/>
          </a:xfrm>
          <a:prstGeom prst="rect">
            <a:avLst/>
          </a:prstGeom>
        </p:spPr>
        <p:txBody>
          <a:bodyPr spcFirstLastPara="1" wrap="square" lIns="0" tIns="0" rIns="0" bIns="0" anchor="t" anchorCtr="0">
            <a:noAutofit/>
          </a:bodyPr>
          <a:lstStyle/>
          <a:p>
            <a:pPr marL="0" indent="0">
              <a:spcAft>
                <a:spcPts val="1600"/>
              </a:spcAft>
            </a:pPr>
            <a:r>
              <a:rPr lang="en" dirty="0"/>
              <a:t>Data imported from hospital clinical systems is presented in a series of dashboards – some examples</a:t>
            </a:r>
            <a:endParaRPr dirty="0"/>
          </a:p>
        </p:txBody>
      </p:sp>
      <p:pic>
        <p:nvPicPr>
          <p:cNvPr id="113" name="Google Shape;113;p19"/>
          <p:cNvPicPr preferRelativeResize="0"/>
          <p:nvPr/>
        </p:nvPicPr>
        <p:blipFill rotWithShape="1">
          <a:blip r:embed="rId3">
            <a:alphaModFix/>
          </a:blip>
          <a:srcRect l="3599" t="28742" r="75657" b="25503"/>
          <a:stretch/>
        </p:blipFill>
        <p:spPr>
          <a:xfrm>
            <a:off x="687667" y="1584767"/>
            <a:ext cx="5177874" cy="3321770"/>
          </a:xfrm>
          <a:prstGeom prst="rect">
            <a:avLst/>
          </a:prstGeom>
          <a:noFill/>
          <a:ln>
            <a:noFill/>
          </a:ln>
        </p:spPr>
      </p:pic>
      <p:pic>
        <p:nvPicPr>
          <p:cNvPr id="114" name="Google Shape;114;p19"/>
          <p:cNvPicPr preferRelativeResize="0"/>
          <p:nvPr/>
        </p:nvPicPr>
        <p:blipFill rotWithShape="1">
          <a:blip r:embed="rId4">
            <a:alphaModFix/>
          </a:blip>
          <a:srcRect l="24607" t="28419" r="53135" b="25941"/>
          <a:stretch/>
        </p:blipFill>
        <p:spPr>
          <a:xfrm>
            <a:off x="6590371" y="1082954"/>
            <a:ext cx="4618357" cy="2953788"/>
          </a:xfrm>
          <a:prstGeom prst="rect">
            <a:avLst/>
          </a:prstGeom>
          <a:noFill/>
          <a:ln>
            <a:noFill/>
          </a:ln>
        </p:spPr>
      </p:pic>
      <p:pic>
        <p:nvPicPr>
          <p:cNvPr id="115" name="Google Shape;115;p19"/>
          <p:cNvPicPr preferRelativeResize="0"/>
          <p:nvPr/>
        </p:nvPicPr>
        <p:blipFill rotWithShape="1">
          <a:blip r:embed="rId5">
            <a:alphaModFix/>
          </a:blip>
          <a:srcRect l="6784" t="30520" r="51209" b="9624"/>
          <a:stretch/>
        </p:blipFill>
        <p:spPr>
          <a:xfrm>
            <a:off x="6200078" y="4170556"/>
            <a:ext cx="5707121" cy="2429527"/>
          </a:xfrm>
          <a:prstGeom prst="rect">
            <a:avLst/>
          </a:prstGeom>
          <a:noFill/>
          <a:ln>
            <a:noFill/>
          </a:ln>
        </p:spPr>
      </p:pic>
      <p:pic>
        <p:nvPicPr>
          <p:cNvPr id="116" name="Google Shape;116;p19"/>
          <p:cNvPicPr preferRelativeResize="0"/>
          <p:nvPr/>
        </p:nvPicPr>
        <p:blipFill rotWithShape="1">
          <a:blip r:embed="rId4">
            <a:alphaModFix/>
          </a:blip>
          <a:srcRect l="42372" t="75484" r="53624" b="17327"/>
          <a:stretch/>
        </p:blipFill>
        <p:spPr>
          <a:xfrm>
            <a:off x="5055867" y="4567737"/>
            <a:ext cx="671000" cy="338800"/>
          </a:xfrm>
          <a:prstGeom prst="rect">
            <a:avLst/>
          </a:prstGeom>
          <a:noFill/>
          <a:ln>
            <a:noFill/>
          </a:ln>
        </p:spPr>
      </p:pic>
    </p:spTree>
    <p:extLst>
      <p:ext uri="{BB962C8B-B14F-4D97-AF65-F5344CB8AC3E}">
        <p14:creationId xmlns:p14="http://schemas.microsoft.com/office/powerpoint/2010/main" val="1402273214"/>
      </p:ext>
    </p:extLst>
  </p:cSld>
  <p:clrMapOvr>
    <a:masterClrMapping/>
  </p:clrMapOvr>
</p:sld>
</file>

<file path=ppt/theme/theme1.xml><?xml version="1.0" encoding="utf-8"?>
<a:theme xmlns:a="http://schemas.openxmlformats.org/drawingml/2006/main" name="SWAG C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AG CA _ 2020 Powerpoint Template.potx" id="{B9853DA4-255A-453C-9E9A-308F52F5DEA4}" vid="{CE236249-2973-486C-BA8B-B655D4B5B55F}"/>
    </a:ext>
  </a:extLst>
</a:theme>
</file>

<file path=ppt/theme/theme2.xml><?xml version="1.0" encoding="utf-8"?>
<a:theme xmlns:a="http://schemas.openxmlformats.org/drawingml/2006/main" name="1_SWAG C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AG CA _ 2020 Powerpoint Template.potx" id="{B9853DA4-255A-453C-9E9A-308F52F5DEA4}" vid="{CE236249-2973-486C-BA8B-B655D4B5B5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SharedWithUsers xmlns="a909cabd-1bdc-40e1-8c11-8e584d807db3">
      <UserInfo>
        <DisplayName/>
        <AccountId xsi:nil="true"/>
        <AccountType/>
      </UserInfo>
    </SharedWithUsers>
    <lcf76f155ced4ddcb4097134ff3c332f xmlns="de9c1acf-a809-461f-a820-ffa12d6c8ca7">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Review_x0020_Date xmlns="de9c1acf-a809-461f-a820-ffa12d6c8ca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C6C5549054A24E853A5FE6B5876D1C" ma:contentTypeVersion="22" ma:contentTypeDescription="Create a new document." ma:contentTypeScope="" ma:versionID="3baffa30d114ba34d0458b20d3aa8f68">
  <xsd:schema xmlns:xsd="http://www.w3.org/2001/XMLSchema" xmlns:xs="http://www.w3.org/2001/XMLSchema" xmlns:p="http://schemas.microsoft.com/office/2006/metadata/properties" xmlns:ns1="http://schemas.microsoft.com/sharepoint/v3" xmlns:ns2="de9c1acf-a809-461f-a820-ffa12d6c8ca7" xmlns:ns3="a909cabd-1bdc-40e1-8c11-8e584d807db3" xmlns:ns4="cccaf3ac-2de9-44d4-aa31-54302fceb5f7" targetNamespace="http://schemas.microsoft.com/office/2006/metadata/properties" ma:root="true" ma:fieldsID="b49e016e3ab7a0fe3f35774011eb4b4f" ns1:_="" ns2:_="" ns3:_="" ns4:_="">
    <xsd:import namespace="http://schemas.microsoft.com/sharepoint/v3"/>
    <xsd:import namespace="de9c1acf-a809-461f-a820-ffa12d6c8ca7"/>
    <xsd:import namespace="a909cabd-1bdc-40e1-8c11-8e584d807db3"/>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LengthInSeconds" minOccurs="0"/>
                <xsd:element ref="ns2:Review_x0020_Date" minOccurs="0"/>
                <xsd:element ref="ns3:SharedWithUsers" minOccurs="0"/>
                <xsd:element ref="ns3:SharedWithDetails" minOccurs="0"/>
                <xsd:element ref="ns2:lcf76f155ced4ddcb4097134ff3c332f" minOccurs="0"/>
                <xsd:element ref="ns4: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9c1acf-a809-461f-a820-ffa12d6c8c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Review_x0020_Date" ma:index="20" nillable="true" ma:displayName="Review date" ma:indexed="true" ma:internalName="Review_x0020_Dat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09cabd-1bdc-40e1-8c11-8e584d807db3"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18b1e65c-b3a1-4f81-b473-d641a903dc4d}" ma:internalName="TaxCatchAll" ma:showField="CatchAllData" ma:web="51bfcd92-eb3e-40f4-8778-2bbfb88a8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D5F0D3-01E0-4B20-B478-697841C47C6D}">
  <ds:schemaRefs>
    <ds:schemaRef ds:uri="http://www.w3.org/XML/1998/namespace"/>
    <ds:schemaRef ds:uri="http://schemas.microsoft.com/office/infopath/2007/PartnerControls"/>
    <ds:schemaRef ds:uri="http://purl.org/dc/terms/"/>
    <ds:schemaRef ds:uri="a909cabd-1bdc-40e1-8c11-8e584d807db3"/>
    <ds:schemaRef ds:uri="http://schemas.microsoft.com/office/2006/metadata/properties"/>
    <ds:schemaRef ds:uri="de9c1acf-a809-461f-a820-ffa12d6c8ca7"/>
    <ds:schemaRef ds:uri="http://purl.org/dc/dcmitype/"/>
    <ds:schemaRef ds:uri="http://schemas.microsoft.com/office/2006/documentManagement/types"/>
    <ds:schemaRef ds:uri="http://schemas.openxmlformats.org/package/2006/metadata/core-properties"/>
    <ds:schemaRef ds:uri="cccaf3ac-2de9-44d4-aa31-54302fceb5f7"/>
    <ds:schemaRef ds:uri="http://schemas.microsoft.com/sharepoint/v3"/>
    <ds:schemaRef ds:uri="http://purl.org/dc/elements/1.1/"/>
  </ds:schemaRefs>
</ds:datastoreItem>
</file>

<file path=customXml/itemProps2.xml><?xml version="1.0" encoding="utf-8"?>
<ds:datastoreItem xmlns:ds="http://schemas.openxmlformats.org/officeDocument/2006/customXml" ds:itemID="{70B46CE4-B116-4D32-8550-528FCA63832C}">
  <ds:schemaRefs>
    <ds:schemaRef ds:uri="http://schemas.microsoft.com/sharepoint/v3/contenttype/forms"/>
  </ds:schemaRefs>
</ds:datastoreItem>
</file>

<file path=customXml/itemProps3.xml><?xml version="1.0" encoding="utf-8"?>
<ds:datastoreItem xmlns:ds="http://schemas.openxmlformats.org/officeDocument/2006/customXml" ds:itemID="{183A213E-613E-4732-96F0-D2C5C7F917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9c1acf-a809-461f-a820-ffa12d6c8ca7"/>
    <ds:schemaRef ds:uri="a909cabd-1bdc-40e1-8c11-8e584d807db3"/>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14606</TotalTime>
  <Words>1293</Words>
  <Application>Microsoft Office PowerPoint</Application>
  <PresentationFormat>Widescreen</PresentationFormat>
  <Paragraphs>177</Paragraphs>
  <Slides>13</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Calibri</vt:lpstr>
      <vt:lpstr>Calibri Light</vt:lpstr>
      <vt:lpstr>Noto Sans Symbols</vt:lpstr>
      <vt:lpstr>Roche Sans</vt:lpstr>
      <vt:lpstr>Roche Sans Condensed Light</vt:lpstr>
      <vt:lpstr>Roche Sans Light</vt:lpstr>
      <vt:lpstr>Roche Sans Medium</vt:lpstr>
      <vt:lpstr>SWAG CA</vt:lpstr>
      <vt:lpstr>1_SWAG CA</vt:lpstr>
      <vt:lpstr>SWAG Treatment Variation workstream update  </vt:lpstr>
      <vt:lpstr>Content</vt:lpstr>
      <vt:lpstr>PowerPoint Presentation</vt:lpstr>
      <vt:lpstr>PowerPoint Presentation</vt:lpstr>
      <vt:lpstr> Deliverable  Alliances to continue to oversee the implementation of 3 selected treatment recommendations from the national lung Getting It Right First Time (GIRFT) report.   </vt:lpstr>
      <vt:lpstr>Somerset, Wiltshire, Avon and Gloucestershire Cancer Alliance</vt:lpstr>
      <vt:lpstr>PowerPoint Presentation</vt:lpstr>
      <vt:lpstr>PowerPoint Presentation</vt:lpstr>
      <vt:lpstr>PowerPoint Presentation</vt:lpstr>
      <vt:lpstr>23/24 Q1 position</vt:lpstr>
      <vt:lpstr>23/24 Q1 position</vt:lpstr>
      <vt:lpstr>SWAG problem statement</vt:lpstr>
      <vt:lpstr>SWAG proposal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SWAG Performance Report – June 2021</dc:title>
  <dc:creator>Nicola Gowen</dc:creator>
  <cp:lastModifiedBy>Helen Dunderdale</cp:lastModifiedBy>
  <cp:revision>148</cp:revision>
  <dcterms:created xsi:type="dcterms:W3CDTF">2021-04-21T08:26:33Z</dcterms:created>
  <dcterms:modified xsi:type="dcterms:W3CDTF">2023-11-07T15:13:18Z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0x01010055C6C5549054A24E853A5FE6B5876D1C</vt:lpwstr>
  </property>
  <property fmtid="{D5CDD505-2E9C-101B-9397-08002B2CF9AE}" pid="3" name="ComplianceAssetId">
    <vt:lpwstr/>
  </property>
  <property fmtid="{D5CDD505-2E9C-101B-9397-08002B2CF9AE}" pid="4" name="_ExtendedDescription">
    <vt:lpwstr/>
  </property>
  <property fmtid="{D5CDD505-2E9C-101B-9397-08002B2CF9AE}" pid="5" name="MediaServiceImageTags">
    <vt:lpwstr/>
  </property>
</Properties>
</file>