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Lato" panose="020F050202020403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3786D-78DB-4EAD-BB78-CCCD82F61C87}">
  <a:tblStyle styleId="{3483786D-78DB-4EAD-BB78-CCCD82F61C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6438da5554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6438da5554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Section separator template using the motifs.</a:t>
            </a:r>
            <a:endParaRPr/>
          </a:p>
        </p:txBody>
      </p:sp>
      <p:sp>
        <p:nvSpPr>
          <p:cNvPr id="184" name="Google Shape;184;g16438da5554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e914741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e9147415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5e9147415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e9147415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5e9147415d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15e9147415d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445a33b7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445a33b7a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2445a33b7a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445a33b7a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445a33b7ac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2445a33b7ac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45a33b7a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445a33b7ac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445a33b7ac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5e9147415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5e9147415d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5e9147415d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445a33b7ac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445a33b7ac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445a33b7ac_0_1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ebecca.pienaar@nihr.ac.uk"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dp.nihr.ac.uk/" TargetMode="External"/><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017650" y="3986200"/>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Brain &amp; CNS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17/05/2023</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body" idx="4294967295"/>
          </p:nvPr>
        </p:nvSpPr>
        <p:spPr>
          <a:xfrm>
            <a:off x="838200" y="1604290"/>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GB" sz="3000">
                <a:solidFill>
                  <a:schemeClr val="lt1"/>
                </a:solidFill>
              </a:rPr>
              <a:t>Research Delivery Manager</a:t>
            </a:r>
            <a:endParaRPr>
              <a:solidFill>
                <a:schemeClr val="lt1"/>
              </a:solidFill>
            </a:endParaRPr>
          </a:p>
          <a:p>
            <a:pPr marL="0" lvl="0" indent="0" algn="ctr" rtl="0">
              <a:lnSpc>
                <a:spcPct val="90000"/>
              </a:lnSpc>
              <a:spcBef>
                <a:spcPts val="0"/>
              </a:spcBef>
              <a:spcAft>
                <a:spcPts val="0"/>
              </a:spcAft>
              <a:buNone/>
            </a:pPr>
            <a:r>
              <a:rPr lang="en-GB">
                <a:solidFill>
                  <a:schemeClr val="lt1"/>
                </a:solidFill>
              </a:rPr>
              <a:t>claire.matthews@nihr.ac.uk </a:t>
            </a:r>
            <a:endParaRPr>
              <a:solidFill>
                <a:schemeClr val="lt1"/>
              </a:solidFill>
            </a:endParaRPr>
          </a:p>
          <a:p>
            <a:pPr marL="0" lvl="0" indent="0" algn="ctr" rtl="0">
              <a:lnSpc>
                <a:spcPct val="90000"/>
              </a:lnSpc>
              <a:spcBef>
                <a:spcPts val="0"/>
              </a:spcBef>
              <a:spcAft>
                <a:spcPts val="0"/>
              </a:spcAft>
              <a:buNone/>
            </a:pPr>
            <a:endParaRPr>
              <a:solidFill>
                <a:schemeClr val="lt1"/>
              </a:solidFill>
            </a:endParaRPr>
          </a:p>
          <a:p>
            <a:pPr marL="0" lvl="0" indent="0" algn="ctr" rtl="0">
              <a:lnSpc>
                <a:spcPct val="90000"/>
              </a:lnSpc>
              <a:spcBef>
                <a:spcPts val="1000"/>
              </a:spcBef>
              <a:spcAft>
                <a:spcPts val="0"/>
              </a:spcAft>
              <a:buNone/>
            </a:pPr>
            <a:r>
              <a:rPr lang="en-GB" sz="3000">
                <a:solidFill>
                  <a:schemeClr val="lt1"/>
                </a:solidFill>
              </a:rPr>
              <a:t>Research Portfolio Facilitator</a:t>
            </a:r>
            <a:endParaRPr>
              <a:solidFill>
                <a:schemeClr val="lt1"/>
              </a:solidFill>
            </a:endParaRPr>
          </a:p>
          <a:p>
            <a:pPr marL="0" lvl="0" indent="0" algn="ctr" rtl="0">
              <a:lnSpc>
                <a:spcPct val="90000"/>
              </a:lnSpc>
              <a:spcBef>
                <a:spcPts val="1000"/>
              </a:spcBef>
              <a:spcAft>
                <a:spcPts val="0"/>
              </a:spcAft>
              <a:buNone/>
            </a:pPr>
            <a:r>
              <a:rPr lang="en-GB" u="sng">
                <a:solidFill>
                  <a:schemeClr val="lt1"/>
                </a:solidFill>
                <a:hlinkClick r:id="rId3">
                  <a:extLst>
                    <a:ext uri="{A12FA001-AC4F-418D-AE19-62706E023703}">
                      <ahyp:hlinkClr xmlns:ahyp="http://schemas.microsoft.com/office/drawing/2018/hyperlinkcolor" val="tx"/>
                    </a:ext>
                  </a:extLst>
                </a:hlinkClick>
              </a:rPr>
              <a:t>rebecca.pienaar@nihr.ac.uk</a:t>
            </a:r>
            <a:endParaRPr>
              <a:solidFill>
                <a:schemeClr val="lt1"/>
              </a:solidFill>
            </a:endParaRPr>
          </a:p>
          <a:p>
            <a:pPr marL="0" lvl="0" indent="0" algn="ctr" rtl="0">
              <a:lnSpc>
                <a:spcPct val="90000"/>
              </a:lnSpc>
              <a:spcBef>
                <a:spcPts val="1000"/>
              </a:spcBef>
              <a:spcAft>
                <a:spcPts val="0"/>
              </a:spcAft>
              <a:buNone/>
            </a:pPr>
            <a:endParaRPr sz="3000">
              <a:solidFill>
                <a:schemeClr val="lt1"/>
              </a:solidFill>
            </a:endParaRPr>
          </a:p>
          <a:p>
            <a:pPr marL="0" lvl="0" indent="0" algn="ctr" rtl="0">
              <a:lnSpc>
                <a:spcPct val="90000"/>
              </a:lnSpc>
              <a:spcBef>
                <a:spcPts val="1000"/>
              </a:spcBef>
              <a:spcAft>
                <a:spcPts val="0"/>
              </a:spcAft>
              <a:buNone/>
            </a:pPr>
            <a:r>
              <a:rPr lang="en-GB" sz="3000">
                <a:solidFill>
                  <a:schemeClr val="lt1"/>
                </a:solidFill>
              </a:rPr>
              <a:t>Brain Cancer Sub-specialty Lead</a:t>
            </a:r>
            <a:endParaRPr sz="3000">
              <a:solidFill>
                <a:schemeClr val="lt1"/>
              </a:solidFill>
            </a:endParaRPr>
          </a:p>
          <a:p>
            <a:pPr marL="0" lvl="0" indent="0" algn="ctr" rtl="0">
              <a:lnSpc>
                <a:spcPct val="90000"/>
              </a:lnSpc>
              <a:spcBef>
                <a:spcPts val="1000"/>
              </a:spcBef>
              <a:spcAft>
                <a:spcPts val="0"/>
              </a:spcAft>
              <a:buNone/>
            </a:pPr>
            <a:r>
              <a:rPr lang="en-GB" sz="2200">
                <a:solidFill>
                  <a:schemeClr val="lt1"/>
                </a:solidFill>
              </a:rPr>
              <a:t>christopher.herbert@uhbw.nhs.uk</a:t>
            </a:r>
            <a:endParaRPr sz="2200">
              <a:solidFill>
                <a:schemeClr val="lt1"/>
              </a:solidFill>
            </a:endParaRPr>
          </a:p>
          <a:p>
            <a:pPr marL="0" lvl="0" indent="0" algn="l" rtl="0">
              <a:lnSpc>
                <a:spcPct val="90000"/>
              </a:lnSpc>
              <a:spcBef>
                <a:spcPts val="1000"/>
              </a:spcBef>
              <a:spcAft>
                <a:spcPts val="0"/>
              </a:spcAft>
              <a:buNone/>
            </a:pP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National Brain Cancer Research Recruitment</a:t>
            </a:r>
            <a:endParaRPr/>
          </a:p>
        </p:txBody>
      </p:sp>
      <p:sp>
        <p:nvSpPr>
          <p:cNvPr id="101" name="Google Shape;101;p12"/>
          <p:cNvSpPr txBox="1"/>
          <p:nvPr/>
        </p:nvSpPr>
        <p:spPr>
          <a:xfrm>
            <a:off x="513250" y="18052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Apr 23 - May 23</a:t>
            </a:r>
            <a:endParaRPr sz="1600"/>
          </a:p>
        </p:txBody>
      </p:sp>
      <p:sp>
        <p:nvSpPr>
          <p:cNvPr id="102" name="Google Shape;102;p12"/>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Apr 22 - Mar 23</a:t>
            </a:r>
            <a:endParaRPr sz="1600"/>
          </a:p>
        </p:txBody>
      </p:sp>
      <p:cxnSp>
        <p:nvCxnSpPr>
          <p:cNvPr id="103" name="Google Shape;103;p12"/>
          <p:cNvCxnSpPr/>
          <p:nvPr/>
        </p:nvCxnSpPr>
        <p:spPr>
          <a:xfrm>
            <a:off x="326400" y="3420150"/>
            <a:ext cx="11539200" cy="17700"/>
          </a:xfrm>
          <a:prstGeom prst="straightConnector1">
            <a:avLst/>
          </a:prstGeom>
          <a:noFill/>
          <a:ln w="9525" cap="flat" cmpd="sng">
            <a:solidFill>
              <a:schemeClr val="dk2"/>
            </a:solidFill>
            <a:prstDash val="solid"/>
            <a:round/>
            <a:headEnd type="none" w="med" len="med"/>
            <a:tailEnd type="none" w="med" len="med"/>
          </a:ln>
        </p:spPr>
      </p:cxnSp>
      <p:sp>
        <p:nvSpPr>
          <p:cNvPr id="104" name="Google Shape;104;p12"/>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Source: ODP All Portfolio</a:t>
            </a:r>
            <a:endParaRPr sz="1200"/>
          </a:p>
          <a:p>
            <a:pPr marL="0" lvl="0" indent="0" algn="l" rtl="0">
              <a:spcBef>
                <a:spcPts val="0"/>
              </a:spcBef>
              <a:spcAft>
                <a:spcPts val="0"/>
              </a:spcAft>
              <a:buNone/>
            </a:pPr>
            <a:r>
              <a:rPr lang="en-GB" sz="1200"/>
              <a:t>Data cut: </a:t>
            </a:r>
            <a:endParaRPr sz="1200"/>
          </a:p>
        </p:txBody>
      </p:sp>
      <p:pic>
        <p:nvPicPr>
          <p:cNvPr id="105" name="Google Shape;105;p12"/>
          <p:cNvPicPr preferRelativeResize="0"/>
          <p:nvPr/>
        </p:nvPicPr>
        <p:blipFill>
          <a:blip r:embed="rId3">
            <a:alphaModFix/>
          </a:blip>
          <a:stretch>
            <a:fillRect/>
          </a:stretch>
        </p:blipFill>
        <p:spPr>
          <a:xfrm>
            <a:off x="1973863" y="3555763"/>
            <a:ext cx="8244270" cy="2302600"/>
          </a:xfrm>
          <a:prstGeom prst="rect">
            <a:avLst/>
          </a:prstGeom>
          <a:noFill/>
          <a:ln>
            <a:noFill/>
          </a:ln>
        </p:spPr>
      </p:pic>
      <p:pic>
        <p:nvPicPr>
          <p:cNvPr id="106" name="Google Shape;106;p12"/>
          <p:cNvPicPr preferRelativeResize="0"/>
          <p:nvPr/>
        </p:nvPicPr>
        <p:blipFill>
          <a:blip r:embed="rId4">
            <a:alphaModFix/>
          </a:blip>
          <a:stretch>
            <a:fillRect/>
          </a:stretch>
        </p:blipFill>
        <p:spPr>
          <a:xfrm>
            <a:off x="2016300" y="926025"/>
            <a:ext cx="8159388" cy="230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3"/>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SWAG Region</a:t>
            </a:r>
            <a:endParaRPr sz="1600"/>
          </a:p>
        </p:txBody>
      </p:sp>
      <p:sp>
        <p:nvSpPr>
          <p:cNvPr id="113" name="Google Shape;113;p13"/>
          <p:cNvSpPr txBox="1"/>
          <p:nvPr/>
        </p:nvSpPr>
        <p:spPr>
          <a:xfrm>
            <a:off x="513250" y="1805200"/>
            <a:ext cx="101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National</a:t>
            </a:r>
            <a:endParaRPr sz="1600"/>
          </a:p>
        </p:txBody>
      </p:sp>
      <p:sp>
        <p:nvSpPr>
          <p:cNvPr id="114" name="Google Shape;114;p13"/>
          <p:cNvSpPr txBox="1">
            <a:spLocks noGrp="1"/>
          </p:cNvSpPr>
          <p:nvPr>
            <p:ph type="title"/>
          </p:nvPr>
        </p:nvSpPr>
        <p:spPr>
          <a:xfrm>
            <a:off x="838200" y="1527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National vs Regional Recruitment</a:t>
            </a:r>
            <a:endParaRPr/>
          </a:p>
        </p:txBody>
      </p:sp>
      <p:sp>
        <p:nvSpPr>
          <p:cNvPr id="115" name="Google Shape;115;p13"/>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Source: ODP All Portfolio</a:t>
            </a:r>
            <a:endParaRPr sz="1200"/>
          </a:p>
          <a:p>
            <a:pPr marL="0" lvl="0" indent="0" algn="l" rtl="0">
              <a:spcBef>
                <a:spcPts val="0"/>
              </a:spcBef>
              <a:spcAft>
                <a:spcPts val="0"/>
              </a:spcAft>
              <a:buNone/>
            </a:pPr>
            <a:r>
              <a:rPr lang="en-GB" sz="1200"/>
              <a:t>Data cut: </a:t>
            </a:r>
            <a:endParaRPr sz="1200"/>
          </a:p>
        </p:txBody>
      </p:sp>
      <p:pic>
        <p:nvPicPr>
          <p:cNvPr id="116" name="Google Shape;116;p13"/>
          <p:cNvPicPr preferRelativeResize="0"/>
          <p:nvPr/>
        </p:nvPicPr>
        <p:blipFill>
          <a:blip r:embed="rId3">
            <a:alphaModFix/>
          </a:blip>
          <a:stretch>
            <a:fillRect/>
          </a:stretch>
        </p:blipFill>
        <p:spPr>
          <a:xfrm>
            <a:off x="1683250" y="1018252"/>
            <a:ext cx="9401175" cy="2371725"/>
          </a:xfrm>
          <a:prstGeom prst="rect">
            <a:avLst/>
          </a:prstGeom>
          <a:noFill/>
          <a:ln>
            <a:noFill/>
          </a:ln>
        </p:spPr>
      </p:pic>
      <p:pic>
        <p:nvPicPr>
          <p:cNvPr id="117" name="Google Shape;117;p13"/>
          <p:cNvPicPr preferRelativeResize="0"/>
          <p:nvPr/>
        </p:nvPicPr>
        <p:blipFill>
          <a:blip r:embed="rId4">
            <a:alphaModFix/>
          </a:blip>
          <a:stretch>
            <a:fillRect/>
          </a:stretch>
        </p:blipFill>
        <p:spPr>
          <a:xfrm>
            <a:off x="1570175" y="3694777"/>
            <a:ext cx="9353291" cy="23383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Google Shape;123;p14"/>
          <p:cNvGraphicFramePr/>
          <p:nvPr/>
        </p:nvGraphicFramePr>
        <p:xfrm>
          <a:off x="230363" y="733900"/>
          <a:ext cx="11731275" cy="6196450"/>
        </p:xfrm>
        <a:graphic>
          <a:graphicData uri="http://schemas.openxmlformats.org/drawingml/2006/table">
            <a:tbl>
              <a:tblPr>
                <a:noFill/>
                <a:tableStyleId>{3483786D-78DB-4EAD-BB78-CCCD82F61C87}</a:tableStyleId>
              </a:tblPr>
              <a:tblGrid>
                <a:gridCol w="787400">
                  <a:extLst>
                    <a:ext uri="{9D8B030D-6E8A-4147-A177-3AD203B41FA5}">
                      <a16:colId xmlns:a16="http://schemas.microsoft.com/office/drawing/2014/main" val="20000"/>
                    </a:ext>
                  </a:extLst>
                </a:gridCol>
                <a:gridCol w="4534575">
                  <a:extLst>
                    <a:ext uri="{9D8B030D-6E8A-4147-A177-3AD203B41FA5}">
                      <a16:colId xmlns:a16="http://schemas.microsoft.com/office/drawing/2014/main" val="20001"/>
                    </a:ext>
                  </a:extLst>
                </a:gridCol>
                <a:gridCol w="2390175">
                  <a:extLst>
                    <a:ext uri="{9D8B030D-6E8A-4147-A177-3AD203B41FA5}">
                      <a16:colId xmlns:a16="http://schemas.microsoft.com/office/drawing/2014/main" val="20002"/>
                    </a:ext>
                  </a:extLst>
                </a:gridCol>
                <a:gridCol w="889675">
                  <a:extLst>
                    <a:ext uri="{9D8B030D-6E8A-4147-A177-3AD203B41FA5}">
                      <a16:colId xmlns:a16="http://schemas.microsoft.com/office/drawing/2014/main" val="20003"/>
                    </a:ext>
                  </a:extLst>
                </a:gridCol>
                <a:gridCol w="885075">
                  <a:extLst>
                    <a:ext uri="{9D8B030D-6E8A-4147-A177-3AD203B41FA5}">
                      <a16:colId xmlns:a16="http://schemas.microsoft.com/office/drawing/2014/main" val="20004"/>
                    </a:ext>
                  </a:extLst>
                </a:gridCol>
                <a:gridCol w="1256950">
                  <a:extLst>
                    <a:ext uri="{9D8B030D-6E8A-4147-A177-3AD203B41FA5}">
                      <a16:colId xmlns:a16="http://schemas.microsoft.com/office/drawing/2014/main" val="20005"/>
                    </a:ext>
                  </a:extLst>
                </a:gridCol>
                <a:gridCol w="987425">
                  <a:extLst>
                    <a:ext uri="{9D8B030D-6E8A-4147-A177-3AD203B41FA5}">
                      <a16:colId xmlns:a16="http://schemas.microsoft.com/office/drawing/2014/main" val="20006"/>
                    </a:ext>
                  </a:extLst>
                </a:gridCol>
              </a:tblGrid>
              <a:tr h="344325">
                <a:tc>
                  <a:txBody>
                    <a:bodyPr/>
                    <a:lstStyle/>
                    <a:p>
                      <a:pPr marL="0" lvl="0" indent="0" algn="l" rtl="0">
                        <a:spcBef>
                          <a:spcPts val="0"/>
                        </a:spcBef>
                        <a:spcAft>
                          <a:spcPts val="0"/>
                        </a:spcAft>
                        <a:buNone/>
                      </a:pPr>
                      <a:r>
                        <a:rPr lang="en-GB" sz="1100">
                          <a:solidFill>
                            <a:schemeClr val="lt1"/>
                          </a:solidFill>
                        </a:rPr>
                        <a:t>CPMS ID</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Short Name</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Sites</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Opening</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Closure</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Sample Size Eng</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Eng Recruits</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94200">
                <a:tc>
                  <a:txBody>
                    <a:bodyPr/>
                    <a:lstStyle/>
                    <a:p>
                      <a:pPr marL="0" lvl="0" indent="0" algn="l" rtl="0">
                        <a:spcBef>
                          <a:spcPts val="0"/>
                        </a:spcBef>
                        <a:spcAft>
                          <a:spcPts val="0"/>
                        </a:spcAft>
                        <a:buNone/>
                      </a:pPr>
                      <a:r>
                        <a:rPr lang="en-GB" sz="1100"/>
                        <a:t>53094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PRIMALung (EORTC 1901-LCG)</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BHOC, Chelt</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19/12/2022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30/04/2026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68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42900">
                <a:tc>
                  <a:txBody>
                    <a:bodyPr/>
                    <a:lstStyle/>
                    <a:p>
                      <a:pPr marL="0" lvl="0" indent="0" algn="l" rtl="0">
                        <a:spcBef>
                          <a:spcPts val="0"/>
                        </a:spcBef>
                        <a:spcAft>
                          <a:spcPts val="0"/>
                        </a:spcAft>
                        <a:buNone/>
                      </a:pPr>
                      <a:r>
                        <a:rPr lang="en-GB" sz="1100"/>
                        <a:t>52902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ARISTOCRAT</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BHOC</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03/02/2023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01/08/2024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174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7375">
                <a:tc>
                  <a:txBody>
                    <a:bodyPr/>
                    <a:lstStyle/>
                    <a:p>
                      <a:pPr marL="0" lvl="0" indent="0" algn="l" rtl="0">
                        <a:spcBef>
                          <a:spcPts val="0"/>
                        </a:spcBef>
                        <a:spcAft>
                          <a:spcPts val="0"/>
                        </a:spcAft>
                        <a:buNone/>
                      </a:pPr>
                      <a:r>
                        <a:rPr lang="en-GB" sz="1100"/>
                        <a:t>52518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Elacestrant and Abemaciclib in brain metastases from breast cancer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Musgrove</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24/03/2023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18/11/2024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1900">
                <a:tc>
                  <a:txBody>
                    <a:bodyPr/>
                    <a:lstStyle/>
                    <a:p>
                      <a:pPr marL="0" lvl="0" indent="0" algn="l" rtl="0">
                        <a:spcBef>
                          <a:spcPts val="0"/>
                        </a:spcBef>
                        <a:spcAft>
                          <a:spcPts val="0"/>
                        </a:spcAft>
                        <a:buNone/>
                      </a:pPr>
                      <a:r>
                        <a:rPr lang="en-GB" sz="1100"/>
                        <a:t>45956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FUTURE GB</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NBT (13)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18/12/2020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31/10/2023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332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169</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5600">
                <a:tc>
                  <a:txBody>
                    <a:bodyPr/>
                    <a:lstStyle/>
                    <a:p>
                      <a:pPr marL="0" lvl="0" indent="0" algn="l" rtl="0">
                        <a:spcBef>
                          <a:spcPts val="0"/>
                        </a:spcBef>
                        <a:spcAft>
                          <a:spcPts val="0"/>
                        </a:spcAft>
                        <a:buNone/>
                      </a:pPr>
                      <a:r>
                        <a:rPr lang="en-GB" sz="1100"/>
                        <a:t>45917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100"/>
                        <a:t>Identifying and validating molecular targets in nervous system tissue</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100"/>
                        <a:t>NBT - single site</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100"/>
                        <a:t>20/07/2020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100"/>
                        <a:t>20/07/2024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100"/>
                        <a:t>938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100"/>
                        <a:t>74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r h="302800">
                <a:tc>
                  <a:txBody>
                    <a:bodyPr/>
                    <a:lstStyle/>
                    <a:p>
                      <a:pPr marL="0" lvl="0" indent="0" algn="l" rtl="0">
                        <a:spcBef>
                          <a:spcPts val="0"/>
                        </a:spcBef>
                        <a:spcAft>
                          <a:spcPts val="0"/>
                        </a:spcAft>
                        <a:buNone/>
                      </a:pPr>
                      <a:r>
                        <a:rPr lang="en-GB" sz="1100"/>
                        <a:t>44006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Tessa Jowell BRAIN MATRIX - Platform Study</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BHOC</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24/11/2020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01/01/2025</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800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183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41475">
                <a:tc>
                  <a:txBody>
                    <a:bodyPr/>
                    <a:lstStyle/>
                    <a:p>
                      <a:pPr marL="0" lvl="0" indent="0" algn="l" rtl="0">
                        <a:spcBef>
                          <a:spcPts val="0"/>
                        </a:spcBef>
                        <a:spcAft>
                          <a:spcPts val="0"/>
                        </a:spcAft>
                        <a:buNone/>
                      </a:pPr>
                      <a:r>
                        <a:rPr lang="en-GB" sz="1100"/>
                        <a:t>42202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SIOP-HRMB</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BRHC</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19/01/2021</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15/10/2027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202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9</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2900">
                <a:tc>
                  <a:txBody>
                    <a:bodyPr/>
                    <a:lstStyle/>
                    <a:p>
                      <a:pPr marL="0" lvl="0" indent="0" algn="l" rtl="0">
                        <a:spcBef>
                          <a:spcPts val="0"/>
                        </a:spcBef>
                        <a:spcAft>
                          <a:spcPts val="0"/>
                        </a:spcAft>
                        <a:buNone/>
                      </a:pPr>
                      <a:r>
                        <a:rPr lang="en-GB" sz="1100"/>
                        <a:t>41890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BTB</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NBT (140)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31/01/2020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31/01/2025</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500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244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9250">
                <a:tc>
                  <a:txBody>
                    <a:bodyPr/>
                    <a:lstStyle/>
                    <a:p>
                      <a:pPr marL="0" lvl="0" indent="0" algn="l" rtl="0">
                        <a:spcBef>
                          <a:spcPts val="0"/>
                        </a:spcBef>
                        <a:spcAft>
                          <a:spcPts val="0"/>
                        </a:spcAft>
                        <a:buNone/>
                      </a:pPr>
                      <a:r>
                        <a:rPr lang="en-GB" sz="1100"/>
                        <a:t>40175</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Improving treatment of glioblastoma, 1.0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NBT</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04/10/2019</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26/05/2024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500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394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42900">
                <a:tc>
                  <a:txBody>
                    <a:bodyPr/>
                    <a:lstStyle/>
                    <a:p>
                      <a:pPr marL="0" lvl="0" indent="0" algn="l" rtl="0">
                        <a:spcBef>
                          <a:spcPts val="0"/>
                        </a:spcBef>
                        <a:spcAft>
                          <a:spcPts val="0"/>
                        </a:spcAft>
                        <a:buNone/>
                      </a:pPr>
                      <a:r>
                        <a:rPr lang="en-GB" sz="1100"/>
                        <a:t>33914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SPECTA (EORTC 1553)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BRHC</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07/06/2018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30/09/2027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288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129</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42900">
                <a:tc>
                  <a:txBody>
                    <a:bodyPr/>
                    <a:lstStyle/>
                    <a:p>
                      <a:pPr marL="0" lvl="0" indent="0" algn="l" rtl="0">
                        <a:spcBef>
                          <a:spcPts val="0"/>
                        </a:spcBef>
                        <a:spcAft>
                          <a:spcPts val="0"/>
                        </a:spcAft>
                        <a:buNone/>
                      </a:pPr>
                      <a:r>
                        <a:rPr lang="en-GB" sz="1100"/>
                        <a:t>33552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PARADIGM 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UHBW (24), NBT (SC)</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08/11/2016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30/09/2023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52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40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68450">
                <a:tc>
                  <a:txBody>
                    <a:bodyPr/>
                    <a:lstStyle/>
                    <a:p>
                      <a:pPr marL="0" lvl="0" indent="0" algn="l" rtl="0">
                        <a:spcBef>
                          <a:spcPts val="0"/>
                        </a:spcBef>
                        <a:spcAft>
                          <a:spcPts val="0"/>
                        </a:spcAft>
                        <a:buNone/>
                      </a:pPr>
                      <a:r>
                        <a:rPr lang="en-GB" sz="1100"/>
                        <a:t>18503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SIOP Ependymoma II</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BRHC (7), NBT (SC)</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12/02/2016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12/02/2026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230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188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42900">
                <a:tc>
                  <a:txBody>
                    <a:bodyPr/>
                    <a:lstStyle/>
                    <a:p>
                      <a:pPr marL="0" lvl="0" indent="0" algn="l" rtl="0">
                        <a:spcBef>
                          <a:spcPts val="0"/>
                        </a:spcBef>
                        <a:spcAft>
                          <a:spcPts val="0"/>
                        </a:spcAft>
                        <a:buNone/>
                      </a:pPr>
                      <a:r>
                        <a:rPr lang="en-GB" sz="1100"/>
                        <a:t>18137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PARADIGM (Cancer)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BHOC (29), Chelt (5), RUH</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03/03/2015</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30/09/2023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143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117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59300">
                <a:tc>
                  <a:txBody>
                    <a:bodyPr/>
                    <a:lstStyle/>
                    <a:p>
                      <a:pPr marL="0" lvl="0" indent="0" algn="l" rtl="0">
                        <a:spcBef>
                          <a:spcPts val="0"/>
                        </a:spcBef>
                        <a:spcAft>
                          <a:spcPts val="0"/>
                        </a:spcAft>
                        <a:buNone/>
                      </a:pPr>
                      <a:r>
                        <a:rPr lang="en-GB" sz="1100"/>
                        <a:t>15941</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NIHR BioResource - Rare Diseases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UHBW, Salis, RUH, NBT, </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13/09/2012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30/11/2024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22000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17194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328325">
                <a:tc>
                  <a:txBody>
                    <a:bodyPr/>
                    <a:lstStyle/>
                    <a:p>
                      <a:pPr marL="0" lvl="0" indent="0" algn="l" rtl="0">
                        <a:spcBef>
                          <a:spcPts val="0"/>
                        </a:spcBef>
                        <a:spcAft>
                          <a:spcPts val="0"/>
                        </a:spcAft>
                        <a:buNone/>
                      </a:pPr>
                      <a:r>
                        <a:rPr lang="en-GB" sz="1100"/>
                        <a:t>8630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Molecular Genetics of Adverse Drug Reactions (MOLGEN)</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RUH, NBT, UHBW, Somerset</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01/06/2009</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30/04/2026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3000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3138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342900">
                <a:tc>
                  <a:txBody>
                    <a:bodyPr/>
                    <a:lstStyle/>
                    <a:p>
                      <a:pPr marL="0" lvl="0" indent="0" algn="l" rtl="0">
                        <a:spcBef>
                          <a:spcPts val="0"/>
                        </a:spcBef>
                        <a:spcAft>
                          <a:spcPts val="0"/>
                        </a:spcAft>
                        <a:buNone/>
                      </a:pPr>
                      <a:r>
                        <a:rPr lang="en-GB" sz="1100"/>
                        <a:t>4663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AIP</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Yeov, UHBW, Somerset, Salis, NBT</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01/03/2007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31/12/2037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8500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4667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bl>
          </a:graphicData>
        </a:graphic>
      </p:graphicFrame>
      <p:sp>
        <p:nvSpPr>
          <p:cNvPr id="124" name="Google Shape;124;p14"/>
          <p:cNvSpPr txBox="1">
            <a:spLocks noGrp="1"/>
          </p:cNvSpPr>
          <p:nvPr>
            <p:ph type="title"/>
          </p:nvPr>
        </p:nvSpPr>
        <p:spPr>
          <a:xfrm>
            <a:off x="720950" y="1"/>
            <a:ext cx="10515600" cy="57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400" b="1"/>
              <a:t>Brain Cancer Studies - open in SWAG region </a:t>
            </a:r>
            <a:endParaRPr sz="2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5"/>
          <p:cNvSpPr/>
          <p:nvPr/>
        </p:nvSpPr>
        <p:spPr>
          <a:xfrm>
            <a:off x="380500" y="5344825"/>
            <a:ext cx="11158800" cy="147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txBox="1"/>
          <p:nvPr/>
        </p:nvSpPr>
        <p:spPr>
          <a:xfrm>
            <a:off x="525650" y="233250"/>
            <a:ext cx="10930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Cancer Patient Experience Survey 2021 Results -  Research Question</a:t>
            </a:r>
            <a:endParaRPr sz="2300">
              <a:solidFill>
                <a:srgbClr val="3D85C6"/>
              </a:solidFill>
            </a:endParaRPr>
          </a:p>
        </p:txBody>
      </p:sp>
      <p:sp>
        <p:nvSpPr>
          <p:cNvPr id="132" name="Google Shape;132;p15"/>
          <p:cNvSpPr txBox="1"/>
          <p:nvPr/>
        </p:nvSpPr>
        <p:spPr>
          <a:xfrm>
            <a:off x="1114975" y="772050"/>
            <a:ext cx="10684500" cy="131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chemeClr val="dk1"/>
                </a:solidFill>
              </a:rPr>
              <a:t>Somerset, Wiltshire, Avon and Gloucestershire: Published July 2022. </a:t>
            </a:r>
            <a:endParaRPr sz="1500">
              <a:solidFill>
                <a:schemeClr val="dk1"/>
              </a:solidFill>
            </a:endParaRPr>
          </a:p>
          <a:p>
            <a:pPr marL="457200" lvl="0" indent="-317500" algn="l" rtl="0">
              <a:spcBef>
                <a:spcPts val="1000"/>
              </a:spcBef>
              <a:spcAft>
                <a:spcPts val="0"/>
              </a:spcAft>
              <a:buClr>
                <a:schemeClr val="dk1"/>
              </a:buClr>
              <a:buSzPts val="1400"/>
              <a:buChar char="●"/>
            </a:pPr>
            <a:r>
              <a:rPr lang="en-GB">
                <a:solidFill>
                  <a:schemeClr val="dk1"/>
                </a:solidFill>
              </a:rPr>
              <a:t>The score shows the percentage of respondents who gave the most favourable response to a question</a:t>
            </a:r>
            <a:endParaRPr>
              <a:solidFill>
                <a:schemeClr val="dk1"/>
              </a:solidFill>
            </a:endParaRPr>
          </a:p>
          <a:p>
            <a:pPr marL="457200" lvl="0" indent="-317500" algn="l" rtl="0">
              <a:spcBef>
                <a:spcPts val="1000"/>
              </a:spcBef>
              <a:spcAft>
                <a:spcPts val="1000"/>
              </a:spcAft>
              <a:buClr>
                <a:schemeClr val="dk1"/>
              </a:buClr>
              <a:buSzPts val="1400"/>
              <a:buChar char="●"/>
            </a:pPr>
            <a:r>
              <a:rPr lang="en-GB">
                <a:solidFill>
                  <a:schemeClr val="dk1"/>
                </a:solidFill>
              </a:rPr>
              <a:t>The expected range charts in this report show a bar with the lowest and highest score received for each question nationally. Within this bar, an expected range is given (in grey) and a black diamond represents the actual score for this Alliance.</a:t>
            </a:r>
            <a:endParaRPr>
              <a:solidFill>
                <a:schemeClr val="dk1"/>
              </a:solidFill>
            </a:endParaRPr>
          </a:p>
        </p:txBody>
      </p:sp>
      <p:grpSp>
        <p:nvGrpSpPr>
          <p:cNvPr id="133" name="Google Shape;133;p15"/>
          <p:cNvGrpSpPr/>
          <p:nvPr/>
        </p:nvGrpSpPr>
        <p:grpSpPr>
          <a:xfrm>
            <a:off x="1861346" y="2185267"/>
            <a:ext cx="8695572" cy="4420680"/>
            <a:chOff x="1959397" y="2158417"/>
            <a:chExt cx="7478132" cy="3796856"/>
          </a:xfrm>
        </p:grpSpPr>
        <p:grpSp>
          <p:nvGrpSpPr>
            <p:cNvPr id="134" name="Google Shape;134;p15"/>
            <p:cNvGrpSpPr/>
            <p:nvPr/>
          </p:nvGrpSpPr>
          <p:grpSpPr>
            <a:xfrm>
              <a:off x="1959397" y="2158417"/>
              <a:ext cx="7478132" cy="2496880"/>
              <a:chOff x="59100" y="2181650"/>
              <a:chExt cx="6886575" cy="2162175"/>
            </a:xfrm>
          </p:grpSpPr>
          <p:pic>
            <p:nvPicPr>
              <p:cNvPr id="135" name="Google Shape;135;p15"/>
              <p:cNvPicPr preferRelativeResize="0"/>
              <p:nvPr/>
            </p:nvPicPr>
            <p:blipFill>
              <a:blip r:embed="rId3">
                <a:alphaModFix/>
              </a:blip>
              <a:stretch>
                <a:fillRect/>
              </a:stretch>
            </p:blipFill>
            <p:spPr>
              <a:xfrm>
                <a:off x="59100" y="2181650"/>
                <a:ext cx="6886575" cy="2162175"/>
              </a:xfrm>
              <a:prstGeom prst="rect">
                <a:avLst/>
              </a:prstGeom>
              <a:noFill/>
              <a:ln>
                <a:noFill/>
              </a:ln>
            </p:spPr>
          </p:pic>
          <p:sp>
            <p:nvSpPr>
              <p:cNvPr id="136" name="Google Shape;136;p15"/>
              <p:cNvSpPr/>
              <p:nvPr/>
            </p:nvSpPr>
            <p:spPr>
              <a:xfrm>
                <a:off x="102488" y="3156075"/>
                <a:ext cx="6799800" cy="3615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7" name="Google Shape;137;p15"/>
            <p:cNvPicPr preferRelativeResize="0"/>
            <p:nvPr/>
          </p:nvPicPr>
          <p:blipFill>
            <a:blip r:embed="rId4">
              <a:alphaModFix/>
            </a:blip>
            <a:stretch>
              <a:fillRect/>
            </a:stretch>
          </p:blipFill>
          <p:spPr>
            <a:xfrm>
              <a:off x="1959401" y="4655297"/>
              <a:ext cx="7390975" cy="973843"/>
            </a:xfrm>
            <a:prstGeom prst="rect">
              <a:avLst/>
            </a:prstGeom>
            <a:noFill/>
            <a:ln>
              <a:noFill/>
            </a:ln>
          </p:spPr>
        </p:pic>
        <p:pic>
          <p:nvPicPr>
            <p:cNvPr id="138" name="Google Shape;138;p15"/>
            <p:cNvPicPr preferRelativeResize="0"/>
            <p:nvPr/>
          </p:nvPicPr>
          <p:blipFill rotWithShape="1">
            <a:blip r:embed="rId5">
              <a:alphaModFix/>
            </a:blip>
            <a:srcRect b="17715"/>
            <a:stretch/>
          </p:blipFill>
          <p:spPr>
            <a:xfrm>
              <a:off x="1959400" y="5629148"/>
              <a:ext cx="7390975" cy="326125"/>
            </a:xfrm>
            <a:prstGeom prst="rect">
              <a:avLst/>
            </a:prstGeom>
            <a:noFill/>
            <a:ln>
              <a:noFill/>
            </a:ln>
          </p:spPr>
        </p:pic>
      </p:grpSp>
      <p:sp>
        <p:nvSpPr>
          <p:cNvPr id="139" name="Google Shape;139;p15"/>
          <p:cNvSpPr/>
          <p:nvPr/>
        </p:nvSpPr>
        <p:spPr>
          <a:xfrm>
            <a:off x="5357300" y="5133550"/>
            <a:ext cx="334200" cy="15180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16"/>
          <p:cNvSpPr txBox="1"/>
          <p:nvPr/>
        </p:nvSpPr>
        <p:spPr>
          <a:xfrm>
            <a:off x="525650" y="233250"/>
            <a:ext cx="10930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Cancer Patient Experience Survey 2021 Results -  Research Question</a:t>
            </a:r>
            <a:endParaRPr sz="2300">
              <a:solidFill>
                <a:srgbClr val="3D85C6"/>
              </a:solidFill>
            </a:endParaRPr>
          </a:p>
        </p:txBody>
      </p:sp>
      <p:sp>
        <p:nvSpPr>
          <p:cNvPr id="146" name="Google Shape;146;p16"/>
          <p:cNvSpPr txBox="1"/>
          <p:nvPr/>
        </p:nvSpPr>
        <p:spPr>
          <a:xfrm>
            <a:off x="961200" y="1123950"/>
            <a:ext cx="102696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dk1"/>
                </a:solidFill>
                <a:highlight>
                  <a:srgbClr val="FFFFFF"/>
                </a:highlight>
                <a:latin typeface="Calibri"/>
                <a:ea typeface="Calibri"/>
                <a:cs typeface="Calibri"/>
                <a:sym typeface="Calibri"/>
              </a:rPr>
              <a:t>SWAG region had a below average score compared to the national result for discussions about research during their appointments</a:t>
            </a:r>
            <a:endParaRPr sz="24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4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2400">
                <a:solidFill>
                  <a:schemeClr val="dk1"/>
                </a:solidFill>
                <a:highlight>
                  <a:srgbClr val="FFFFFF"/>
                </a:highlight>
                <a:latin typeface="Calibri"/>
                <a:ea typeface="Calibri"/>
                <a:cs typeface="Calibri"/>
                <a:sym typeface="Calibri"/>
              </a:rPr>
              <a:t>Patient representatives have voiced a desire to have research mentioned at their appointments even if there is none available to them at that time.</a:t>
            </a:r>
            <a:endParaRPr sz="24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4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2400">
                <a:solidFill>
                  <a:schemeClr val="dk1"/>
                </a:solidFill>
                <a:highlight>
                  <a:schemeClr val="lt1"/>
                </a:highlight>
                <a:latin typeface="Calibri"/>
                <a:ea typeface="Calibri"/>
                <a:cs typeface="Calibri"/>
                <a:sym typeface="Calibri"/>
              </a:rPr>
              <a:t>Brain/CNS had an above average score. Can you share best practice?</a:t>
            </a:r>
            <a:endParaRPr sz="24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153" name="Google Shape;153;p17"/>
          <p:cNvSpPr txBox="1">
            <a:spLocks noGrp="1"/>
          </p:cNvSpPr>
          <p:nvPr>
            <p:ph type="body" idx="1"/>
          </p:nvPr>
        </p:nvSpPr>
        <p:spPr>
          <a:xfrm>
            <a:off x="438450" y="1128200"/>
            <a:ext cx="11406300" cy="166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600" u="sng">
                <a:solidFill>
                  <a:schemeClr val="hlink"/>
                </a:solidFill>
                <a:hlinkClick r:id="rId3"/>
              </a:rPr>
              <a:t>https://www.nihr.ac.uk/health-and-care-professionals/career-development/associate-principal-investigator-scheme.htm</a:t>
            </a:r>
            <a:endParaRPr sz="1600"/>
          </a:p>
          <a:p>
            <a:pPr marL="0" lvl="0" indent="0" algn="l" rtl="0">
              <a:spcBef>
                <a:spcPts val="1000"/>
              </a:spcBef>
              <a:spcAft>
                <a:spcPts val="0"/>
              </a:spcAft>
              <a:buNone/>
            </a:pPr>
            <a:r>
              <a:rPr lang="en-GB" sz="1600"/>
              <a:t>A six month in-work training opportunity, providing practical experience for healthcare professionals starting their research career.</a:t>
            </a:r>
            <a:endParaRPr sz="1600"/>
          </a:p>
          <a:p>
            <a:pPr marL="0" lvl="0" indent="0" algn="l" rtl="0">
              <a:spcBef>
                <a:spcPts val="1000"/>
              </a:spcBef>
              <a:spcAft>
                <a:spcPts val="0"/>
              </a:spcAft>
              <a:buNone/>
            </a:pPr>
            <a:r>
              <a:rPr lang="en-GB" sz="1600"/>
              <a:t>People who would not normally have the opportunity to take part in clinical research in their day to day role have the chance to experience what it means to work on and deliver a NIHR portfolio trial under the mentorship of an enthusiastic Local PI.</a:t>
            </a:r>
            <a:endParaRPr sz="1600"/>
          </a:p>
          <a:p>
            <a:pPr marL="0" lvl="0" indent="0" algn="l" rtl="0">
              <a:spcBef>
                <a:spcPts val="1000"/>
              </a:spcBef>
              <a:spcAft>
                <a:spcPts val="0"/>
              </a:spcAft>
              <a:buNone/>
            </a:pPr>
            <a:endParaRPr sz="1600"/>
          </a:p>
        </p:txBody>
      </p:sp>
      <p:grpSp>
        <p:nvGrpSpPr>
          <p:cNvPr id="154" name="Google Shape;154;p17"/>
          <p:cNvGrpSpPr/>
          <p:nvPr/>
        </p:nvGrpSpPr>
        <p:grpSpPr>
          <a:xfrm>
            <a:off x="10441748" y="-838776"/>
            <a:ext cx="1995749" cy="2033473"/>
            <a:chOff x="2449130" y="3506855"/>
            <a:chExt cx="3042300" cy="3042300"/>
          </a:xfrm>
        </p:grpSpPr>
        <p:sp>
          <p:nvSpPr>
            <p:cNvPr id="155" name="Google Shape;155;p17"/>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56" name="Google Shape;156;p17"/>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57" name="Google Shape;157;p17"/>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grpSp>
        <p:nvGrpSpPr>
          <p:cNvPr id="158" name="Google Shape;158;p17"/>
          <p:cNvGrpSpPr/>
          <p:nvPr/>
        </p:nvGrpSpPr>
        <p:grpSpPr>
          <a:xfrm>
            <a:off x="438450" y="2790500"/>
            <a:ext cx="3564000" cy="3310575"/>
            <a:chOff x="438450" y="2790500"/>
            <a:chExt cx="3564000" cy="3310575"/>
          </a:xfrm>
        </p:grpSpPr>
        <p:pic>
          <p:nvPicPr>
            <p:cNvPr id="159" name="Google Shape;159;p17"/>
            <p:cNvPicPr preferRelativeResize="0"/>
            <p:nvPr/>
          </p:nvPicPr>
          <p:blipFill>
            <a:blip r:embed="rId4">
              <a:alphaModFix/>
            </a:blip>
            <a:stretch>
              <a:fillRect/>
            </a:stretch>
          </p:blipFill>
          <p:spPr>
            <a:xfrm>
              <a:off x="438450" y="2790500"/>
              <a:ext cx="3564000" cy="3310575"/>
            </a:xfrm>
            <a:prstGeom prst="rect">
              <a:avLst/>
            </a:prstGeom>
            <a:noFill/>
            <a:ln>
              <a:noFill/>
            </a:ln>
          </p:spPr>
        </p:pic>
        <p:cxnSp>
          <p:nvCxnSpPr>
            <p:cNvPr id="160" name="Google Shape;160;p17"/>
            <p:cNvCxnSpPr/>
            <p:nvPr/>
          </p:nvCxnSpPr>
          <p:spPr>
            <a:xfrm flipH="1">
              <a:off x="1919775" y="4578075"/>
              <a:ext cx="898200" cy="907500"/>
            </a:xfrm>
            <a:prstGeom prst="straightConnector1">
              <a:avLst/>
            </a:prstGeom>
            <a:noFill/>
            <a:ln w="9525" cap="flat" cmpd="sng">
              <a:solidFill>
                <a:schemeClr val="dk2"/>
              </a:solidFill>
              <a:prstDash val="solid"/>
              <a:round/>
              <a:headEnd type="none" w="med" len="med"/>
              <a:tailEnd type="triangle" w="med" len="med"/>
            </a:ln>
          </p:spPr>
        </p:cxnSp>
      </p:grpSp>
      <p:pic>
        <p:nvPicPr>
          <p:cNvPr id="161" name="Google Shape;161;p17"/>
          <p:cNvPicPr preferRelativeResize="0"/>
          <p:nvPr/>
        </p:nvPicPr>
        <p:blipFill>
          <a:blip r:embed="rId5">
            <a:alphaModFix/>
          </a:blip>
          <a:stretch>
            <a:fillRect/>
          </a:stretch>
        </p:blipFill>
        <p:spPr>
          <a:xfrm>
            <a:off x="5160505" y="2790500"/>
            <a:ext cx="3790950" cy="2238375"/>
          </a:xfrm>
          <a:prstGeom prst="rect">
            <a:avLst/>
          </a:prstGeom>
          <a:noFill/>
          <a:ln>
            <a:noFill/>
          </a:ln>
        </p:spPr>
      </p:pic>
      <p:sp>
        <p:nvSpPr>
          <p:cNvPr id="162" name="Google Shape;162;p17"/>
          <p:cNvSpPr txBox="1"/>
          <p:nvPr/>
        </p:nvSpPr>
        <p:spPr>
          <a:xfrm>
            <a:off x="9475350" y="2790500"/>
            <a:ext cx="26265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Cancer Studies with APIs</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GB"/>
              <a:t>MITRE</a:t>
            </a:r>
            <a:endParaRPr/>
          </a:p>
          <a:p>
            <a:pPr marL="457200" lvl="0" indent="-317500" algn="l" rtl="0">
              <a:spcBef>
                <a:spcPts val="0"/>
              </a:spcBef>
              <a:spcAft>
                <a:spcPts val="0"/>
              </a:spcAft>
              <a:buSzPts val="1400"/>
              <a:buChar char="●"/>
            </a:pPr>
            <a:r>
              <a:rPr lang="en-GB"/>
              <a:t>HoT</a:t>
            </a:r>
            <a:endParaRPr/>
          </a:p>
          <a:p>
            <a:pPr marL="457200" lvl="0" indent="-317500" algn="l" rtl="0">
              <a:spcBef>
                <a:spcPts val="0"/>
              </a:spcBef>
              <a:spcAft>
                <a:spcPts val="0"/>
              </a:spcAft>
              <a:buSzPts val="1400"/>
              <a:buChar char="●"/>
            </a:pPr>
            <a:r>
              <a:rPr lang="en-GB"/>
              <a:t>HER2-RADICAL</a:t>
            </a:r>
            <a:endParaRPr/>
          </a:p>
          <a:p>
            <a:pPr marL="457200" lvl="0" indent="-317500" algn="l" rtl="0">
              <a:spcBef>
                <a:spcPts val="0"/>
              </a:spcBef>
              <a:spcAft>
                <a:spcPts val="0"/>
              </a:spcAft>
              <a:buSzPts val="1400"/>
              <a:buChar char="●"/>
            </a:pPr>
            <a:r>
              <a:rPr lang="en-GB"/>
              <a:t>PLATFORM</a:t>
            </a:r>
            <a:endParaRPr/>
          </a:p>
          <a:p>
            <a:pPr marL="457200" lvl="0" indent="-317500" algn="l" rtl="0">
              <a:spcBef>
                <a:spcPts val="0"/>
              </a:spcBef>
              <a:spcAft>
                <a:spcPts val="0"/>
              </a:spcAft>
              <a:buSzPts val="1400"/>
              <a:buChar char="●"/>
            </a:pPr>
            <a:r>
              <a:rPr lang="en-GB"/>
              <a:t>VICTOR</a:t>
            </a:r>
            <a:endParaRPr/>
          </a:p>
          <a:p>
            <a:pPr marL="457200" lvl="0" indent="-317500" algn="l" rtl="0">
              <a:spcBef>
                <a:spcPts val="0"/>
              </a:spcBef>
              <a:spcAft>
                <a:spcPts val="0"/>
              </a:spcAft>
              <a:buSzPts val="1400"/>
              <a:buChar char="●"/>
            </a:pPr>
            <a:r>
              <a:rPr lang="en-GB"/>
              <a:t>VALTIVE-1</a:t>
            </a:r>
            <a:endParaRPr/>
          </a:p>
          <a:p>
            <a:pPr marL="457200" lvl="0" indent="-317500" algn="l" rtl="0">
              <a:spcBef>
                <a:spcPts val="0"/>
              </a:spcBef>
              <a:spcAft>
                <a:spcPts val="0"/>
              </a:spcAft>
              <a:buSzPts val="1400"/>
              <a:buChar char="●"/>
            </a:pPr>
            <a:r>
              <a:rPr lang="en-GB"/>
              <a:t>TRACC</a:t>
            </a:r>
            <a:endParaRPr/>
          </a:p>
          <a:p>
            <a:pPr marL="457200" lvl="0" indent="-317500" algn="l" rtl="0">
              <a:spcBef>
                <a:spcPts val="0"/>
              </a:spcBef>
              <a:spcAft>
                <a:spcPts val="0"/>
              </a:spcAft>
              <a:buSzPts val="1400"/>
              <a:buChar char="●"/>
            </a:pPr>
            <a:r>
              <a:rPr lang="en-GB"/>
              <a:t>ARIEL</a:t>
            </a:r>
            <a:endParaRPr/>
          </a:p>
          <a:p>
            <a:pPr marL="457200" lvl="0" indent="-317500" algn="l" rtl="0">
              <a:spcBef>
                <a:spcPts val="0"/>
              </a:spcBef>
              <a:spcAft>
                <a:spcPts val="0"/>
              </a:spcAft>
              <a:buSzPts val="1400"/>
              <a:buChar char="●"/>
            </a:pPr>
            <a:r>
              <a:rPr lang="en-GB"/>
              <a:t>FaR-RMS</a:t>
            </a:r>
            <a:endParaRPr/>
          </a:p>
        </p:txBody>
      </p:sp>
      <p:sp>
        <p:nvSpPr>
          <p:cNvPr id="163" name="Google Shape;163;p17"/>
          <p:cNvSpPr txBox="1"/>
          <p:nvPr/>
        </p:nvSpPr>
        <p:spPr>
          <a:xfrm>
            <a:off x="4926950" y="5298550"/>
            <a:ext cx="402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121 Eligible Cancer Studies in West of England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170" name="Google Shape;170;p18"/>
          <p:cNvSpPr txBox="1">
            <a:spLocks noGrp="1"/>
          </p:cNvSpPr>
          <p:nvPr>
            <p:ph type="body" idx="1"/>
          </p:nvPr>
        </p:nvSpPr>
        <p:spPr>
          <a:xfrm>
            <a:off x="132375" y="1000225"/>
            <a:ext cx="11406300" cy="5123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1400" b="1"/>
              <a:t>Tessa Jowell BRAIN MATRIX - Platform Study</a:t>
            </a:r>
            <a:endParaRPr sz="1400" b="1"/>
          </a:p>
          <a:p>
            <a:pPr marL="0" lvl="0" indent="0" algn="l" rtl="0">
              <a:lnSpc>
                <a:spcPct val="100000"/>
              </a:lnSpc>
              <a:spcBef>
                <a:spcPts val="0"/>
              </a:spcBef>
              <a:spcAft>
                <a:spcPts val="0"/>
              </a:spcAft>
              <a:buNone/>
            </a:pPr>
            <a:r>
              <a:rPr lang="en-GB" sz="1400"/>
              <a:t>A British feasibility study of molecular stratification and targeted therapy to optimize the clinical management of patients with glioma by enhancing clinical outcomes, Reducing avoidable toxicity, improving management of post-operative residual &amp; recurrent disease and improving survivorship - Platform Study</a:t>
            </a:r>
            <a:endParaRPr sz="1400"/>
          </a:p>
          <a:p>
            <a:pPr marL="0" lvl="0" indent="0" algn="l" rtl="0">
              <a:lnSpc>
                <a:spcPct val="100000"/>
              </a:lnSpc>
              <a:spcBef>
                <a:spcPts val="0"/>
              </a:spcBef>
              <a:spcAft>
                <a:spcPts val="0"/>
              </a:spcAft>
              <a:buNone/>
            </a:pPr>
            <a:r>
              <a:rPr lang="en-GB" sz="1400"/>
              <a:t>Open 24/11/2020-01/01/2025  BHOC, Chris Herbert</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GB" sz="1400" b="1"/>
              <a:t>ARISTOCRAT</a:t>
            </a:r>
            <a:endParaRPr sz="1400" b="1"/>
          </a:p>
          <a:p>
            <a:pPr marL="0" lvl="0" indent="0" algn="l" rtl="0">
              <a:lnSpc>
                <a:spcPct val="100000"/>
              </a:lnSpc>
              <a:spcBef>
                <a:spcPts val="0"/>
              </a:spcBef>
              <a:spcAft>
                <a:spcPts val="0"/>
              </a:spcAft>
              <a:buNone/>
            </a:pPr>
            <a:r>
              <a:rPr lang="en-GB" sz="1400"/>
              <a:t>A randomised phase II trial of temozolomide with or without cannabinoids in patients with recurrent glioblastoma. Open 03/02/2023-01/08/2024 BHOC, Chris Herbert</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GB" sz="1400" b="1"/>
              <a:t>FUTURE GB</a:t>
            </a:r>
            <a:endParaRPr sz="1400" b="1"/>
          </a:p>
          <a:p>
            <a:pPr marL="0" lvl="0" indent="0" algn="l" rtl="0">
              <a:lnSpc>
                <a:spcPct val="100000"/>
              </a:lnSpc>
              <a:spcBef>
                <a:spcPts val="0"/>
              </a:spcBef>
              <a:spcAft>
                <a:spcPts val="0"/>
              </a:spcAft>
              <a:buNone/>
            </a:pPr>
            <a:r>
              <a:rPr lang="en-GB" sz="1400"/>
              <a:t>Functional and Ultrasound Resection of Glioblastoma. Open 18/12/2020-31/10/2023 NBT, Neil Barua</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GB" sz="1400" b="1"/>
              <a:t>PARADIGM 2</a:t>
            </a:r>
            <a:endParaRPr sz="1400" b="1"/>
          </a:p>
          <a:p>
            <a:pPr marL="0" lvl="0" indent="0" algn="l" rtl="0">
              <a:lnSpc>
                <a:spcPct val="100000"/>
              </a:lnSpc>
              <a:spcBef>
                <a:spcPts val="0"/>
              </a:spcBef>
              <a:spcAft>
                <a:spcPts val="0"/>
              </a:spcAft>
              <a:buNone/>
            </a:pPr>
            <a:r>
              <a:rPr lang="en-GB" sz="1400"/>
              <a:t>OlaPArib plus RADIotherapy alone or radiotherapy plus temozolomide in newly-diagnosed glioblastoma stratified by MGMT status. Open 08/11/2016-30/09/2023 BHOC, Chris Herbert</a:t>
            </a:r>
            <a:endParaRPr sz="1400"/>
          </a:p>
          <a:p>
            <a:pPr marL="0" lvl="0" indent="0" algn="l" rtl="0">
              <a:lnSpc>
                <a:spcPct val="100000"/>
              </a:lnSpc>
              <a:spcBef>
                <a:spcPts val="0"/>
              </a:spcBef>
              <a:spcAft>
                <a:spcPts val="0"/>
              </a:spcAft>
              <a:buNone/>
            </a:pPr>
            <a:endParaRPr sz="1400"/>
          </a:p>
          <a:p>
            <a:pPr marL="0" lvl="0" indent="0" algn="l" rtl="0">
              <a:spcBef>
                <a:spcPts val="0"/>
              </a:spcBef>
              <a:spcAft>
                <a:spcPts val="0"/>
              </a:spcAft>
              <a:buNone/>
            </a:pPr>
            <a:r>
              <a:rPr lang="en-GB" sz="1400" b="1"/>
              <a:t>SIOP Ependymoma II</a:t>
            </a:r>
            <a:endParaRPr sz="1400" b="1"/>
          </a:p>
          <a:p>
            <a:pPr marL="0" lvl="0" indent="0" algn="l" rtl="0">
              <a:spcBef>
                <a:spcPts val="0"/>
              </a:spcBef>
              <a:spcAft>
                <a:spcPts val="0"/>
              </a:spcAft>
              <a:buNone/>
            </a:pPr>
            <a:r>
              <a:rPr lang="en-GB" sz="1400"/>
              <a:t>An international Clinical Programme for the diagnosis and treatment of Children, adolescents and young adults in Ependymoma. Open 12/02/2016-12/02/2026 UHBW, Rachel Cox</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b="1"/>
              <a:t>MOLGEN</a:t>
            </a:r>
            <a:endParaRPr sz="1400" b="1"/>
          </a:p>
          <a:p>
            <a:pPr marL="0" lvl="0" indent="0" algn="l" rtl="0">
              <a:spcBef>
                <a:spcPts val="0"/>
              </a:spcBef>
              <a:spcAft>
                <a:spcPts val="0"/>
              </a:spcAft>
              <a:buNone/>
            </a:pPr>
            <a:r>
              <a:rPr lang="en-GB" sz="1400"/>
              <a:t>Molecular Genetics of Adverse Drug Reactions. Open 01/06/2009-30/04/2026 RUH, NBT, UHBW, Somerset</a:t>
            </a:r>
            <a:endParaRPr sz="1400"/>
          </a:p>
        </p:txBody>
      </p:sp>
      <p:grpSp>
        <p:nvGrpSpPr>
          <p:cNvPr id="171" name="Google Shape;171;p18"/>
          <p:cNvGrpSpPr/>
          <p:nvPr/>
        </p:nvGrpSpPr>
        <p:grpSpPr>
          <a:xfrm>
            <a:off x="10441748" y="-838776"/>
            <a:ext cx="1995749" cy="2033473"/>
            <a:chOff x="2449130" y="3506855"/>
            <a:chExt cx="3042300" cy="3042300"/>
          </a:xfrm>
        </p:grpSpPr>
        <p:sp>
          <p:nvSpPr>
            <p:cNvPr id="172" name="Google Shape;172;p18"/>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3" name="Google Shape;173;p18"/>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4" name="Google Shape;174;p18"/>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hlinkClick r:id="rId3">
                  <a:extLst>
                    <a:ext uri="{A12FA001-AC4F-418D-AE19-62706E023703}">
                      <ahyp:hlinkClr xmlns:ahyp="http://schemas.microsoft.com/office/drawing/2018/hyperlinkcolor" val="tx"/>
                    </a:ext>
                  </a:extLst>
                </a:hlinkClick>
              </a:rPr>
              <a:t>NIHR ODP</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across whole CRN, </a:t>
            </a:r>
            <a:endParaRPr sz="2220">
              <a:solidFill>
                <a:srgbClr val="193E72"/>
              </a:solidFill>
            </a:endParaRPr>
          </a:p>
          <a:p>
            <a:pPr marL="0" lvl="0" indent="0" algn="l" rtl="0">
              <a:lnSpc>
                <a:spcPct val="100000"/>
              </a:lnSpc>
              <a:spcBef>
                <a:spcPts val="500"/>
              </a:spcBef>
              <a:spcAft>
                <a:spcPts val="0"/>
              </a:spcAft>
              <a:buSzPts val="2400"/>
              <a:buNone/>
            </a:pPr>
            <a:r>
              <a:rPr lang="en-GB" sz="2220">
                <a:solidFill>
                  <a:srgbClr val="193E72"/>
                </a:solidFill>
              </a:rPr>
              <a:t>including all specialty areas</a:t>
            </a:r>
            <a:endParaRPr sz="2220">
              <a:solidFill>
                <a:srgbClr val="193E72"/>
              </a:solidFill>
            </a:endParaRPr>
          </a:p>
          <a:p>
            <a:pPr marL="0" lvl="0" indent="0" algn="l" rtl="0">
              <a:lnSpc>
                <a:spcPct val="100000"/>
              </a:lnSpc>
              <a:spcBef>
                <a:spcPts val="500"/>
              </a:spcBef>
              <a:spcAft>
                <a:spcPts val="0"/>
              </a:spcAft>
              <a:buSzPts val="2400"/>
              <a:buNone/>
            </a:pPr>
            <a:endParaRPr>
              <a:solidFill>
                <a:srgbClr val="193E72"/>
              </a:solidFill>
            </a:endParaRPr>
          </a:p>
          <a:p>
            <a:pPr marL="0" lvl="0" indent="0" algn="l" rtl="0">
              <a:lnSpc>
                <a:spcPct val="100000"/>
              </a:lnSpc>
              <a:spcBef>
                <a:spcPts val="1000"/>
              </a:spcBef>
              <a:spcAft>
                <a:spcPts val="0"/>
              </a:spcAft>
              <a:buSzPts val="2400"/>
              <a:buNone/>
            </a:pPr>
            <a:r>
              <a:rPr lang="en-GB" sz="2220" b="1" u="sng">
                <a:solidFill>
                  <a:srgbClr val="0000FF"/>
                </a:solidFill>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1000"/>
              </a:spcBef>
              <a:spcAft>
                <a:spcPts val="0"/>
              </a:spcAft>
              <a:buSzPts val="2400"/>
              <a:buNone/>
            </a:pPr>
            <a:endParaRPr sz="2200"/>
          </a:p>
          <a:p>
            <a:pPr marL="0" lvl="0" indent="0" algn="l" rtl="0">
              <a:lnSpc>
                <a:spcPct val="100000"/>
              </a:lnSpc>
              <a:spcBef>
                <a:spcPts val="1000"/>
              </a:spcBef>
              <a:spcAft>
                <a:spcPts val="0"/>
              </a:spcAft>
              <a:buSzPts val="2400"/>
              <a:buNone/>
            </a:pPr>
            <a:r>
              <a:rPr lang="en-GB" sz="2220" b="1" u="sng">
                <a:solidFill>
                  <a:srgbClr val="0000FF"/>
                </a:solidFill>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a:solidFill>
                <a:srgbClr val="193E72"/>
              </a:solidFill>
            </a:endParaRPr>
          </a:p>
          <a:p>
            <a:pPr marL="0" lvl="0" indent="0" algn="l" rtl="0">
              <a:lnSpc>
                <a:spcPct val="100000"/>
              </a:lnSpc>
              <a:spcBef>
                <a:spcPts val="500"/>
              </a:spcBef>
              <a:spcAft>
                <a:spcPts val="0"/>
              </a:spcAft>
              <a:buSzPts val="2400"/>
              <a:buNone/>
            </a:pPr>
            <a:endParaRPr sz="2220" b="1">
              <a:solidFill>
                <a:srgbClr val="193E72"/>
              </a:solidFill>
            </a:endParaRPr>
          </a:p>
          <a:p>
            <a:pPr marL="0" lvl="0" indent="0" algn="l" rtl="0">
              <a:lnSpc>
                <a:spcPct val="100000"/>
              </a:lnSpc>
              <a:spcBef>
                <a:spcPts val="500"/>
              </a:spcBef>
              <a:spcAft>
                <a:spcPts val="0"/>
              </a:spcAft>
              <a:buSzPts val="2400"/>
              <a:buNone/>
            </a:pPr>
            <a:r>
              <a:rPr lang="en-GB" sz="2220" b="1" u="sng">
                <a:solidFill>
                  <a:srgbClr val="0000FF"/>
                </a:solidFill>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pic>
        <p:nvPicPr>
          <p:cNvPr id="180" name="Google Shape;180;p19"/>
          <p:cNvPicPr preferRelativeResize="0"/>
          <p:nvPr/>
        </p:nvPicPr>
        <p:blipFill rotWithShape="1">
          <a:blip r:embed="rId7">
            <a:alphaModFix/>
          </a:blip>
          <a:srcRect/>
          <a:stretch/>
        </p:blipFill>
        <p:spPr>
          <a:xfrm rot="-5400000" flipH="1">
            <a:off x="9726048" y="-63898"/>
            <a:ext cx="2402052" cy="2529836"/>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847</Words>
  <Application>Microsoft Office PowerPoint</Application>
  <PresentationFormat>Widescreen</PresentationFormat>
  <Paragraphs>210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Lato</vt:lpstr>
      <vt:lpstr>Calibri</vt:lpstr>
      <vt:lpstr>Custom Design</vt:lpstr>
      <vt:lpstr> SWAG Network Brain &amp; CNS Cancer Clinical Advisory Group </vt:lpstr>
      <vt:lpstr>National Brain Cancer Research Recruitment</vt:lpstr>
      <vt:lpstr>National vs Regional Recruitment</vt:lpstr>
      <vt:lpstr>Brain Cancer Studies - open in SWAG region </vt:lpstr>
      <vt:lpstr>PowerPoint Presentation</vt:lpstr>
      <vt:lpstr>PowerPoint Presentation</vt:lpstr>
      <vt:lpstr>Associate PI Scheme</vt:lpstr>
      <vt:lpstr>Associate PI Scheme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Brain &amp; CNS Cancer Clinical Advisory Group </dc:title>
  <dc:creator>Dunderdale, Helen</dc:creator>
  <cp:lastModifiedBy>Helen Dunderdale</cp:lastModifiedBy>
  <cp:revision>2</cp:revision>
  <dcterms:modified xsi:type="dcterms:W3CDTF">2023-05-17T13:12:16Z</dcterms:modified>
</cp:coreProperties>
</file>