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6" r:id="rId3"/>
    <p:sldId id="259" r:id="rId4"/>
    <p:sldId id="260" r:id="rId5"/>
    <p:sldId id="261" r:id="rId6"/>
    <p:sldId id="263" r:id="rId7"/>
    <p:sldId id="345" r:id="rId8"/>
    <p:sldId id="350" r:id="rId9"/>
    <p:sldId id="264" r:id="rId10"/>
    <p:sldId id="265" r:id="rId11"/>
    <p:sldId id="266" r:id="rId12"/>
    <p:sldId id="267" r:id="rId13"/>
    <p:sldId id="351" r:id="rId14"/>
    <p:sldId id="271" r:id="rId15"/>
    <p:sldId id="272" r:id="rId16"/>
    <p:sldId id="354" r:id="rId17"/>
    <p:sldId id="355" r:id="rId18"/>
    <p:sldId id="343" r:id="rId19"/>
    <p:sldId id="35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5FBB-2EFA-47B1-BA48-31E11F2D94D7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9135-CB5F-478F-9264-8ECF27267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14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5FBB-2EFA-47B1-BA48-31E11F2D94D7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9135-CB5F-478F-9264-8ECF27267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49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5FBB-2EFA-47B1-BA48-31E11F2D94D7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9135-CB5F-478F-9264-8ECF27267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38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5FBB-2EFA-47B1-BA48-31E11F2D94D7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9135-CB5F-478F-9264-8ECF27267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69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5FBB-2EFA-47B1-BA48-31E11F2D94D7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9135-CB5F-478F-9264-8ECF27267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94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5FBB-2EFA-47B1-BA48-31E11F2D94D7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9135-CB5F-478F-9264-8ECF27267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97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5FBB-2EFA-47B1-BA48-31E11F2D94D7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9135-CB5F-478F-9264-8ECF27267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65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5FBB-2EFA-47B1-BA48-31E11F2D94D7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9135-CB5F-478F-9264-8ECF27267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96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5FBB-2EFA-47B1-BA48-31E11F2D94D7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9135-CB5F-478F-9264-8ECF27267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16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5FBB-2EFA-47B1-BA48-31E11F2D94D7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9135-CB5F-478F-9264-8ECF27267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93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5FBB-2EFA-47B1-BA48-31E11F2D94D7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9135-CB5F-478F-9264-8ECF27267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9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D5FBB-2EFA-47B1-BA48-31E11F2D94D7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A9135-CB5F-478F-9264-8ECF27267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809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772400" cy="1872208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Psychological Fatigue</a:t>
            </a:r>
            <a:b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work</a:t>
            </a:r>
            <a:b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risk than usual</a:t>
            </a:r>
            <a:b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7360" y="4869160"/>
            <a:ext cx="6400800" cy="1752600"/>
          </a:xfrm>
        </p:spPr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Mike Osborn</a:t>
            </a:r>
          </a:p>
          <a:p>
            <a:r>
              <a:rPr lang="en-GB" dirty="0">
                <a:solidFill>
                  <a:srgbClr val="FFFF00"/>
                </a:solidFill>
              </a:rPr>
              <a:t>Psychologist, RUH</a:t>
            </a:r>
          </a:p>
        </p:txBody>
      </p:sp>
    </p:spTree>
    <p:extLst>
      <p:ext uri="{BB962C8B-B14F-4D97-AF65-F5344CB8AC3E}">
        <p14:creationId xmlns:p14="http://schemas.microsoft.com/office/powerpoint/2010/main" val="277826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811" y="3861048"/>
            <a:ext cx="7772400" cy="1362075"/>
          </a:xfrm>
        </p:spPr>
        <p:txBody>
          <a:bodyPr>
            <a:normAutofit fontScale="90000"/>
          </a:bodyPr>
          <a:lstStyle/>
          <a:p>
            <a:pPr algn="r"/>
            <a: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Quiet reunions after work</a:t>
            </a:r>
            <a:b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picky about your friends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620688"/>
            <a:ext cx="7772400" cy="1500187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crave peace and quiet, you need peace and quiet</a:t>
            </a:r>
          </a:p>
        </p:txBody>
      </p:sp>
    </p:spTree>
    <p:extLst>
      <p:ext uri="{BB962C8B-B14F-4D97-AF65-F5344CB8AC3E}">
        <p14:creationId xmlns:p14="http://schemas.microsoft.com/office/powerpoint/2010/main" val="29735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371181"/>
            <a:ext cx="7772400" cy="1362075"/>
          </a:xfrm>
        </p:spPr>
        <p:txBody>
          <a:bodyPr>
            <a:normAutofit fontScale="90000"/>
          </a:bodyPr>
          <a:lstStyle/>
          <a:p>
            <a:pPr algn="r"/>
            <a: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Prioritise composure and civility</a:t>
            </a:r>
            <a:b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b="0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620688"/>
            <a:ext cx="7772400" cy="1500187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Benign self-compassion</a:t>
            </a:r>
          </a:p>
        </p:txBody>
      </p:sp>
    </p:spTree>
    <p:extLst>
      <p:ext uri="{BB962C8B-B14F-4D97-AF65-F5344CB8AC3E}">
        <p14:creationId xmlns:p14="http://schemas.microsoft.com/office/powerpoint/2010/main" val="29735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068960"/>
            <a:ext cx="7772400" cy="1362075"/>
          </a:xfrm>
        </p:spPr>
        <p:txBody>
          <a:bodyPr>
            <a:normAutofit fontScale="90000"/>
          </a:bodyPr>
          <a:lstStyle/>
          <a:p>
            <a:pPr algn="r"/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angry people do worse</a:t>
            </a:r>
            <a:b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Angry people don’t look after themselves</a:t>
            </a:r>
            <a:b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b="0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5138" y="0"/>
            <a:ext cx="7772400" cy="1500187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Doesn’t matter why …</a:t>
            </a:r>
          </a:p>
        </p:txBody>
      </p:sp>
    </p:spTree>
    <p:extLst>
      <p:ext uri="{BB962C8B-B14F-4D97-AF65-F5344CB8AC3E}">
        <p14:creationId xmlns:p14="http://schemas.microsoft.com/office/powerpoint/2010/main" val="29735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140968"/>
            <a:ext cx="7772400" cy="3096344"/>
          </a:xfrm>
        </p:spPr>
        <p:txBody>
          <a:bodyPr>
            <a:noAutofit/>
          </a:bodyPr>
          <a:lstStyle/>
          <a:p>
            <a:pPr algn="ctr"/>
            <a:r>
              <a:rPr lang="en-GB" sz="6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Strike </a:t>
            </a:r>
          </a:p>
          <a:p>
            <a:pPr algn="ctr"/>
            <a:r>
              <a:rPr lang="en-GB" sz="6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</a:p>
          <a:p>
            <a:pPr algn="ctr"/>
            <a:r>
              <a:rPr lang="en-GB" sz="6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iron </a:t>
            </a:r>
          </a:p>
          <a:p>
            <a:pPr algn="ctr"/>
            <a:r>
              <a:rPr lang="en-GB" sz="6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cold</a:t>
            </a:r>
            <a:br>
              <a:rPr lang="en-GB" sz="6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6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66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227165"/>
            <a:ext cx="7772400" cy="1362075"/>
          </a:xfrm>
        </p:spPr>
        <p:txBody>
          <a:bodyPr>
            <a:normAutofit/>
          </a:bodyPr>
          <a:lstStyle/>
          <a:p>
            <a:pPr algn="r"/>
            <a:b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it is a test of flexibility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4664"/>
            <a:ext cx="7772400" cy="3096344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don’t reduce fatigue management to a test of will power, control or strength</a:t>
            </a:r>
            <a:br>
              <a:rPr lang="en-GB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41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  <a:latin typeface="Book Antiqua" pitchFamily="18" charset="0"/>
              </a:rPr>
              <a:t>Consider the humble palm tree?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63689" y="2132161"/>
            <a:ext cx="5544616" cy="4321175"/>
          </a:xfrm>
        </p:spPr>
      </p:pic>
    </p:spTree>
    <p:extLst>
      <p:ext uri="{BB962C8B-B14F-4D97-AF65-F5344CB8AC3E}">
        <p14:creationId xmlns:p14="http://schemas.microsoft.com/office/powerpoint/2010/main" val="224658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 Spec. virtues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Resilience</a:t>
            </a:r>
          </a:p>
          <a:p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Huge capacity for work</a:t>
            </a:r>
          </a:p>
          <a:p>
            <a:endParaRPr lang="en-GB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Diligent, conscientious, vocational</a:t>
            </a:r>
          </a:p>
          <a:p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Prone to over-thinking and self-criticism</a:t>
            </a:r>
          </a:p>
          <a:p>
            <a:endParaRPr lang="en-GB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Compassionate, strong moral compass</a:t>
            </a:r>
          </a:p>
        </p:txBody>
      </p:sp>
    </p:spTree>
    <p:extLst>
      <p:ext uri="{BB962C8B-B14F-4D97-AF65-F5344CB8AC3E}">
        <p14:creationId xmlns:p14="http://schemas.microsoft.com/office/powerpoint/2010/main" val="362180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Fatigue risk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Resilience</a:t>
            </a:r>
          </a:p>
          <a:p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Huge capacity for work</a:t>
            </a:r>
          </a:p>
          <a:p>
            <a:endParaRPr lang="en-GB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Diligent, conscientious, vocational</a:t>
            </a:r>
          </a:p>
          <a:p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Prone to over-thinking and self-criticism</a:t>
            </a:r>
          </a:p>
          <a:p>
            <a:endParaRPr lang="en-GB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Compassionate, strong moral compass</a:t>
            </a:r>
          </a:p>
        </p:txBody>
      </p:sp>
    </p:spTree>
    <p:extLst>
      <p:ext uri="{BB962C8B-B14F-4D97-AF65-F5344CB8AC3E}">
        <p14:creationId xmlns:p14="http://schemas.microsoft.com/office/powerpoint/2010/main" val="13532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Immune cells love social safety</a:t>
            </a:r>
          </a:p>
          <a:p>
            <a:endParaRPr lang="en-GB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culture is our most protective factor</a:t>
            </a:r>
          </a:p>
          <a:p>
            <a:endParaRPr lang="en-GB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out incivility … makes a bad situation worse, every time.</a:t>
            </a:r>
          </a:p>
        </p:txBody>
      </p:sp>
    </p:spTree>
    <p:extLst>
      <p:ext uri="{BB962C8B-B14F-4D97-AF65-F5344CB8AC3E}">
        <p14:creationId xmlns:p14="http://schemas.microsoft.com/office/powerpoint/2010/main" val="155863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060848"/>
            <a:ext cx="8229600" cy="410445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11100" dirty="0">
                <a:solidFill>
                  <a:srgbClr val="FFFF00"/>
                </a:solidFill>
              </a:rPr>
              <a:t>Not …		“what have I done wrong?”</a:t>
            </a:r>
          </a:p>
          <a:p>
            <a:pPr marL="0" indent="0">
              <a:buNone/>
            </a:pPr>
            <a:endParaRPr lang="en-GB" sz="111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GB" sz="111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GB" sz="11100" dirty="0">
                <a:solidFill>
                  <a:srgbClr val="FFFF00"/>
                </a:solidFill>
              </a:rPr>
              <a:t>But …		“what do I need?”</a:t>
            </a:r>
          </a:p>
          <a:p>
            <a:pPr marL="0" indent="0">
              <a:buNone/>
            </a:pPr>
            <a:endParaRPr lang="en-GB" sz="111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GB" sz="11100" dirty="0">
                <a:solidFill>
                  <a:srgbClr val="FFFF00"/>
                </a:solidFill>
              </a:rPr>
              <a:t>	</a:t>
            </a:r>
          </a:p>
          <a:p>
            <a:pPr marL="0" indent="0">
              <a:buNone/>
            </a:pPr>
            <a:endParaRPr lang="en-GB" sz="111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GB" sz="11100" dirty="0">
                <a:solidFill>
                  <a:srgbClr val="FFFF00"/>
                </a:solidFill>
              </a:rPr>
              <a:t>What would a compassionate 	</a:t>
            </a:r>
          </a:p>
          <a:p>
            <a:pPr marL="0" indent="0">
              <a:buNone/>
            </a:pPr>
            <a:r>
              <a:rPr lang="en-GB" sz="11100" dirty="0">
                <a:solidFill>
                  <a:srgbClr val="FFFF00"/>
                </a:solidFill>
              </a:rPr>
              <a:t>				colleague prescribe?</a:t>
            </a:r>
          </a:p>
          <a:p>
            <a:pPr marL="0" indent="0">
              <a:buNone/>
            </a:pPr>
            <a:endParaRPr lang="en-GB" sz="40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GB" sz="40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GB" sz="4000" dirty="0">
              <a:solidFill>
                <a:srgbClr val="FFFF00"/>
              </a:solidFill>
            </a:endParaRPr>
          </a:p>
          <a:p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0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068960"/>
            <a:ext cx="7772400" cy="1470025"/>
          </a:xfrm>
        </p:spPr>
        <p:txBody>
          <a:bodyPr>
            <a:noAutofit/>
          </a:bodyPr>
          <a:lstStyle/>
          <a:p>
            <a:r>
              <a:rPr lang="en-GB" sz="5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 behaviours and brief experiences that happen everyday have a critical impact on our health</a:t>
            </a:r>
            <a:br>
              <a:rPr lang="en-GB" sz="5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5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1752600"/>
          </a:xfrm>
        </p:spPr>
        <p:txBody>
          <a:bodyPr/>
          <a:lstStyle/>
          <a:p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76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293096"/>
            <a:ext cx="7772400" cy="2160240"/>
          </a:xfrm>
        </p:spPr>
        <p:txBody>
          <a:bodyPr>
            <a:normAutofit fontScale="90000"/>
          </a:bodyPr>
          <a:lstStyle/>
          <a:p>
            <a: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Threat defences dominate …</a:t>
            </a:r>
            <a:b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do not stand down </a:t>
            </a:r>
            <a:b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when leave work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4664"/>
            <a:ext cx="7772400" cy="2592288"/>
          </a:xfrm>
        </p:spPr>
        <p:txBody>
          <a:bodyPr>
            <a:normAutofit/>
          </a:bodyPr>
          <a:lstStyle/>
          <a:p>
            <a:pPr algn="ctr"/>
            <a:r>
              <a:rPr lang="en-GB" sz="7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Prolonged duress</a:t>
            </a:r>
          </a:p>
          <a:p>
            <a:pPr algn="ctr"/>
            <a:r>
              <a:rPr lang="en-GB" sz="7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Fatigue</a:t>
            </a:r>
          </a:p>
        </p:txBody>
      </p:sp>
    </p:spTree>
    <p:extLst>
      <p:ext uri="{BB962C8B-B14F-4D97-AF65-F5344CB8AC3E}">
        <p14:creationId xmlns:p14="http://schemas.microsoft.com/office/powerpoint/2010/main" val="29735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731221"/>
            <a:ext cx="7772400" cy="1362075"/>
          </a:xfrm>
        </p:spPr>
        <p:txBody>
          <a:bodyPr>
            <a:normAutofit fontScale="90000"/>
          </a:bodyPr>
          <a:lstStyle/>
          <a:p>
            <a:pPr algn="r"/>
            <a: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Fatigue is not a </a:t>
            </a:r>
            <a:b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stereotypical presentation</a:t>
            </a:r>
            <a:b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b="0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36725"/>
            <a:ext cx="7772400" cy="1500187"/>
          </a:xfrm>
        </p:spPr>
        <p:txBody>
          <a:bodyPr>
            <a:normAutofit fontScale="70000" lnSpcReduction="20000"/>
          </a:bodyPr>
          <a:lstStyle/>
          <a:p>
            <a:r>
              <a:rPr lang="en-GB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 staff are used to </a:t>
            </a:r>
          </a:p>
          <a:p>
            <a:pPr algn="r"/>
            <a:r>
              <a:rPr lang="en-GB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performance work over </a:t>
            </a:r>
          </a:p>
          <a:p>
            <a:pPr algn="r"/>
            <a:r>
              <a:rPr lang="en-GB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 periods of time </a:t>
            </a:r>
          </a:p>
        </p:txBody>
      </p:sp>
    </p:spTree>
    <p:extLst>
      <p:ext uri="{BB962C8B-B14F-4D97-AF65-F5344CB8AC3E}">
        <p14:creationId xmlns:p14="http://schemas.microsoft.com/office/powerpoint/2010/main" val="29735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659213"/>
            <a:ext cx="7772400" cy="1362075"/>
          </a:xfrm>
        </p:spPr>
        <p:txBody>
          <a:bodyPr/>
          <a:lstStyle/>
          <a:p>
            <a:pPr algn="r"/>
            <a: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“annoyed and tired”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620688"/>
            <a:ext cx="7772400" cy="1500187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 “anxious”</a:t>
            </a:r>
          </a:p>
        </p:txBody>
      </p:sp>
    </p:spTree>
    <p:extLst>
      <p:ext uri="{BB962C8B-B14F-4D97-AF65-F5344CB8AC3E}">
        <p14:creationId xmlns:p14="http://schemas.microsoft.com/office/powerpoint/2010/main" val="29735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20888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making, 		attention, </a:t>
            </a:r>
            <a:b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working memory, </a:t>
            </a:r>
            <a:b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word finding, </a:t>
            </a:r>
            <a:b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motivation, 		confidence</a:t>
            </a:r>
            <a:b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All thinking and learning disrupted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0649"/>
            <a:ext cx="7772400" cy="1152128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Cognitive disruption</a:t>
            </a:r>
          </a:p>
        </p:txBody>
      </p:sp>
    </p:spTree>
    <p:extLst>
      <p:ext uri="{BB962C8B-B14F-4D97-AF65-F5344CB8AC3E}">
        <p14:creationId xmlns:p14="http://schemas.microsoft.com/office/powerpoint/2010/main" val="29735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Misplaced Guilt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39"/>
            <a:ext cx="8229600" cy="3672409"/>
          </a:xfrm>
        </p:spPr>
        <p:txBody>
          <a:bodyPr>
            <a:normAutofit/>
          </a:bodyPr>
          <a:lstStyle/>
          <a:p>
            <a:endParaRPr lang="en-GB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Tired of apologising and feeling that patients have been let down</a:t>
            </a:r>
          </a:p>
          <a:p>
            <a:endParaRPr lang="en-GB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Frustrated </a:t>
            </a:r>
          </a:p>
          <a:p>
            <a:endParaRPr lang="en-GB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92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13885-50CD-2BE1-4BB3-5D4A8C474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can we do?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854550-B72A-2C10-357F-69F5FBE95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5088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What if it’s not you?</a:t>
            </a:r>
          </a:p>
          <a:p>
            <a:r>
              <a:rPr lang="en-US" dirty="0">
                <a:solidFill>
                  <a:srgbClr val="FFFF00"/>
                </a:solidFill>
              </a:rPr>
              <a:t>You’re not doing anything wrong?</a:t>
            </a:r>
          </a:p>
          <a:p>
            <a:r>
              <a:rPr lang="en-US" dirty="0">
                <a:solidFill>
                  <a:srgbClr val="FFFF00"/>
                </a:solidFill>
              </a:rPr>
              <a:t>What do you need?</a:t>
            </a:r>
          </a:p>
        </p:txBody>
      </p:sp>
    </p:spTree>
    <p:extLst>
      <p:ext uri="{BB962C8B-B14F-4D97-AF65-F5344CB8AC3E}">
        <p14:creationId xmlns:p14="http://schemas.microsoft.com/office/powerpoint/2010/main" val="216251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227165"/>
            <a:ext cx="7772400" cy="1362075"/>
          </a:xfrm>
        </p:spPr>
        <p:txBody>
          <a:bodyPr>
            <a:normAutofit fontScale="90000"/>
          </a:bodyPr>
          <a:lstStyle/>
          <a:p>
            <a:pPr algn="r"/>
            <a: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 to do compassionate things.</a:t>
            </a:r>
            <a:b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Regularly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558" y="621738"/>
            <a:ext cx="7772400" cy="2024030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Little things for big reasons</a:t>
            </a:r>
          </a:p>
          <a:p>
            <a:endParaRPr lang="en-GB" sz="4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5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7413</TotalTime>
  <Words>378</Words>
  <Application>Microsoft Office PowerPoint</Application>
  <PresentationFormat>On-screen Show (4:3)</PresentationFormat>
  <Paragraphs>74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Book Antiqua</vt:lpstr>
      <vt:lpstr>Calibri</vt:lpstr>
      <vt:lpstr>Office Theme</vt:lpstr>
      <vt:lpstr>Psychological Fatigue  at work  Higher risk than usual  </vt:lpstr>
      <vt:lpstr>Small behaviours and brief experiences that happen everyday have a critical impact on our health </vt:lpstr>
      <vt:lpstr>Threat defences dominate …     do not stand down      when leave work</vt:lpstr>
      <vt:lpstr>Fatigue is not a  stereotypical presentation </vt:lpstr>
      <vt:lpstr>More “annoyed and tired”</vt:lpstr>
      <vt:lpstr>Decision making,   attention,   working memory,       word finding,  motivation,   confidence        All thinking and learning disrupted</vt:lpstr>
      <vt:lpstr>Misplaced Guilt</vt:lpstr>
      <vt:lpstr>What can we do?</vt:lpstr>
      <vt:lpstr>Got to do compassionate things.  Regularly </vt:lpstr>
      <vt:lpstr>Quiet reunions after work   Be picky about your friends</vt:lpstr>
      <vt:lpstr>Prioritise composure and civility  </vt:lpstr>
      <vt:lpstr>angry people do worse  Angry people don’t look after themselves    </vt:lpstr>
      <vt:lpstr>PowerPoint Presentation</vt:lpstr>
      <vt:lpstr> … it is a test of flexibility</vt:lpstr>
      <vt:lpstr>Consider the humble palm tree?</vt:lpstr>
      <vt:lpstr>Person Spec. virtues</vt:lpstr>
      <vt:lpstr>Fatigue risk factors</vt:lpstr>
      <vt:lpstr>Social Safety</vt:lpstr>
      <vt:lpstr>Context …</vt:lpstr>
    </vt:vector>
  </TitlesOfParts>
  <Company>Royal United Hospitals Bath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Prolonged Duress and Fatigue in  Allostatic Overload</dc:title>
  <dc:creator>Osborn, Mike</dc:creator>
  <cp:lastModifiedBy>Helen Dunderdale</cp:lastModifiedBy>
  <cp:revision>29</cp:revision>
  <dcterms:created xsi:type="dcterms:W3CDTF">2021-02-18T17:16:22Z</dcterms:created>
  <dcterms:modified xsi:type="dcterms:W3CDTF">2023-11-08T08:50:36Z</dcterms:modified>
</cp:coreProperties>
</file>