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</p:sldMasterIdLst>
  <p:notesMasterIdLst>
    <p:notesMasterId r:id="rId51"/>
  </p:notesMasterIdLst>
  <p:sldIdLst>
    <p:sldId id="256" r:id="rId2"/>
    <p:sldId id="343" r:id="rId3"/>
    <p:sldId id="284" r:id="rId4"/>
    <p:sldId id="335" r:id="rId5"/>
    <p:sldId id="285" r:id="rId6"/>
    <p:sldId id="340" r:id="rId7"/>
    <p:sldId id="352" r:id="rId8"/>
    <p:sldId id="286" r:id="rId9"/>
    <p:sldId id="297" r:id="rId10"/>
    <p:sldId id="296" r:id="rId11"/>
    <p:sldId id="353" r:id="rId12"/>
    <p:sldId id="354" r:id="rId13"/>
    <p:sldId id="375" r:id="rId14"/>
    <p:sldId id="376" r:id="rId15"/>
    <p:sldId id="344" r:id="rId16"/>
    <p:sldId id="345" r:id="rId17"/>
    <p:sldId id="346" r:id="rId18"/>
    <p:sldId id="329" r:id="rId19"/>
    <p:sldId id="298" r:id="rId20"/>
    <p:sldId id="361" r:id="rId21"/>
    <p:sldId id="362" r:id="rId22"/>
    <p:sldId id="326" r:id="rId23"/>
    <p:sldId id="363" r:id="rId24"/>
    <p:sldId id="327" r:id="rId25"/>
    <p:sldId id="365" r:id="rId26"/>
    <p:sldId id="366" r:id="rId27"/>
    <p:sldId id="356" r:id="rId28"/>
    <p:sldId id="373" r:id="rId29"/>
    <p:sldId id="359" r:id="rId30"/>
    <p:sldId id="367" r:id="rId31"/>
    <p:sldId id="328" r:id="rId32"/>
    <p:sldId id="300" r:id="rId33"/>
    <p:sldId id="347" r:id="rId34"/>
    <p:sldId id="369" r:id="rId35"/>
    <p:sldId id="377" r:id="rId36"/>
    <p:sldId id="287" r:id="rId37"/>
    <p:sldId id="378" r:id="rId38"/>
    <p:sldId id="330" r:id="rId39"/>
    <p:sldId id="325" r:id="rId40"/>
    <p:sldId id="332" r:id="rId41"/>
    <p:sldId id="294" r:id="rId42"/>
    <p:sldId id="371" r:id="rId43"/>
    <p:sldId id="295" r:id="rId44"/>
    <p:sldId id="372" r:id="rId45"/>
    <p:sldId id="370" r:id="rId46"/>
    <p:sldId id="350" r:id="rId47"/>
    <p:sldId id="380" r:id="rId48"/>
    <p:sldId id="301" r:id="rId49"/>
    <p:sldId id="374" r:id="rId50"/>
  </p:sldIdLst>
  <p:sldSz cx="9144000" cy="6858000" type="screen4x3"/>
  <p:notesSz cx="6669088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77387" autoAdjust="0"/>
  </p:normalViewPr>
  <p:slideViewPr>
    <p:cSldViewPr>
      <p:cViewPr varScale="1">
        <p:scale>
          <a:sx n="61" d="100"/>
          <a:sy n="61" d="100"/>
        </p:scale>
        <p:origin x="147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16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hbristol-my.sharepoint.com/personal/andrew_low_uhbw_nhs_uk/Documents/Documents/Navigational%20Bronchoscopy/Nav%20Bronch%20Data%2015.9.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'[Nav Bronch Data 15.9.23.xlsx]query'!$AL$1</c:f>
              <c:strCache>
                <c:ptCount val="1"/>
                <c:pt idx="0">
                  <c:v>Sensitivity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'[Nav Bronch Data 15.9.23.xlsx]query'!$AH$2:$AH$33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</c:numCache>
            </c:numRef>
          </c:xVal>
          <c:yVal>
            <c:numRef>
              <c:f>'[Nav Bronch Data 15.9.23.xlsx]query'!$AL$2:$AL$33</c:f>
              <c:numCache>
                <c:formatCode>General</c:formatCode>
                <c:ptCount val="32"/>
                <c:pt idx="0">
                  <c:v>0</c:v>
                </c:pt>
                <c:pt idx="1">
                  <c:v>50</c:v>
                </c:pt>
                <c:pt idx="2">
                  <c:v>33.333333333333329</c:v>
                </c:pt>
                <c:pt idx="3">
                  <c:v>25</c:v>
                </c:pt>
                <c:pt idx="4">
                  <c:v>40</c:v>
                </c:pt>
                <c:pt idx="5">
                  <c:v>50</c:v>
                </c:pt>
                <c:pt idx="6">
                  <c:v>42.857142857142854</c:v>
                </c:pt>
                <c:pt idx="7">
                  <c:v>37.5</c:v>
                </c:pt>
                <c:pt idx="8">
                  <c:v>33.333333333333329</c:v>
                </c:pt>
                <c:pt idx="9">
                  <c:v>40</c:v>
                </c:pt>
                <c:pt idx="10">
                  <c:v>45.454545454545453</c:v>
                </c:pt>
                <c:pt idx="11">
                  <c:v>45.454545454545453</c:v>
                </c:pt>
                <c:pt idx="12">
                  <c:v>50</c:v>
                </c:pt>
                <c:pt idx="13">
                  <c:v>53.846153846153847</c:v>
                </c:pt>
                <c:pt idx="14">
                  <c:v>50</c:v>
                </c:pt>
                <c:pt idx="15">
                  <c:v>53.333333333333336</c:v>
                </c:pt>
                <c:pt idx="16">
                  <c:v>53.333333333333336</c:v>
                </c:pt>
                <c:pt idx="17">
                  <c:v>56.25</c:v>
                </c:pt>
                <c:pt idx="18">
                  <c:v>52.941176470588239</c:v>
                </c:pt>
                <c:pt idx="19">
                  <c:v>50</c:v>
                </c:pt>
                <c:pt idx="20">
                  <c:v>52.631578947368418</c:v>
                </c:pt>
                <c:pt idx="21">
                  <c:v>55.000000000000007</c:v>
                </c:pt>
                <c:pt idx="22">
                  <c:v>57.142857142857139</c:v>
                </c:pt>
                <c:pt idx="23">
                  <c:v>57.142857142857139</c:v>
                </c:pt>
                <c:pt idx="24">
                  <c:v>59.090909090909093</c:v>
                </c:pt>
                <c:pt idx="25">
                  <c:v>56.521739130434781</c:v>
                </c:pt>
                <c:pt idx="26">
                  <c:v>58.333333333333336</c:v>
                </c:pt>
                <c:pt idx="27">
                  <c:v>56.000000000000007</c:v>
                </c:pt>
                <c:pt idx="28">
                  <c:v>57.692307692307686</c:v>
                </c:pt>
                <c:pt idx="29">
                  <c:v>57.692307692307686</c:v>
                </c:pt>
                <c:pt idx="30">
                  <c:v>59.259259259259252</c:v>
                </c:pt>
                <c:pt idx="31">
                  <c:v>60.714285714285708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589-4545-BC4B-9766378D9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659584"/>
        <c:axId val="150602112"/>
      </c:scatterChart>
      <c:valAx>
        <c:axId val="14665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Cases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02112"/>
        <c:crosses val="autoZero"/>
        <c:crossBetween val="midCat"/>
      </c:valAx>
      <c:valAx>
        <c:axId val="15060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Sensitivity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59584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3">
  <a:schemeClr val="accent1"/>
  <a:schemeClr val="accent1"/>
  <a:schemeClr val="accent1"/>
  <a:schemeClr val="accent1"/>
  <a:schemeClr val="accent1"/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B0EDC1-4645-43C9-B84E-D584F2793B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7034CA-2A07-409E-83AB-A4F710F045ED}">
      <dgm:prSet/>
      <dgm:spPr/>
      <dgm:t>
        <a:bodyPr/>
        <a:lstStyle/>
        <a:p>
          <a:r>
            <a:rPr lang="en-GB" b="0" i="0" dirty="0"/>
            <a:t>Will it change management?</a:t>
          </a:r>
          <a:endParaRPr lang="en-US" dirty="0"/>
        </a:p>
      </dgm:t>
    </dgm:pt>
    <dgm:pt modelId="{D45B38B6-C896-44F4-9CD2-DDE56856D49A}" type="parTrans" cxnId="{EF2EE9C4-B437-41BE-98AC-9FA473AF4B9A}">
      <dgm:prSet/>
      <dgm:spPr/>
      <dgm:t>
        <a:bodyPr/>
        <a:lstStyle/>
        <a:p>
          <a:endParaRPr lang="en-US"/>
        </a:p>
      </dgm:t>
    </dgm:pt>
    <dgm:pt modelId="{62E8F56C-C8A7-4353-A649-B09B78CC244E}" type="sibTrans" cxnId="{EF2EE9C4-B437-41BE-98AC-9FA473AF4B9A}">
      <dgm:prSet/>
      <dgm:spPr/>
      <dgm:t>
        <a:bodyPr/>
        <a:lstStyle/>
        <a:p>
          <a:endParaRPr lang="en-US"/>
        </a:p>
      </dgm:t>
    </dgm:pt>
    <dgm:pt modelId="{1464E91A-EBBC-4C08-BFDB-C1DCEA381260}">
      <dgm:prSet/>
      <dgm:spPr/>
      <dgm:t>
        <a:bodyPr/>
        <a:lstStyle/>
        <a:p>
          <a:r>
            <a:rPr lang="en-GB" b="0" i="0"/>
            <a:t>Can’t be accessed by </a:t>
          </a:r>
          <a:endParaRPr lang="en-US"/>
        </a:p>
      </dgm:t>
    </dgm:pt>
    <dgm:pt modelId="{47FA08D1-62E3-4A52-86F0-6E4999A1AFB2}" type="parTrans" cxnId="{C4FE47C5-E753-499B-98E3-09E99C0D9924}">
      <dgm:prSet/>
      <dgm:spPr/>
      <dgm:t>
        <a:bodyPr/>
        <a:lstStyle/>
        <a:p>
          <a:endParaRPr lang="en-US"/>
        </a:p>
      </dgm:t>
    </dgm:pt>
    <dgm:pt modelId="{E53E29E4-AD18-41B0-B222-7B47C33DD13E}" type="sibTrans" cxnId="{C4FE47C5-E753-499B-98E3-09E99C0D9924}">
      <dgm:prSet/>
      <dgm:spPr/>
      <dgm:t>
        <a:bodyPr/>
        <a:lstStyle/>
        <a:p>
          <a:endParaRPr lang="en-US"/>
        </a:p>
      </dgm:t>
    </dgm:pt>
    <dgm:pt modelId="{BC4EDFA9-42ED-4C09-A051-A90123815AA8}">
      <dgm:prSet/>
      <dgm:spPr/>
      <dgm:t>
        <a:bodyPr/>
        <a:lstStyle/>
        <a:p>
          <a:r>
            <a:rPr lang="en-GB" b="0" i="0" dirty="0"/>
            <a:t>Standard bronchoscopy</a:t>
          </a:r>
          <a:endParaRPr lang="en-US" dirty="0"/>
        </a:p>
      </dgm:t>
    </dgm:pt>
    <dgm:pt modelId="{D84F0638-BBE0-4265-9A36-A152EFCF6BF6}" type="parTrans" cxnId="{A44815BE-31A9-440F-BA47-9493714AA1A4}">
      <dgm:prSet/>
      <dgm:spPr/>
      <dgm:t>
        <a:bodyPr/>
        <a:lstStyle/>
        <a:p>
          <a:endParaRPr lang="en-US"/>
        </a:p>
      </dgm:t>
    </dgm:pt>
    <dgm:pt modelId="{8585D20D-CB24-4425-99F5-D0D3C17FB930}" type="sibTrans" cxnId="{A44815BE-31A9-440F-BA47-9493714AA1A4}">
      <dgm:prSet/>
      <dgm:spPr/>
      <dgm:t>
        <a:bodyPr/>
        <a:lstStyle/>
        <a:p>
          <a:endParaRPr lang="en-US"/>
        </a:p>
      </dgm:t>
    </dgm:pt>
    <dgm:pt modelId="{504B1D6D-E75C-48EF-9AF6-9D413C2C1462}">
      <dgm:prSet/>
      <dgm:spPr/>
      <dgm:t>
        <a:bodyPr/>
        <a:lstStyle/>
        <a:p>
          <a:r>
            <a:rPr lang="en-GB" b="0" i="0"/>
            <a:t>EBUS</a:t>
          </a:r>
          <a:endParaRPr lang="en-US"/>
        </a:p>
      </dgm:t>
    </dgm:pt>
    <dgm:pt modelId="{07A15CF6-5524-4AB3-80DE-92471112FBDB}" type="parTrans" cxnId="{ED8BC402-7F0F-4379-B82D-D86C4B44463B}">
      <dgm:prSet/>
      <dgm:spPr/>
      <dgm:t>
        <a:bodyPr/>
        <a:lstStyle/>
        <a:p>
          <a:endParaRPr lang="en-US"/>
        </a:p>
      </dgm:t>
    </dgm:pt>
    <dgm:pt modelId="{7329BB97-F778-433D-958A-D339D2CC848C}" type="sibTrans" cxnId="{ED8BC402-7F0F-4379-B82D-D86C4B44463B}">
      <dgm:prSet/>
      <dgm:spPr/>
      <dgm:t>
        <a:bodyPr/>
        <a:lstStyle/>
        <a:p>
          <a:endParaRPr lang="en-US"/>
        </a:p>
      </dgm:t>
    </dgm:pt>
    <dgm:pt modelId="{3D92C7A2-2D48-42A7-B3D1-6ABF711ED9B8}">
      <dgm:prSet/>
      <dgm:spPr/>
      <dgm:t>
        <a:bodyPr/>
        <a:lstStyle/>
        <a:p>
          <a:r>
            <a:rPr lang="en-GB" b="0" i="0" dirty="0"/>
            <a:t>CT guided biopsy</a:t>
          </a:r>
          <a:endParaRPr lang="en-US" dirty="0"/>
        </a:p>
      </dgm:t>
    </dgm:pt>
    <dgm:pt modelId="{AA06A696-2D9B-4014-925E-FCA144975B68}" type="parTrans" cxnId="{B6F8A35D-0EFE-4A05-88A8-21AFCE2CD97D}">
      <dgm:prSet/>
      <dgm:spPr/>
      <dgm:t>
        <a:bodyPr/>
        <a:lstStyle/>
        <a:p>
          <a:endParaRPr lang="en-US"/>
        </a:p>
      </dgm:t>
    </dgm:pt>
    <dgm:pt modelId="{6301795B-6448-4609-80CF-88E374C2AE6A}" type="sibTrans" cxnId="{B6F8A35D-0EFE-4A05-88A8-21AFCE2CD97D}">
      <dgm:prSet/>
      <dgm:spPr/>
      <dgm:t>
        <a:bodyPr/>
        <a:lstStyle/>
        <a:p>
          <a:endParaRPr lang="en-US"/>
        </a:p>
      </dgm:t>
    </dgm:pt>
    <dgm:pt modelId="{36D25E26-C079-4FDE-B87A-87B4E6C25D42}">
      <dgm:prSet/>
      <dgm:spPr/>
      <dgm:t>
        <a:bodyPr/>
        <a:lstStyle/>
        <a:p>
          <a:r>
            <a:rPr lang="en-GB" b="0" i="0"/>
            <a:t>Able to tolerate a GA</a:t>
          </a:r>
          <a:endParaRPr lang="en-US"/>
        </a:p>
      </dgm:t>
    </dgm:pt>
    <dgm:pt modelId="{9B463AAA-8E41-4CCA-AF0C-62EE81788A89}" type="parTrans" cxnId="{E874363F-4190-43D9-A90B-0DAB8E2303D6}">
      <dgm:prSet/>
      <dgm:spPr/>
      <dgm:t>
        <a:bodyPr/>
        <a:lstStyle/>
        <a:p>
          <a:endParaRPr lang="en-US"/>
        </a:p>
      </dgm:t>
    </dgm:pt>
    <dgm:pt modelId="{B75BD464-62A3-4B33-89C3-33E73FF1A2AE}" type="sibTrans" cxnId="{E874363F-4190-43D9-A90B-0DAB8E2303D6}">
      <dgm:prSet/>
      <dgm:spPr/>
      <dgm:t>
        <a:bodyPr/>
        <a:lstStyle/>
        <a:p>
          <a:endParaRPr lang="en-US"/>
        </a:p>
      </dgm:t>
    </dgm:pt>
    <dgm:pt modelId="{0D488345-1942-4CE8-A72B-7C42C50A5E81}">
      <dgm:prSet/>
      <dgm:spPr/>
      <dgm:t>
        <a:bodyPr/>
        <a:lstStyle/>
        <a:p>
          <a:r>
            <a:rPr lang="en-US" dirty="0"/>
            <a:t>Biopsy from another site</a:t>
          </a:r>
        </a:p>
      </dgm:t>
    </dgm:pt>
    <dgm:pt modelId="{F0469BB9-2B97-427C-9A06-F22A37D1BBA0}" type="parTrans" cxnId="{4C92B279-9C70-4201-94B4-CA82134C8C69}">
      <dgm:prSet/>
      <dgm:spPr/>
      <dgm:t>
        <a:bodyPr/>
        <a:lstStyle/>
        <a:p>
          <a:endParaRPr lang="en-GB"/>
        </a:p>
      </dgm:t>
    </dgm:pt>
    <dgm:pt modelId="{08DD4B59-501B-4A4E-8320-5BDF3B3A0D67}" type="sibTrans" cxnId="{4C92B279-9C70-4201-94B4-CA82134C8C69}">
      <dgm:prSet/>
      <dgm:spPr/>
      <dgm:t>
        <a:bodyPr/>
        <a:lstStyle/>
        <a:p>
          <a:endParaRPr lang="en-GB"/>
        </a:p>
      </dgm:t>
    </dgm:pt>
    <dgm:pt modelId="{39DC994F-EEDE-406E-955C-7FD949403003}" type="pres">
      <dgm:prSet presAssocID="{9CB0EDC1-4645-43C9-B84E-D584F2793B28}" presName="linear" presStyleCnt="0">
        <dgm:presLayoutVars>
          <dgm:dir/>
          <dgm:animLvl val="lvl"/>
          <dgm:resizeHandles val="exact"/>
        </dgm:presLayoutVars>
      </dgm:prSet>
      <dgm:spPr/>
    </dgm:pt>
    <dgm:pt modelId="{EA8D4ED0-981F-4D8F-B1A4-742633E3D401}" type="pres">
      <dgm:prSet presAssocID="{EA7034CA-2A07-409E-83AB-A4F710F045ED}" presName="parentLin" presStyleCnt="0"/>
      <dgm:spPr/>
    </dgm:pt>
    <dgm:pt modelId="{0D7DF7C2-395E-45CB-8F4D-6D575FA5A6F6}" type="pres">
      <dgm:prSet presAssocID="{EA7034CA-2A07-409E-83AB-A4F710F045ED}" presName="parentLeftMargin" presStyleLbl="node1" presStyleIdx="0" presStyleCnt="3"/>
      <dgm:spPr/>
    </dgm:pt>
    <dgm:pt modelId="{2927E815-81D3-4FED-9C83-AA112F2F6FCE}" type="pres">
      <dgm:prSet presAssocID="{EA7034CA-2A07-409E-83AB-A4F710F045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4A65E12-2792-4094-8395-E35AB967453E}" type="pres">
      <dgm:prSet presAssocID="{EA7034CA-2A07-409E-83AB-A4F710F045ED}" presName="negativeSpace" presStyleCnt="0"/>
      <dgm:spPr/>
    </dgm:pt>
    <dgm:pt modelId="{FC386A03-85CC-4324-A076-C2D3B4D0284C}" type="pres">
      <dgm:prSet presAssocID="{EA7034CA-2A07-409E-83AB-A4F710F045ED}" presName="childText" presStyleLbl="conFgAcc1" presStyleIdx="0" presStyleCnt="3">
        <dgm:presLayoutVars>
          <dgm:bulletEnabled val="1"/>
        </dgm:presLayoutVars>
      </dgm:prSet>
      <dgm:spPr/>
    </dgm:pt>
    <dgm:pt modelId="{50BAB709-038D-46E1-9D59-863D0135EE8A}" type="pres">
      <dgm:prSet presAssocID="{62E8F56C-C8A7-4353-A649-B09B78CC244E}" presName="spaceBetweenRectangles" presStyleCnt="0"/>
      <dgm:spPr/>
    </dgm:pt>
    <dgm:pt modelId="{FDE78FF8-3DA1-4B65-BF07-9CFBE93E39FA}" type="pres">
      <dgm:prSet presAssocID="{1464E91A-EBBC-4C08-BFDB-C1DCEA381260}" presName="parentLin" presStyleCnt="0"/>
      <dgm:spPr/>
    </dgm:pt>
    <dgm:pt modelId="{7316111E-F61D-41F8-8CE1-0C4A6EC34D21}" type="pres">
      <dgm:prSet presAssocID="{1464E91A-EBBC-4C08-BFDB-C1DCEA381260}" presName="parentLeftMargin" presStyleLbl="node1" presStyleIdx="0" presStyleCnt="3"/>
      <dgm:spPr/>
    </dgm:pt>
    <dgm:pt modelId="{CD2DD66B-96A4-441E-BE40-8DB7DFC24CF0}" type="pres">
      <dgm:prSet presAssocID="{1464E91A-EBBC-4C08-BFDB-C1DCEA3812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F66C50-1C20-4D28-A852-8759DFDC5363}" type="pres">
      <dgm:prSet presAssocID="{1464E91A-EBBC-4C08-BFDB-C1DCEA381260}" presName="negativeSpace" presStyleCnt="0"/>
      <dgm:spPr/>
    </dgm:pt>
    <dgm:pt modelId="{1872F575-24DD-42FC-BBEE-0F7A0CFC65AF}" type="pres">
      <dgm:prSet presAssocID="{1464E91A-EBBC-4C08-BFDB-C1DCEA381260}" presName="childText" presStyleLbl="conFgAcc1" presStyleIdx="1" presStyleCnt="3">
        <dgm:presLayoutVars>
          <dgm:bulletEnabled val="1"/>
        </dgm:presLayoutVars>
      </dgm:prSet>
      <dgm:spPr/>
    </dgm:pt>
    <dgm:pt modelId="{85828EC9-BED0-4031-A709-482261354BBD}" type="pres">
      <dgm:prSet presAssocID="{E53E29E4-AD18-41B0-B222-7B47C33DD13E}" presName="spaceBetweenRectangles" presStyleCnt="0"/>
      <dgm:spPr/>
    </dgm:pt>
    <dgm:pt modelId="{7E79F8DF-1FCF-4DD5-875A-AA38BFD7E26A}" type="pres">
      <dgm:prSet presAssocID="{36D25E26-C079-4FDE-B87A-87B4E6C25D42}" presName="parentLin" presStyleCnt="0"/>
      <dgm:spPr/>
    </dgm:pt>
    <dgm:pt modelId="{6411099F-AB56-4E11-9A19-DD4527BBB740}" type="pres">
      <dgm:prSet presAssocID="{36D25E26-C079-4FDE-B87A-87B4E6C25D42}" presName="parentLeftMargin" presStyleLbl="node1" presStyleIdx="1" presStyleCnt="3"/>
      <dgm:spPr/>
    </dgm:pt>
    <dgm:pt modelId="{BF3F88F9-B392-4C7E-97F4-9427B0FA291F}" type="pres">
      <dgm:prSet presAssocID="{36D25E26-C079-4FDE-B87A-87B4E6C25D4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FC6FBF-7A3B-48EB-B578-9B8EA38FDBFD}" type="pres">
      <dgm:prSet presAssocID="{36D25E26-C079-4FDE-B87A-87B4E6C25D42}" presName="negativeSpace" presStyleCnt="0"/>
      <dgm:spPr/>
    </dgm:pt>
    <dgm:pt modelId="{84FF78FD-F6AF-4AE7-B28B-9F9A64682609}" type="pres">
      <dgm:prSet presAssocID="{36D25E26-C079-4FDE-B87A-87B4E6C25D4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8BC402-7F0F-4379-B82D-D86C4B44463B}" srcId="{1464E91A-EBBC-4C08-BFDB-C1DCEA381260}" destId="{504B1D6D-E75C-48EF-9AF6-9D413C2C1462}" srcOrd="1" destOrd="0" parTransId="{07A15CF6-5524-4AB3-80DE-92471112FBDB}" sibTransId="{7329BB97-F778-433D-958A-D339D2CC848C}"/>
    <dgm:cxn modelId="{38140410-735D-41C1-847B-5591BD7A9861}" type="presOf" srcId="{504B1D6D-E75C-48EF-9AF6-9D413C2C1462}" destId="{1872F575-24DD-42FC-BBEE-0F7A0CFC65AF}" srcOrd="0" destOrd="1" presId="urn:microsoft.com/office/officeart/2005/8/layout/list1"/>
    <dgm:cxn modelId="{69EF682B-8A35-4080-A6BA-2FA713B20EBD}" type="presOf" srcId="{9CB0EDC1-4645-43C9-B84E-D584F2793B28}" destId="{39DC994F-EEDE-406E-955C-7FD949403003}" srcOrd="0" destOrd="0" presId="urn:microsoft.com/office/officeart/2005/8/layout/list1"/>
    <dgm:cxn modelId="{E874363F-4190-43D9-A90B-0DAB8E2303D6}" srcId="{9CB0EDC1-4645-43C9-B84E-D584F2793B28}" destId="{36D25E26-C079-4FDE-B87A-87B4E6C25D42}" srcOrd="2" destOrd="0" parTransId="{9B463AAA-8E41-4CCA-AF0C-62EE81788A89}" sibTransId="{B75BD464-62A3-4B33-89C3-33E73FF1A2AE}"/>
    <dgm:cxn modelId="{B6F8A35D-0EFE-4A05-88A8-21AFCE2CD97D}" srcId="{1464E91A-EBBC-4C08-BFDB-C1DCEA381260}" destId="{3D92C7A2-2D48-42A7-B3D1-6ABF711ED9B8}" srcOrd="2" destOrd="0" parTransId="{AA06A696-2D9B-4014-925E-FCA144975B68}" sibTransId="{6301795B-6448-4609-80CF-88E374C2AE6A}"/>
    <dgm:cxn modelId="{B0C68844-9B57-4CD6-9F23-5E74FF57BC01}" type="presOf" srcId="{1464E91A-EBBC-4C08-BFDB-C1DCEA381260}" destId="{CD2DD66B-96A4-441E-BE40-8DB7DFC24CF0}" srcOrd="1" destOrd="0" presId="urn:microsoft.com/office/officeart/2005/8/layout/list1"/>
    <dgm:cxn modelId="{4C92B279-9C70-4201-94B4-CA82134C8C69}" srcId="{1464E91A-EBBC-4C08-BFDB-C1DCEA381260}" destId="{0D488345-1942-4CE8-A72B-7C42C50A5E81}" srcOrd="3" destOrd="0" parTransId="{F0469BB9-2B97-427C-9A06-F22A37D1BBA0}" sibTransId="{08DD4B59-501B-4A4E-8320-5BDF3B3A0D67}"/>
    <dgm:cxn modelId="{427390A0-323F-453A-B403-0BD751B60DF9}" type="presOf" srcId="{EA7034CA-2A07-409E-83AB-A4F710F045ED}" destId="{2927E815-81D3-4FED-9C83-AA112F2F6FCE}" srcOrd="1" destOrd="0" presId="urn:microsoft.com/office/officeart/2005/8/layout/list1"/>
    <dgm:cxn modelId="{A44815BE-31A9-440F-BA47-9493714AA1A4}" srcId="{1464E91A-EBBC-4C08-BFDB-C1DCEA381260}" destId="{BC4EDFA9-42ED-4C09-A051-A90123815AA8}" srcOrd="0" destOrd="0" parTransId="{D84F0638-BBE0-4265-9A36-A152EFCF6BF6}" sibTransId="{8585D20D-CB24-4425-99F5-D0D3C17FB930}"/>
    <dgm:cxn modelId="{87DE2AC0-9AC9-4B6C-BADB-F90C0D96B87A}" type="presOf" srcId="{EA7034CA-2A07-409E-83AB-A4F710F045ED}" destId="{0D7DF7C2-395E-45CB-8F4D-6D575FA5A6F6}" srcOrd="0" destOrd="0" presId="urn:microsoft.com/office/officeart/2005/8/layout/list1"/>
    <dgm:cxn modelId="{6FB0D8C1-145E-44E6-B9D8-E484BABFD974}" type="presOf" srcId="{BC4EDFA9-42ED-4C09-A051-A90123815AA8}" destId="{1872F575-24DD-42FC-BBEE-0F7A0CFC65AF}" srcOrd="0" destOrd="0" presId="urn:microsoft.com/office/officeart/2005/8/layout/list1"/>
    <dgm:cxn modelId="{EF2EE9C4-B437-41BE-98AC-9FA473AF4B9A}" srcId="{9CB0EDC1-4645-43C9-B84E-D584F2793B28}" destId="{EA7034CA-2A07-409E-83AB-A4F710F045ED}" srcOrd="0" destOrd="0" parTransId="{D45B38B6-C896-44F4-9CD2-DDE56856D49A}" sibTransId="{62E8F56C-C8A7-4353-A649-B09B78CC244E}"/>
    <dgm:cxn modelId="{C4FE47C5-E753-499B-98E3-09E99C0D9924}" srcId="{9CB0EDC1-4645-43C9-B84E-D584F2793B28}" destId="{1464E91A-EBBC-4C08-BFDB-C1DCEA381260}" srcOrd="1" destOrd="0" parTransId="{47FA08D1-62E3-4A52-86F0-6E4999A1AFB2}" sibTransId="{E53E29E4-AD18-41B0-B222-7B47C33DD13E}"/>
    <dgm:cxn modelId="{69763CCB-B722-4929-A55B-A4973FEAD932}" type="presOf" srcId="{36D25E26-C079-4FDE-B87A-87B4E6C25D42}" destId="{BF3F88F9-B392-4C7E-97F4-9427B0FA291F}" srcOrd="1" destOrd="0" presId="urn:microsoft.com/office/officeart/2005/8/layout/list1"/>
    <dgm:cxn modelId="{1838A1D4-8A69-46CA-91F5-C357B1910B90}" type="presOf" srcId="{0D488345-1942-4CE8-A72B-7C42C50A5E81}" destId="{1872F575-24DD-42FC-BBEE-0F7A0CFC65AF}" srcOrd="0" destOrd="3" presId="urn:microsoft.com/office/officeart/2005/8/layout/list1"/>
    <dgm:cxn modelId="{FC6EBDE4-6DAF-4A04-BA0D-A9C8160FA767}" type="presOf" srcId="{1464E91A-EBBC-4C08-BFDB-C1DCEA381260}" destId="{7316111E-F61D-41F8-8CE1-0C4A6EC34D21}" srcOrd="0" destOrd="0" presId="urn:microsoft.com/office/officeart/2005/8/layout/list1"/>
    <dgm:cxn modelId="{446728F6-CB7A-4D1D-B17C-5C88D9FD0418}" type="presOf" srcId="{36D25E26-C079-4FDE-B87A-87B4E6C25D42}" destId="{6411099F-AB56-4E11-9A19-DD4527BBB740}" srcOrd="0" destOrd="0" presId="urn:microsoft.com/office/officeart/2005/8/layout/list1"/>
    <dgm:cxn modelId="{F96C2CFA-6535-4488-B4AE-B65FBF209000}" type="presOf" srcId="{3D92C7A2-2D48-42A7-B3D1-6ABF711ED9B8}" destId="{1872F575-24DD-42FC-BBEE-0F7A0CFC65AF}" srcOrd="0" destOrd="2" presId="urn:microsoft.com/office/officeart/2005/8/layout/list1"/>
    <dgm:cxn modelId="{FD75BD37-A386-497D-BFC0-3F01913F7775}" type="presParOf" srcId="{39DC994F-EEDE-406E-955C-7FD949403003}" destId="{EA8D4ED0-981F-4D8F-B1A4-742633E3D401}" srcOrd="0" destOrd="0" presId="urn:microsoft.com/office/officeart/2005/8/layout/list1"/>
    <dgm:cxn modelId="{0D5CD289-01BA-4B40-A45C-33D345F94994}" type="presParOf" srcId="{EA8D4ED0-981F-4D8F-B1A4-742633E3D401}" destId="{0D7DF7C2-395E-45CB-8F4D-6D575FA5A6F6}" srcOrd="0" destOrd="0" presId="urn:microsoft.com/office/officeart/2005/8/layout/list1"/>
    <dgm:cxn modelId="{C7EAC95E-CC8F-46A9-B901-45354DF65CB0}" type="presParOf" srcId="{EA8D4ED0-981F-4D8F-B1A4-742633E3D401}" destId="{2927E815-81D3-4FED-9C83-AA112F2F6FCE}" srcOrd="1" destOrd="0" presId="urn:microsoft.com/office/officeart/2005/8/layout/list1"/>
    <dgm:cxn modelId="{FE8E3C8E-B983-456A-B170-4EC8CB7025E4}" type="presParOf" srcId="{39DC994F-EEDE-406E-955C-7FD949403003}" destId="{F4A65E12-2792-4094-8395-E35AB967453E}" srcOrd="1" destOrd="0" presId="urn:microsoft.com/office/officeart/2005/8/layout/list1"/>
    <dgm:cxn modelId="{A673A813-9845-4163-98FA-9CA7A142C569}" type="presParOf" srcId="{39DC994F-EEDE-406E-955C-7FD949403003}" destId="{FC386A03-85CC-4324-A076-C2D3B4D0284C}" srcOrd="2" destOrd="0" presId="urn:microsoft.com/office/officeart/2005/8/layout/list1"/>
    <dgm:cxn modelId="{B02C188F-CC0E-4500-997D-0E507B20467B}" type="presParOf" srcId="{39DC994F-EEDE-406E-955C-7FD949403003}" destId="{50BAB709-038D-46E1-9D59-863D0135EE8A}" srcOrd="3" destOrd="0" presId="urn:microsoft.com/office/officeart/2005/8/layout/list1"/>
    <dgm:cxn modelId="{267FB2C0-D618-4A94-AEF8-5C0DE06EE318}" type="presParOf" srcId="{39DC994F-EEDE-406E-955C-7FD949403003}" destId="{FDE78FF8-3DA1-4B65-BF07-9CFBE93E39FA}" srcOrd="4" destOrd="0" presId="urn:microsoft.com/office/officeart/2005/8/layout/list1"/>
    <dgm:cxn modelId="{E7DFFD2D-573C-4B9F-AD0E-087BC973CEB3}" type="presParOf" srcId="{FDE78FF8-3DA1-4B65-BF07-9CFBE93E39FA}" destId="{7316111E-F61D-41F8-8CE1-0C4A6EC34D21}" srcOrd="0" destOrd="0" presId="urn:microsoft.com/office/officeart/2005/8/layout/list1"/>
    <dgm:cxn modelId="{E7435071-444A-48B2-B468-2EEB44A5D568}" type="presParOf" srcId="{FDE78FF8-3DA1-4B65-BF07-9CFBE93E39FA}" destId="{CD2DD66B-96A4-441E-BE40-8DB7DFC24CF0}" srcOrd="1" destOrd="0" presId="urn:microsoft.com/office/officeart/2005/8/layout/list1"/>
    <dgm:cxn modelId="{71CDC6F6-4477-4B27-A47B-1A7AC34567F1}" type="presParOf" srcId="{39DC994F-EEDE-406E-955C-7FD949403003}" destId="{14F66C50-1C20-4D28-A852-8759DFDC5363}" srcOrd="5" destOrd="0" presId="urn:microsoft.com/office/officeart/2005/8/layout/list1"/>
    <dgm:cxn modelId="{FE3AD1C4-F1F3-4468-A67D-E93BCA126797}" type="presParOf" srcId="{39DC994F-EEDE-406E-955C-7FD949403003}" destId="{1872F575-24DD-42FC-BBEE-0F7A0CFC65AF}" srcOrd="6" destOrd="0" presId="urn:microsoft.com/office/officeart/2005/8/layout/list1"/>
    <dgm:cxn modelId="{251169D1-C9A7-4E1D-8593-4FC71D8D6B5B}" type="presParOf" srcId="{39DC994F-EEDE-406E-955C-7FD949403003}" destId="{85828EC9-BED0-4031-A709-482261354BBD}" srcOrd="7" destOrd="0" presId="urn:microsoft.com/office/officeart/2005/8/layout/list1"/>
    <dgm:cxn modelId="{9131B176-F000-4AB4-AD15-3921C6369707}" type="presParOf" srcId="{39DC994F-EEDE-406E-955C-7FD949403003}" destId="{7E79F8DF-1FCF-4DD5-875A-AA38BFD7E26A}" srcOrd="8" destOrd="0" presId="urn:microsoft.com/office/officeart/2005/8/layout/list1"/>
    <dgm:cxn modelId="{AF32AA1C-ADE5-401E-B4E8-B6281634314C}" type="presParOf" srcId="{7E79F8DF-1FCF-4DD5-875A-AA38BFD7E26A}" destId="{6411099F-AB56-4E11-9A19-DD4527BBB740}" srcOrd="0" destOrd="0" presId="urn:microsoft.com/office/officeart/2005/8/layout/list1"/>
    <dgm:cxn modelId="{A63CD2AB-9D9C-47EB-A9AA-C9B356412262}" type="presParOf" srcId="{7E79F8DF-1FCF-4DD5-875A-AA38BFD7E26A}" destId="{BF3F88F9-B392-4C7E-97F4-9427B0FA291F}" srcOrd="1" destOrd="0" presId="urn:microsoft.com/office/officeart/2005/8/layout/list1"/>
    <dgm:cxn modelId="{81EEE48B-91EA-48A6-8C3A-BFCB70CC184D}" type="presParOf" srcId="{39DC994F-EEDE-406E-955C-7FD949403003}" destId="{6EFC6FBF-7A3B-48EB-B578-9B8EA38FDBFD}" srcOrd="9" destOrd="0" presId="urn:microsoft.com/office/officeart/2005/8/layout/list1"/>
    <dgm:cxn modelId="{5AF3CE0F-7B50-4F00-A265-3105FB39ABC0}" type="presParOf" srcId="{39DC994F-EEDE-406E-955C-7FD949403003}" destId="{84FF78FD-F6AF-4AE7-B28B-9F9A646826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86A03-85CC-4324-A076-C2D3B4D0284C}">
      <dsp:nvSpPr>
        <dsp:cNvPr id="0" name=""/>
        <dsp:cNvSpPr/>
      </dsp:nvSpPr>
      <dsp:spPr>
        <a:xfrm>
          <a:off x="0" y="340985"/>
          <a:ext cx="671165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7E815-81D3-4FED-9C83-AA112F2F6FCE}">
      <dsp:nvSpPr>
        <dsp:cNvPr id="0" name=""/>
        <dsp:cNvSpPr/>
      </dsp:nvSpPr>
      <dsp:spPr>
        <a:xfrm>
          <a:off x="335582" y="31025"/>
          <a:ext cx="4698157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79" tIns="0" rIns="17757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 dirty="0"/>
            <a:t>Will it change management?</a:t>
          </a:r>
          <a:endParaRPr lang="en-US" sz="2100" kern="1200" dirty="0"/>
        </a:p>
      </dsp:txBody>
      <dsp:txXfrm>
        <a:off x="365844" y="61287"/>
        <a:ext cx="4637633" cy="559396"/>
      </dsp:txXfrm>
    </dsp:sp>
    <dsp:sp modelId="{1872F575-24DD-42FC-BBEE-0F7A0CFC65AF}">
      <dsp:nvSpPr>
        <dsp:cNvPr id="0" name=""/>
        <dsp:cNvSpPr/>
      </dsp:nvSpPr>
      <dsp:spPr>
        <a:xfrm>
          <a:off x="0" y="1293545"/>
          <a:ext cx="6711654" cy="191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899" tIns="437388" rIns="520899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0" i="0" kern="1200" dirty="0"/>
            <a:t>Standard bronchoscopy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0" i="0" kern="1200"/>
            <a:t>EBUS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b="0" i="0" kern="1200" dirty="0"/>
            <a:t>CT guided biopsy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Biopsy from another site</a:t>
          </a:r>
        </a:p>
      </dsp:txBody>
      <dsp:txXfrm>
        <a:off x="0" y="1293545"/>
        <a:ext cx="6711654" cy="1918350"/>
      </dsp:txXfrm>
    </dsp:sp>
    <dsp:sp modelId="{CD2DD66B-96A4-441E-BE40-8DB7DFC24CF0}">
      <dsp:nvSpPr>
        <dsp:cNvPr id="0" name=""/>
        <dsp:cNvSpPr/>
      </dsp:nvSpPr>
      <dsp:spPr>
        <a:xfrm>
          <a:off x="335582" y="983585"/>
          <a:ext cx="4698157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79" tIns="0" rIns="17757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/>
            <a:t>Can’t be accessed by </a:t>
          </a:r>
          <a:endParaRPr lang="en-US" sz="2100" kern="1200"/>
        </a:p>
      </dsp:txBody>
      <dsp:txXfrm>
        <a:off x="365844" y="1013847"/>
        <a:ext cx="4637633" cy="559396"/>
      </dsp:txXfrm>
    </dsp:sp>
    <dsp:sp modelId="{84FF78FD-F6AF-4AE7-B28B-9F9A64682609}">
      <dsp:nvSpPr>
        <dsp:cNvPr id="0" name=""/>
        <dsp:cNvSpPr/>
      </dsp:nvSpPr>
      <dsp:spPr>
        <a:xfrm>
          <a:off x="0" y="3635255"/>
          <a:ext cx="6711654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F88F9-B392-4C7E-97F4-9427B0FA291F}">
      <dsp:nvSpPr>
        <dsp:cNvPr id="0" name=""/>
        <dsp:cNvSpPr/>
      </dsp:nvSpPr>
      <dsp:spPr>
        <a:xfrm>
          <a:off x="335582" y="3325295"/>
          <a:ext cx="4698157" cy="619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79" tIns="0" rIns="17757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0" i="0" kern="1200"/>
            <a:t>Able to tolerate a GA</a:t>
          </a:r>
          <a:endParaRPr lang="en-US" sz="2100" kern="1200"/>
        </a:p>
      </dsp:txBody>
      <dsp:txXfrm>
        <a:off x="365844" y="3355557"/>
        <a:ext cx="4637633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17D47-FA16-4531-87E8-DCDF6DB7E2E8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1838"/>
            <a:ext cx="4878388" cy="365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10" y="4632960"/>
            <a:ext cx="5335270" cy="438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A4BA6-6279-4CBC-B1AE-59D66E0D1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9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760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assessment – CPET</a:t>
            </a:r>
          </a:p>
          <a:p>
            <a:endParaRPr lang="en-GB" dirty="0"/>
          </a:p>
          <a:p>
            <a:r>
              <a:rPr lang="en-GB" dirty="0"/>
              <a:t>Wasserman 9 plot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69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Numbers</a:t>
            </a:r>
          </a:p>
          <a:p>
            <a:endParaRPr lang="en-GB" dirty="0"/>
          </a:p>
          <a:p>
            <a:r>
              <a:rPr lang="en-GB" dirty="0"/>
              <a:t>VO2max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0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8 High risk for surgery</a:t>
            </a:r>
          </a:p>
          <a:p>
            <a:endParaRPr lang="en-GB" baseline="0" dirty="0"/>
          </a:p>
          <a:p>
            <a:r>
              <a:rPr lang="en-GB" baseline="0" dirty="0"/>
              <a:t>&gt;20 low risk</a:t>
            </a:r>
          </a:p>
          <a:p>
            <a:r>
              <a:rPr lang="en-GB" baseline="0" dirty="0"/>
              <a:t>15-20 intermediate risk</a:t>
            </a:r>
          </a:p>
          <a:p>
            <a:r>
              <a:rPr lang="en-GB" baseline="0" dirty="0"/>
              <a:t>&lt;15 high risk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378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Single figures… surgery is off the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139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S/B oncology – low avidity herder risk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 biopsy – surrounding emphysema – too deep for </a:t>
            </a:r>
            <a:r>
              <a:rPr lang="en-GB" baseline="0" dirty="0" err="1"/>
              <a:t>bronch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ongoing FU… maybe SABR if there’s progression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Patient left with uncertainty… no definitive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48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74F </a:t>
            </a:r>
          </a:p>
          <a:p>
            <a:r>
              <a:rPr lang="en-GB" dirty="0"/>
              <a:t>COPD exacerbation – slot to resolve – went on to have a CXR, which was abnormal</a:t>
            </a:r>
          </a:p>
          <a:p>
            <a:r>
              <a:rPr lang="en-GB" dirty="0"/>
              <a:t>Settled by the time of clinic</a:t>
            </a:r>
          </a:p>
          <a:p>
            <a:r>
              <a:rPr lang="en-GB" dirty="0"/>
              <a:t>PS1 – unlimited on the flat, can manage a flight of stairs</a:t>
            </a:r>
          </a:p>
          <a:p>
            <a:r>
              <a:rPr lang="en-GB" dirty="0"/>
              <a:t>A little SOB on hills</a:t>
            </a:r>
          </a:p>
          <a:p>
            <a:r>
              <a:rPr lang="en-GB" dirty="0"/>
              <a:t>Still working – in Sainsbury’s, walks the dog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 smoker 5 years ago – 25 pack years</a:t>
            </a:r>
          </a:p>
          <a:p>
            <a:endParaRPr lang="en-GB" dirty="0"/>
          </a:p>
          <a:p>
            <a:r>
              <a:rPr lang="en-GB" dirty="0"/>
              <a:t>CT – multifocal disease</a:t>
            </a:r>
          </a:p>
          <a:p>
            <a:r>
              <a:rPr lang="en-GB" dirty="0"/>
              <a:t>Also shows emphysema</a:t>
            </a:r>
          </a:p>
          <a:p>
            <a:r>
              <a:rPr lang="en-GB" dirty="0"/>
              <a:t>FEV1 0.77</a:t>
            </a:r>
          </a:p>
          <a:p>
            <a:endParaRPr lang="en-GB" dirty="0"/>
          </a:p>
          <a:p>
            <a:r>
              <a:rPr lang="en-GB" dirty="0"/>
              <a:t>But largest lesion in RUL abutting the pleura</a:t>
            </a:r>
          </a:p>
          <a:p>
            <a:endParaRPr lang="en-GB" dirty="0"/>
          </a:p>
          <a:p>
            <a:r>
              <a:rPr lang="en-GB" dirty="0"/>
              <a:t>(FEV1 0.77 (44%)</a:t>
            </a:r>
          </a:p>
          <a:p>
            <a:r>
              <a:rPr lang="en-GB" dirty="0"/>
              <a:t>FVC 2.24 (101%)</a:t>
            </a:r>
          </a:p>
          <a:p>
            <a:r>
              <a:rPr lang="en-GB" dirty="0"/>
              <a:t>FEV1/FVC 44%</a:t>
            </a:r>
          </a:p>
          <a:p>
            <a:r>
              <a:rPr lang="en-GB" dirty="0"/>
              <a:t>TLCO 3.66 67%)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39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Couldn’t breath hold</a:t>
            </a:r>
          </a:p>
          <a:p>
            <a:endParaRPr lang="en-GB" dirty="0"/>
          </a:p>
          <a:p>
            <a:r>
              <a:rPr lang="en-GB" dirty="0"/>
              <a:t>Possibly in the lesion… possibly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534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Sustained a PTX – Abandoned</a:t>
            </a:r>
          </a:p>
          <a:p>
            <a:endParaRPr lang="en-GB" dirty="0"/>
          </a:p>
          <a:p>
            <a:r>
              <a:rPr lang="en-GB" dirty="0"/>
              <a:t>Left with multifocal disease… probably adeno, but no tissue for diagnosis</a:t>
            </a:r>
          </a:p>
          <a:p>
            <a:r>
              <a:rPr lang="en-GB" dirty="0"/>
              <a:t>What do we do – blind wash and brush?</a:t>
            </a:r>
          </a:p>
          <a:p>
            <a:r>
              <a:rPr lang="en-GB" dirty="0"/>
              <a:t>Try again</a:t>
            </a:r>
          </a:p>
          <a:p>
            <a:r>
              <a:rPr lang="en-GB" dirty="0"/>
              <a:t>Watch and wait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8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?Where Navigational bronchoscopy comes in</a:t>
            </a:r>
          </a:p>
          <a:p>
            <a:r>
              <a:rPr lang="en-GB" dirty="0"/>
              <a:t>- a way of </a:t>
            </a:r>
            <a:r>
              <a:rPr lang="en-GB" dirty="0" err="1"/>
              <a:t>biopsying</a:t>
            </a:r>
            <a:r>
              <a:rPr lang="en-GB" dirty="0"/>
              <a:t> these lesions</a:t>
            </a:r>
          </a:p>
          <a:p>
            <a:r>
              <a:rPr lang="en-GB" dirty="0"/>
              <a:t>- more accurate diagnosis</a:t>
            </a:r>
          </a:p>
          <a:p>
            <a:r>
              <a:rPr lang="en-GB" dirty="0"/>
              <a:t>- earlier diagnosis in the pathway</a:t>
            </a:r>
          </a:p>
          <a:p>
            <a:r>
              <a:rPr lang="en-GB" dirty="0"/>
              <a:t>- allow better treatment decisions – sometimes treat without ever knowing</a:t>
            </a:r>
          </a:p>
          <a:p>
            <a:r>
              <a:rPr lang="en-GB" dirty="0"/>
              <a:t>- or as with surgery the treatment leads to the diagnosis – which may not have been lung cancer</a:t>
            </a:r>
          </a:p>
          <a:p>
            <a:endParaRPr lang="en-GB" dirty="0"/>
          </a:p>
          <a:p>
            <a:r>
              <a:rPr lang="en-GB" dirty="0"/>
              <a:t>What is it?</a:t>
            </a:r>
          </a:p>
          <a:p>
            <a:r>
              <a:rPr lang="en-GB" dirty="0"/>
              <a:t>Names…</a:t>
            </a:r>
          </a:p>
          <a:p>
            <a:r>
              <a:rPr lang="en-GB" dirty="0"/>
              <a:t>Most useful is electromagnetic navigational bronchoscopy</a:t>
            </a:r>
          </a:p>
          <a:p>
            <a:r>
              <a:rPr lang="en-GB" dirty="0"/>
              <a:t>- </a:t>
            </a:r>
            <a:r>
              <a:rPr lang="en-GB" dirty="0" err="1"/>
              <a:t>Bronchoscopic</a:t>
            </a:r>
            <a:r>
              <a:rPr lang="en-GB" dirty="0"/>
              <a:t> technique</a:t>
            </a:r>
          </a:p>
          <a:p>
            <a:r>
              <a:rPr lang="en-GB" dirty="0"/>
              <a:t>- uses electromagnetic technology</a:t>
            </a:r>
          </a:p>
          <a:p>
            <a:r>
              <a:rPr lang="en-GB" dirty="0"/>
              <a:t>- to help navigate to lung lesions</a:t>
            </a:r>
          </a:p>
          <a:p>
            <a:r>
              <a:rPr lang="en-GB" dirty="0"/>
              <a:t>- using electromagnetic technology because lesions are too deep for fibreoptic guidance – scope too big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03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How does it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Combining 3 main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bronchoscopy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electromagnetic navigation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CT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Uses CT imaging to create a 3D reconstruction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63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we need it</a:t>
            </a:r>
          </a:p>
          <a:p>
            <a:r>
              <a:rPr lang="en-GB" dirty="0"/>
              <a:t>What it is</a:t>
            </a:r>
          </a:p>
          <a:p>
            <a:r>
              <a:rPr lang="en-GB" dirty="0"/>
              <a:t>How it works</a:t>
            </a:r>
            <a:r>
              <a:rPr lang="en-GB" baseline="0" dirty="0"/>
              <a:t> and how we do it</a:t>
            </a:r>
          </a:p>
          <a:p>
            <a:r>
              <a:rPr lang="en-GB" baseline="0" dirty="0"/>
              <a:t>How we’re getting on</a:t>
            </a:r>
          </a:p>
          <a:p>
            <a:r>
              <a:rPr lang="en-GB" baseline="0" dirty="0"/>
              <a:t>Who we’re doing it on and so who to refer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609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Using the 3D reconstruction to create a map through the airways to the lesion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74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that map to then guide you to the lesion, which you otherwise wouldn’t see with the scope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During the procedure using the 3D map to navigate in real time to the lung lesion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Allows sampling of the lesion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Otherwise wouldn’t be able to get there with standard bronchoscopy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118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do we do it?</a:t>
            </a:r>
          </a:p>
          <a:p>
            <a:endParaRPr lang="en-GB" dirty="0"/>
          </a:p>
          <a:p>
            <a:r>
              <a:rPr lang="en-GB" dirty="0"/>
              <a:t>Planning</a:t>
            </a:r>
          </a:p>
          <a:p>
            <a:r>
              <a:rPr lang="en-GB" dirty="0"/>
              <a:t>Pre procedure</a:t>
            </a:r>
          </a:p>
          <a:p>
            <a:r>
              <a:rPr lang="en-GB" dirty="0"/>
              <a:t>Import the CT images</a:t>
            </a:r>
          </a:p>
          <a:p>
            <a:r>
              <a:rPr lang="en-GB" dirty="0"/>
              <a:t>Indicate where the lesion is</a:t>
            </a:r>
          </a:p>
          <a:p>
            <a:r>
              <a:rPr lang="en-GB" dirty="0"/>
              <a:t>Manipulate the green shape to the shape of the lesion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162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Then need to create your map</a:t>
            </a:r>
          </a:p>
          <a:p>
            <a:endParaRPr lang="en-GB" dirty="0"/>
          </a:p>
          <a:p>
            <a:r>
              <a:rPr lang="en-GB" dirty="0"/>
              <a:t>Rotate the image until airway to the lesion is located</a:t>
            </a:r>
          </a:p>
          <a:p>
            <a:endParaRPr lang="en-GB" dirty="0"/>
          </a:p>
          <a:p>
            <a:r>
              <a:rPr lang="en-GB" dirty="0"/>
              <a:t>Draw a line to the lesion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170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Software then creates the rest of the map to the larger more proximal airways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82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sorts of images you then see during the procedure as your working your way through the airways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86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Procedure itself</a:t>
            </a:r>
          </a:p>
          <a:p>
            <a:endParaRPr lang="en-GB" dirty="0"/>
          </a:p>
          <a:p>
            <a:r>
              <a:rPr lang="en-GB" dirty="0"/>
              <a:t>Need to superimpose the CT images – the 3D recon of the airways and the map to the lesion, onto the body</a:t>
            </a:r>
          </a:p>
          <a:p>
            <a:endParaRPr lang="en-GB" dirty="0"/>
          </a:p>
          <a:p>
            <a:r>
              <a:rPr lang="en-GB" dirty="0"/>
              <a:t>Patient placed on a board</a:t>
            </a:r>
          </a:p>
          <a:p>
            <a:r>
              <a:rPr lang="en-GB" dirty="0"/>
              <a:t>3 probes place on the chest</a:t>
            </a:r>
          </a:p>
          <a:p>
            <a:r>
              <a:rPr lang="en-GB" dirty="0"/>
              <a:t>Creates an EM field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42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Pass a probe down the working channel of the bronchoscope</a:t>
            </a:r>
          </a:p>
          <a:p>
            <a:r>
              <a:rPr lang="en-GB" dirty="0"/>
              <a:t>- so that it’s just out of the bronchoscope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210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Probe is then tracked within the EM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548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Probe is collecting data within the EM field as moving it around the airways to create a real time map of the airways</a:t>
            </a:r>
          </a:p>
          <a:p>
            <a:r>
              <a:rPr lang="en-GB" dirty="0"/>
              <a:t>Once enough data collected, it allows the 3D CT reconstruction to be snapped to the real time map of the airways</a:t>
            </a:r>
          </a:p>
          <a:p>
            <a:r>
              <a:rPr lang="en-GB" dirty="0"/>
              <a:t>So that CT images are superimposed onto the body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05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58M</a:t>
            </a:r>
            <a:r>
              <a:rPr lang="en-GB" baseline="0" dirty="0"/>
              <a:t> </a:t>
            </a:r>
            <a:r>
              <a:rPr lang="en-GB" dirty="0"/>
              <a:t>Smoker</a:t>
            </a:r>
            <a:endParaRPr lang="en-GB" baseline="0" dirty="0"/>
          </a:p>
          <a:p>
            <a:r>
              <a:rPr lang="en-GB" baseline="0" dirty="0"/>
              <a:t>Incidental pick up on a CTPA – presented with CP</a:t>
            </a:r>
          </a:p>
          <a:p>
            <a:r>
              <a:rPr lang="en-GB" dirty="0"/>
              <a:t>27mm RLL mass</a:t>
            </a:r>
          </a:p>
          <a:p>
            <a:endParaRPr lang="en-GB" dirty="0"/>
          </a:p>
          <a:p>
            <a:r>
              <a:rPr lang="en-GB" dirty="0"/>
              <a:t>PET</a:t>
            </a:r>
            <a:r>
              <a:rPr lang="en-GB" baseline="0" dirty="0"/>
              <a:t> avid SUV 23.3</a:t>
            </a:r>
          </a:p>
          <a:p>
            <a:endParaRPr lang="en-GB" baseline="0" dirty="0"/>
          </a:p>
          <a:p>
            <a:r>
              <a:rPr lang="en-GB" baseline="0" dirty="0"/>
              <a:t>Radiological staging and diagnosis of a lung cancer T1cN0M0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5978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EM field tracks the probe and then allows navigation through the airways using the 3D reconstruction to the lesion</a:t>
            </a:r>
          </a:p>
          <a:p>
            <a:r>
              <a:rPr lang="en-GB" dirty="0"/>
              <a:t>Use the scope to nav to the upper lobe, insert probe into the posterior upper lobe bronchus right upper lobe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Can then use the map to navigate the locatable probe in the EM field and therefore through the airways to the lesion using the 3D reconstructed map</a:t>
            </a:r>
          </a:p>
          <a:p>
            <a:endParaRPr lang="en-GB" dirty="0"/>
          </a:p>
          <a:p>
            <a:r>
              <a:rPr lang="en-GB" dirty="0"/>
              <a:t>3 yellow probe keeps the 3D reconstruction in line with the chest as the chest wall moves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363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Tried to take photos in real time, but you guide the end of the probe down the airways to the lesion</a:t>
            </a:r>
          </a:p>
          <a:p>
            <a:endParaRPr lang="en-GB" dirty="0"/>
          </a:p>
          <a:p>
            <a:r>
              <a:rPr lang="en-GB" dirty="0"/>
              <a:t>The locatable probe has a curve on it, so you can turn it until you’re pointing at the right airway before advancing</a:t>
            </a:r>
          </a:p>
          <a:p>
            <a:endParaRPr lang="en-GB" dirty="0"/>
          </a:p>
          <a:p>
            <a:r>
              <a:rPr lang="en-GB" dirty="0"/>
              <a:t>Navigate to the lesion  - Green ball indicates the centre of the lesion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201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Remove the inner probe (locatable guide) leaving the outer working channel – has some nav tech in it to help maintain position – slightly fewer degrees of navigation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289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Carboplatin, pemetrexed and pembrolizumab</a:t>
            </a:r>
          </a:p>
          <a:p>
            <a:endParaRPr lang="en-GB" dirty="0"/>
          </a:p>
          <a:p>
            <a:r>
              <a:rPr lang="en-GB" dirty="0"/>
              <a:t>Now on maintenance immune</a:t>
            </a:r>
          </a:p>
          <a:p>
            <a:endParaRPr lang="en-GB" dirty="0"/>
          </a:p>
          <a:p>
            <a:r>
              <a:rPr lang="en-GB" dirty="0"/>
              <a:t>Stable if not improved after 12 months</a:t>
            </a:r>
          </a:p>
          <a:p>
            <a:endParaRPr lang="en-GB" dirty="0"/>
          </a:p>
          <a:p>
            <a:r>
              <a:rPr lang="en-GB" dirty="0"/>
              <a:t>New images on the left of the screen – old on the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20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470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Meta-analysis</a:t>
            </a:r>
            <a:r>
              <a:rPr lang="en-GB" baseline="0" dirty="0"/>
              <a:t> of 19 studies &gt;1000 patients – sensitivity of 82%, specificity of 100%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135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Meta-analysis</a:t>
            </a:r>
            <a:r>
              <a:rPr lang="en-GB" baseline="0" dirty="0"/>
              <a:t> of 19 studies &gt;1000 patients – sensitivity of 82%, specificity of 100%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99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Meta-analysis</a:t>
            </a:r>
            <a:r>
              <a:rPr lang="en-GB" baseline="0" dirty="0"/>
              <a:t> of 19 studies &gt;1000 patients – sensitivity of 82%, specificity of 100%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147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547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Majority of the higher sensitivity studies</a:t>
            </a:r>
          </a:p>
          <a:p>
            <a:r>
              <a:rPr lang="en-GB" dirty="0"/>
              <a:t>Using combination fluoroscopy, radial EBUS or rapid onsite evaluation by a pathologist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1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PS2</a:t>
            </a:r>
          </a:p>
          <a:p>
            <a:r>
              <a:rPr lang="en-GB" baseline="0" dirty="0"/>
              <a:t>CT shows higher up emphysema</a:t>
            </a:r>
          </a:p>
          <a:p>
            <a:endParaRPr lang="en-GB" baseline="0" dirty="0"/>
          </a:p>
          <a:p>
            <a:r>
              <a:rPr lang="en-GB" baseline="0" dirty="0"/>
              <a:t>FEV1 0.81 (38.9%), DLCO 2.52 (35.5%) </a:t>
            </a:r>
          </a:p>
          <a:p>
            <a:endParaRPr lang="en-GB" baseline="0" dirty="0"/>
          </a:p>
          <a:p>
            <a:r>
              <a:rPr lang="en-GB" baseline="0" dirty="0"/>
              <a:t>Too deep for a biopsy</a:t>
            </a:r>
          </a:p>
          <a:p>
            <a:r>
              <a:rPr lang="en-GB" baseline="0" dirty="0"/>
              <a:t>Not accessible by </a:t>
            </a:r>
            <a:r>
              <a:rPr lang="en-GB" baseline="0" dirty="0" err="1"/>
              <a:t>bronch</a:t>
            </a:r>
            <a:endParaRPr lang="en-GB" baseline="0" dirty="0"/>
          </a:p>
          <a:p>
            <a:r>
              <a:rPr lang="en-GB" baseline="0" dirty="0"/>
              <a:t>No other lesions to target</a:t>
            </a:r>
          </a:p>
          <a:p>
            <a:endParaRPr lang="en-GB" baseline="0" dirty="0"/>
          </a:p>
          <a:p>
            <a:r>
              <a:rPr lang="en-GB" baseline="0" dirty="0"/>
              <a:t>Treatment:</a:t>
            </a:r>
          </a:p>
          <a:p>
            <a:r>
              <a:rPr lang="en-GB" baseline="0" dirty="0"/>
              <a:t>SABR without biopsy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30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44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Systematic Review Deng et al 2018 comparing CTGB vs ENB</a:t>
            </a:r>
          </a:p>
          <a:p>
            <a:r>
              <a:rPr lang="en-GB" dirty="0"/>
              <a:t>1648 patients PTX rate of 5.2% in ENB vs 23% in CTGB</a:t>
            </a:r>
          </a:p>
          <a:p>
            <a:r>
              <a:rPr lang="en-GB" dirty="0" err="1"/>
              <a:t>Towe</a:t>
            </a:r>
            <a:r>
              <a:rPr lang="en-GB" dirty="0"/>
              <a:t> et al – single centre</a:t>
            </a:r>
            <a:r>
              <a:rPr lang="en-GB" baseline="0" dirty="0"/>
              <a:t> US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354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Systematic Review Deng et al 2018 comparing CTGB vs ENB</a:t>
            </a:r>
          </a:p>
          <a:p>
            <a:r>
              <a:rPr lang="en-GB" dirty="0"/>
              <a:t>1648 patients PTX rate of 5.2% in ENB vs 23% in CTGB</a:t>
            </a:r>
          </a:p>
          <a:p>
            <a:r>
              <a:rPr lang="en-GB" dirty="0"/>
              <a:t>Towe et al – single centre</a:t>
            </a:r>
            <a:r>
              <a:rPr lang="en-GB" baseline="0" dirty="0"/>
              <a:t> US </a:t>
            </a:r>
          </a:p>
          <a:p>
            <a:endParaRPr lang="en-GB" baseline="0" dirty="0"/>
          </a:p>
          <a:p>
            <a:r>
              <a:rPr lang="en-GB" baseline="0" dirty="0"/>
              <a:t>5-7.5%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50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855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6079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26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646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5597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/>
              <a:t>Overview of Nav </a:t>
            </a:r>
            <a:r>
              <a:rPr lang="en-GB" dirty="0" err="1"/>
              <a:t>bronch</a:t>
            </a:r>
            <a:endParaRPr lang="en-GB" dirty="0"/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why we need it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how it works and how we do it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Role in diagnostics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role in patients – too far in to get to with CT guided biopsy, too far out for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EBUS – no other sites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or inaccessible due to other structures – scapula, position in relation to vessels, fissures, too high in the upper lobes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adjacent emphysema… but as the our recent experience shows – can’t guarantee they won’t get a PTX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 to make accurate diagnoses to help make better treatment decisions, and in some patients, earlier treatment decisions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role in reducing benign resections, and presumably in reducing benign irradiation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Hopefully shown an ok sensitivity so far – room for improvement, but I think we are getting better, and may have potential to improve things further with other modalities</a:t>
            </a:r>
          </a:p>
          <a:p>
            <a:pPr marL="0" algn="l" defTabSz="914400" rtl="0" eaLnBrk="1" latinLnBrk="0" hangingPunct="1">
              <a:lnSpc>
                <a:spcPct val="90000"/>
              </a:lnSpc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algn="l" defTabSz="914400" rtl="0" eaLnBrk="1" latinLnBrk="0" hangingPunct="1">
              <a:lnSpc>
                <a:spcPct val="90000"/>
              </a:lnSpc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– recent PTX, but so far so good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4931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3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72 </a:t>
            </a:r>
            <a:r>
              <a:rPr lang="en-GB" dirty="0" err="1"/>
              <a:t>yo</a:t>
            </a:r>
            <a:r>
              <a:rPr lang="en-GB" dirty="0"/>
              <a:t> Man </a:t>
            </a:r>
          </a:p>
          <a:p>
            <a:r>
              <a:rPr lang="en-GB" dirty="0"/>
              <a:t>Smoker </a:t>
            </a:r>
          </a:p>
          <a:p>
            <a:r>
              <a:rPr lang="en-GB" dirty="0"/>
              <a:t>Presented with </a:t>
            </a:r>
            <a:r>
              <a:rPr lang="en-GB" dirty="0" err="1"/>
              <a:t>Wt</a:t>
            </a:r>
            <a:r>
              <a:rPr lang="en-GB" dirty="0"/>
              <a:t> loss </a:t>
            </a:r>
          </a:p>
          <a:p>
            <a:r>
              <a:rPr lang="en-GB" dirty="0"/>
              <a:t>CT showed a spiculated 21mm RLL nodule</a:t>
            </a:r>
          </a:p>
          <a:p>
            <a:endParaRPr lang="en-GB" dirty="0"/>
          </a:p>
          <a:p>
            <a:r>
              <a:rPr lang="en-GB" dirty="0"/>
              <a:t>T1c 21mm, SUV 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03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Attempted a biopsy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658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Sustained a PTX</a:t>
            </a:r>
          </a:p>
          <a:p>
            <a:endParaRPr lang="en-GB" dirty="0"/>
          </a:p>
          <a:p>
            <a:r>
              <a:rPr lang="en-GB" dirty="0"/>
              <a:t>Otherwise</a:t>
            </a:r>
            <a:r>
              <a:rPr lang="en-GB" baseline="0" dirty="0"/>
              <a:t> fit with good lung function</a:t>
            </a:r>
          </a:p>
          <a:p>
            <a:endParaRPr lang="en-GB" baseline="0" dirty="0"/>
          </a:p>
          <a:p>
            <a:r>
              <a:rPr lang="en-GB" dirty="0"/>
              <a:t>Went for surgery </a:t>
            </a:r>
            <a:r>
              <a:rPr lang="en-GB" baseline="0" dirty="0"/>
              <a:t>wedge resection</a:t>
            </a:r>
            <a:endParaRPr lang="en-GB" dirty="0"/>
          </a:p>
          <a:p>
            <a:r>
              <a:rPr lang="en-GB" dirty="0"/>
              <a:t>– granulomatous</a:t>
            </a:r>
            <a:r>
              <a:rPr lang="en-GB" baseline="0" dirty="0"/>
              <a:t> necrotising inflammation (not sent for TBC…)</a:t>
            </a:r>
          </a:p>
          <a:p>
            <a:r>
              <a:rPr lang="en-GB" baseline="0" dirty="0"/>
              <a:t>6 months empirical TB treatment</a:t>
            </a:r>
          </a:p>
          <a:p>
            <a:endParaRPr lang="en-GB" baseline="0" dirty="0"/>
          </a:p>
          <a:p>
            <a:r>
              <a:rPr lang="en-GB" baseline="0" dirty="0"/>
              <a:t>10-15% benign resection rate – presumable must be similar in SABR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4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61yo lady</a:t>
            </a:r>
          </a:p>
          <a:p>
            <a:r>
              <a:rPr lang="en-GB" baseline="0" dirty="0"/>
              <a:t>Smoker – persistent cough despite Abx… settled by the time of 2WW appointment</a:t>
            </a:r>
          </a:p>
          <a:p>
            <a:r>
              <a:rPr lang="en-GB" baseline="0" dirty="0"/>
              <a:t>CT scan showed a 14mm RUL nodule</a:t>
            </a:r>
          </a:p>
          <a:p>
            <a:r>
              <a:rPr lang="en-GB" dirty="0"/>
              <a:t>SUV</a:t>
            </a:r>
            <a:r>
              <a:rPr lang="en-GB" baseline="0" dirty="0"/>
              <a:t> low 1.9, but Herder risk 20% - radiologically T1bN0M0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PS1 - still working in the hospital as a cleaner 3 days a week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But SOB on stairs and hills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r>
              <a:rPr lang="en-GB" dirty="0"/>
              <a:t>Further assessment</a:t>
            </a:r>
          </a:p>
          <a:p>
            <a:endParaRPr lang="en-GB" dirty="0"/>
          </a:p>
          <a:p>
            <a:r>
              <a:rPr lang="en-GB" dirty="0"/>
              <a:t>Lung function </a:t>
            </a:r>
            <a:r>
              <a:rPr lang="en-GB" baseline="0" dirty="0"/>
              <a:t>FEV1 1.4 (55% predicted), TLCO 3.72 (46%)</a:t>
            </a:r>
          </a:p>
          <a:p>
            <a:endParaRPr lang="en-GB" baseline="0" dirty="0"/>
          </a:p>
          <a:p>
            <a:r>
              <a:rPr lang="en-GB" baseline="0" dirty="0"/>
              <a:t>RUL lesion – Post </a:t>
            </a:r>
            <a:r>
              <a:rPr lang="en-GB" baseline="0" dirty="0" err="1"/>
              <a:t>RULectomy</a:t>
            </a:r>
            <a:r>
              <a:rPr lang="en-GB" baseline="0" dirty="0"/>
              <a:t> FEV1 46%, TLCO 38%</a:t>
            </a:r>
          </a:p>
          <a:p>
            <a:endParaRPr lang="en-GB" baseline="0" dirty="0"/>
          </a:p>
          <a:p>
            <a:r>
              <a:rPr lang="en-GB" baseline="0" dirty="0"/>
              <a:t>8 High risk for surgery</a:t>
            </a:r>
          </a:p>
          <a:p>
            <a:endParaRPr lang="en-GB" baseline="0" dirty="0"/>
          </a:p>
          <a:p>
            <a:r>
              <a:rPr lang="en-GB" baseline="0" dirty="0"/>
              <a:t>&gt;20 low risk</a:t>
            </a:r>
          </a:p>
          <a:p>
            <a:r>
              <a:rPr lang="en-GB" baseline="0" dirty="0"/>
              <a:t>15-20 intermediate risk</a:t>
            </a:r>
          </a:p>
          <a:p>
            <a:r>
              <a:rPr lang="en-GB" baseline="0" dirty="0"/>
              <a:t>&lt;15 high risk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Single figures… surgery is off the cards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S/B oncology – low avidity herder risk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 biopsy – surrounding emphysema – too deep for </a:t>
            </a:r>
            <a:r>
              <a:rPr lang="en-GB" baseline="0" dirty="0" err="1"/>
              <a:t>bronch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ongoing FU… maybe SABR if there’s progression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Patient left with uncertainty… no definitive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0BA-A6A7-4EA1-88FC-3830F658224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15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5350" y="731838"/>
            <a:ext cx="48783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Further assessment</a:t>
            </a:r>
          </a:p>
          <a:p>
            <a:endParaRPr lang="en-GB" dirty="0"/>
          </a:p>
          <a:p>
            <a:r>
              <a:rPr lang="en-GB" dirty="0"/>
              <a:t>Lung function </a:t>
            </a:r>
            <a:r>
              <a:rPr lang="en-GB" baseline="0" dirty="0"/>
              <a:t>FEV1 1.4 (55% predicted), TLCO 3.72 (46%)</a:t>
            </a:r>
          </a:p>
          <a:p>
            <a:endParaRPr lang="en-GB" baseline="0" dirty="0"/>
          </a:p>
          <a:p>
            <a:r>
              <a:rPr lang="en-GB" baseline="0" dirty="0"/>
              <a:t>RUL lesion – Post </a:t>
            </a:r>
            <a:r>
              <a:rPr lang="en-GB" baseline="0" dirty="0" err="1"/>
              <a:t>RULectomy</a:t>
            </a:r>
            <a:r>
              <a:rPr lang="en-GB" baseline="0" dirty="0"/>
              <a:t> FEV1 46%, TLCO 38%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A4BA6-6279-4CBC-B1AE-59D66E0D10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41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90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547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22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3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99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482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648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34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63689" y="332656"/>
            <a:ext cx="6512511" cy="1143000"/>
          </a:xfrm>
        </p:spPr>
        <p:txBody>
          <a:bodyPr/>
          <a:lstStyle>
            <a:lvl1pPr marL="0" indent="0">
              <a:buNone/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971600" y="1700808"/>
            <a:ext cx="6400800" cy="3474720"/>
          </a:xfrm>
        </p:spPr>
        <p:txBody>
          <a:bodyPr/>
          <a:lstStyle>
            <a:lvl1pPr marL="388620" indent="-342900">
              <a:buFont typeface="Arial" panose="020B0604020202020204" pitchFamily="34" charset="0"/>
              <a:buChar char="•"/>
              <a:defRPr/>
            </a:lvl1pPr>
            <a:lvl2pPr marL="708660" indent="-342900">
              <a:buFont typeface="Arial" panose="020B0604020202020204" pitchFamily="34" charset="0"/>
              <a:buChar char="•"/>
              <a:defRPr/>
            </a:lvl2pPr>
            <a:lvl3pPr marL="925830" indent="-285750">
              <a:buFont typeface="Arial" panose="020B0604020202020204" pitchFamily="34" charset="0"/>
              <a:buChar char="•"/>
              <a:defRPr/>
            </a:lvl3pPr>
            <a:lvl4pPr marL="1200150" indent="-285750">
              <a:buFont typeface="Arial" panose="020B0604020202020204" pitchFamily="34" charset="0"/>
              <a:buChar char="•"/>
              <a:defRPr/>
            </a:lvl4pPr>
            <a:lvl5pPr marL="1492758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840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Umea University Hospital | 15th February 2017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84758" y="371678"/>
            <a:ext cx="8572500" cy="266700"/>
          </a:xfrm>
        </p:spPr>
        <p:txBody>
          <a:bodyPr/>
          <a:lstStyle>
            <a:lvl1pPr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4759" y="624840"/>
            <a:ext cx="8571125" cy="266700"/>
          </a:xfrm>
        </p:spPr>
        <p:txBody>
          <a:bodyPr>
            <a:noAutofit/>
          </a:bodyPr>
          <a:lstStyle>
            <a:lvl1pPr mar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5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75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50" b="0" i="0" cap="all">
                <a:latin typeface="Effra Light"/>
                <a:cs typeface="Effra Light"/>
              </a:defRPr>
            </a:lvl6pPr>
            <a:lvl7pPr marL="0" indent="0">
              <a:lnSpc>
                <a:spcPts val="1750"/>
              </a:lnSpc>
              <a:spcAft>
                <a:spcPts val="250"/>
              </a:spcAft>
              <a:buFontTx/>
              <a:buNone/>
              <a:defRPr sz="175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34" y="1330855"/>
            <a:ext cx="4285867" cy="4573323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384" y="1330855"/>
            <a:ext cx="4285867" cy="4573323"/>
          </a:xfrm>
        </p:spPr>
        <p:txBody>
          <a:bodyPr r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6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21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94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98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80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7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35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72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1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C87DB48-3DD5-45CF-A7DF-2C9931D772F2}" type="datetimeFigureOut">
              <a:rPr lang="en-GB" smtClean="0"/>
              <a:t>07/11/2023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FA7D-DF84-47C8-AEF0-4EA326A818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083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3.jpe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4" y="2996955"/>
            <a:ext cx="7175351" cy="1793167"/>
          </a:xfrm>
        </p:spPr>
        <p:txBody>
          <a:bodyPr>
            <a:normAutofit fontScale="90000"/>
          </a:bodyPr>
          <a:lstStyle/>
          <a:p>
            <a:pPr marL="182875"/>
            <a:r>
              <a:rPr lang="en-GB" dirty="0">
                <a:effectLst/>
              </a:rPr>
              <a:t>Navigational Bronchoscopy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4917211"/>
            <a:ext cx="6338564" cy="160813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Andrew Low</a:t>
            </a:r>
          </a:p>
          <a:p>
            <a:r>
              <a:rPr lang="en-GB" dirty="0"/>
              <a:t>Respiratory Consultant </a:t>
            </a:r>
          </a:p>
          <a:p>
            <a:r>
              <a:rPr lang="en-GB" dirty="0"/>
              <a:t>Bristol Royal Infirmary</a:t>
            </a:r>
          </a:p>
          <a:p>
            <a:endParaRPr lang="en-GB" dirty="0"/>
          </a:p>
          <a:p>
            <a:r>
              <a:rPr lang="en-GB" dirty="0"/>
              <a:t>SWAG November 2023</a:t>
            </a:r>
          </a:p>
        </p:txBody>
      </p:sp>
      <p:sp>
        <p:nvSpPr>
          <p:cNvPr id="4" name="AutoShape 2" descr="https://uhbristol.sharepoint.com/_api/v2.1/sites/uhbristol.sharepoint.com,a0731eff-8094-4e0b-a6f4-697cb4aa85ea,c52c83a1-4963-4b55-bc75-193d78c41e6d/lists/71b014eb-ce39-4f3e-8870-cdae5ed2838a/items/e6bf6dd8-5cf8-4129-a8c1-8a067a4b541b/driveItem/thumbnails/0/c960x99999/content?preferNoRedirect=true&amp;prefer=extendCacheMaxAge&amp;clientType=modernWeb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AutoShape 4" descr="https://uhbristol.sharepoint.com/_api/v2.1/sites/uhbristol.sharepoint.com,a0731eff-8094-4e0b-a6f4-697cb4aa85ea,c52c83a1-4963-4b55-bc75-193d78c41e6d/lists/71b014eb-ce39-4f3e-8870-cdae5ed2838a/items/e6bf6dd8-5cf8-4129-a8c1-8a067a4b541b/driveItem/thumbnails/0/c960x99999/content?preferNoRedirect=true&amp;prefer=extendCacheMaxAge&amp;clientType=modernWebPart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AutoShape 6" descr="https://uhbristol.sharepoint.com/_api/v2.1/sites/uhbristol.sharepoint.com,a0731eff-8094-4e0b-a6f4-697cb4aa85ea,c52c83a1-4963-4b55-bc75-193d78c41e6d/lists/71b014eb-ce39-4f3e-8870-cdae5ed2838a/items/e6bf6dd8-5cf8-4129-a8c1-8a067a4b541b/driveItem/thumbnails/0/c2560x99999/content?preferNoRedirect=true&amp;prefer=extendCacheMaxAge&amp;clientType=modernWebPart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14702" r="5074" b="18330"/>
          <a:stretch/>
        </p:blipFill>
        <p:spPr bwMode="auto">
          <a:xfrm>
            <a:off x="3851922" y="160337"/>
            <a:ext cx="5111931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001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7BC0B2-0BE1-30D4-4D37-8BBEE5F85D45}"/>
              </a:ext>
            </a:extLst>
          </p:cNvPr>
          <p:cNvSpPr/>
          <p:nvPr/>
        </p:nvSpPr>
        <p:spPr>
          <a:xfrm>
            <a:off x="-108520" y="0"/>
            <a:ext cx="612068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4" y="1325882"/>
            <a:ext cx="251428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/>
          <a:stretch/>
        </p:blipFill>
        <p:spPr bwMode="auto">
          <a:xfrm>
            <a:off x="263096" y="332656"/>
            <a:ext cx="5308159" cy="6131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9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10CFE9-2F3C-57A9-61CF-8272E180DC2B}"/>
              </a:ext>
            </a:extLst>
          </p:cNvPr>
          <p:cNvSpPr/>
          <p:nvPr/>
        </p:nvSpPr>
        <p:spPr>
          <a:xfrm>
            <a:off x="-108520" y="0"/>
            <a:ext cx="612068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4" y="1325882"/>
            <a:ext cx="251428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80FA8FA-FC8C-0F92-AE7E-5CBEEEC0E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5569"/>
          <a:stretch/>
        </p:blipFill>
        <p:spPr bwMode="auto">
          <a:xfrm>
            <a:off x="205568" y="1141410"/>
            <a:ext cx="5392195" cy="46638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8E62AB-995F-B201-77CA-0E99554F585D}"/>
              </a:ext>
            </a:extLst>
          </p:cNvPr>
          <p:cNvSpPr/>
          <p:nvPr/>
        </p:nvSpPr>
        <p:spPr>
          <a:xfrm>
            <a:off x="44557" y="4762078"/>
            <a:ext cx="4167405" cy="296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062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ADC5F4-EAEC-73B8-790A-C84178352F33}"/>
              </a:ext>
            </a:extLst>
          </p:cNvPr>
          <p:cNvSpPr/>
          <p:nvPr/>
        </p:nvSpPr>
        <p:spPr>
          <a:xfrm>
            <a:off x="-108520" y="0"/>
            <a:ext cx="612068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4" y="1325882"/>
            <a:ext cx="251428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80FA8FA-FC8C-0F92-AE7E-5CBEEEC0E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5569"/>
          <a:stretch/>
        </p:blipFill>
        <p:spPr bwMode="auto">
          <a:xfrm>
            <a:off x="205568" y="1141410"/>
            <a:ext cx="5392195" cy="46638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957F75-DE0C-9B67-0347-618EAE41A465}"/>
              </a:ext>
            </a:extLst>
          </p:cNvPr>
          <p:cNvSpPr/>
          <p:nvPr/>
        </p:nvSpPr>
        <p:spPr>
          <a:xfrm>
            <a:off x="2399740" y="2420890"/>
            <a:ext cx="3198311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</a:t>
            </a:r>
            <a:r>
              <a:rPr lang="en-US" sz="5400" b="1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max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8.0</a:t>
            </a:r>
          </a:p>
        </p:txBody>
      </p:sp>
    </p:spTree>
    <p:extLst>
      <p:ext uri="{BB962C8B-B14F-4D97-AF65-F5344CB8AC3E}">
        <p14:creationId xmlns:p14="http://schemas.microsoft.com/office/powerpoint/2010/main" val="170792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ADC5F4-EAEC-73B8-790A-C84178352F33}"/>
              </a:ext>
            </a:extLst>
          </p:cNvPr>
          <p:cNvSpPr/>
          <p:nvPr/>
        </p:nvSpPr>
        <p:spPr>
          <a:xfrm>
            <a:off x="-108520" y="0"/>
            <a:ext cx="612068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4" y="1325882"/>
            <a:ext cx="251428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80FA8FA-FC8C-0F92-AE7E-5CBEEEC0E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5569"/>
          <a:stretch/>
        </p:blipFill>
        <p:spPr bwMode="auto">
          <a:xfrm>
            <a:off x="205568" y="1141410"/>
            <a:ext cx="5392195" cy="46638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957F75-DE0C-9B67-0347-618EAE41A465}"/>
              </a:ext>
            </a:extLst>
          </p:cNvPr>
          <p:cNvSpPr/>
          <p:nvPr/>
        </p:nvSpPr>
        <p:spPr>
          <a:xfrm>
            <a:off x="2399740" y="2420890"/>
            <a:ext cx="3198311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</a:t>
            </a:r>
            <a:r>
              <a:rPr lang="en-US" sz="5400" b="1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max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8.0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91F19-8A42-8088-FC04-77DE96A8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13" y="1985141"/>
            <a:ext cx="3352934" cy="334859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84418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9" y="4854346"/>
            <a:ext cx="7805701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13594" b="-1"/>
          <a:stretch/>
        </p:blipFill>
        <p:spPr bwMode="auto">
          <a:xfrm>
            <a:off x="20" y="-5"/>
            <a:ext cx="4571980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02" b="3"/>
          <a:stretch/>
        </p:blipFill>
        <p:spPr bwMode="auto">
          <a:xfrm>
            <a:off x="4572001" y="9407"/>
            <a:ext cx="4571772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C4E2-986C-4284-821C-AE077B88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181" y="1447803"/>
            <a:ext cx="207504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Case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DDA0AA-D932-D04A-5670-796884CD1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8744" r="21138" b="-1"/>
          <a:stretch/>
        </p:blipFill>
        <p:spPr>
          <a:xfrm>
            <a:off x="-1" y="11"/>
            <a:ext cx="3053719" cy="342875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FC72BD-4DEC-856C-FBF8-66FE7C3192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8128" r="17021" b="-3"/>
          <a:stretch/>
        </p:blipFill>
        <p:spPr>
          <a:xfrm>
            <a:off x="3038236" y="5"/>
            <a:ext cx="3045935" cy="3428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62BD40-8517-55CB-2B7B-61EF79F68C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2" r="15604" b="4"/>
          <a:stretch/>
        </p:blipFill>
        <p:spPr>
          <a:xfrm>
            <a:off x="3059833" y="3429230"/>
            <a:ext cx="3035748" cy="3428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BCD29-8357-2A16-30D0-40188C5EE3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21" r="17078" b="3"/>
          <a:stretch/>
        </p:blipFill>
        <p:spPr>
          <a:xfrm>
            <a:off x="21149" y="3429001"/>
            <a:ext cx="3038685" cy="34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4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301A-2C49-95FC-0C63-03869023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379" y="1447803"/>
            <a:ext cx="2506844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Case 4</a:t>
            </a:r>
          </a:p>
        </p:txBody>
      </p:sp>
      <p:pic>
        <p:nvPicPr>
          <p:cNvPr id="6" name="Content Placeholder 5" descr="A close-up of a ct scan&#10;&#10;Description automatically generated">
            <a:extLst>
              <a:ext uri="{FF2B5EF4-FFF2-40B4-BE49-F238E27FC236}">
                <a16:creationId xmlns:a16="http://schemas.microsoft.com/office/drawing/2014/main" id="{17C9B3ED-62F7-E43B-CEBA-4916C76502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6575"/>
          <a:stretch/>
        </p:blipFill>
        <p:spPr>
          <a:xfrm>
            <a:off x="0" y="3398912"/>
            <a:ext cx="5652120" cy="3459077"/>
          </a:xfrm>
          <a:prstGeom prst="rect">
            <a:avLst/>
          </a:prstGeom>
        </p:spPr>
      </p:pic>
      <p:pic>
        <p:nvPicPr>
          <p:cNvPr id="8" name="Content Placeholder 7" descr="A close-up of a ct scan&#10;&#10;Description automatically generated">
            <a:extLst>
              <a:ext uri="{FF2B5EF4-FFF2-40B4-BE49-F238E27FC236}">
                <a16:creationId xmlns:a16="http://schemas.microsoft.com/office/drawing/2014/main" id="{C21E6B79-0F7D-B06F-2046-CC8E1FFA65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696" r="-1" b="3377"/>
          <a:stretch/>
        </p:blipFill>
        <p:spPr>
          <a:xfrm>
            <a:off x="-7932" y="11"/>
            <a:ext cx="5660053" cy="34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AF8D-533E-9B5C-DEA2-1FA5247F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379" y="1447803"/>
            <a:ext cx="2506844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Case 4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9830B57-822F-E7EE-6B3F-1F62844483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2707" t="1588" r="52616" b="1474"/>
          <a:stretch/>
        </p:blipFill>
        <p:spPr>
          <a:xfrm>
            <a:off x="2767469" y="2"/>
            <a:ext cx="3028669" cy="6858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7568D2-2AF7-75F9-22D1-A2144B5AC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8731" t="1588" r="25185" b="1472"/>
          <a:stretch/>
        </p:blipFill>
        <p:spPr>
          <a:xfrm>
            <a:off x="2" y="1"/>
            <a:ext cx="2767467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60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5AF9-B30D-F371-5AF5-1305C95F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00" y="332656"/>
            <a:ext cx="2715847" cy="19385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Navigational Bronchoscopy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555CF3-5B81-5F88-048A-7F88A2D0B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916832"/>
            <a:ext cx="3096343" cy="4331567"/>
          </a:xfrm>
        </p:spPr>
        <p:txBody>
          <a:bodyPr vert="horz" lIns="91440" tIns="45720" rIns="91440" bIns="45720" rtlCol="0">
            <a:normAutofit/>
          </a:bodyPr>
          <a:lstStyle/>
          <a:p>
            <a:pPr defTabSz="457200"/>
            <a:r>
              <a:rPr lang="en-US" sz="2200" dirty="0"/>
              <a:t>Navigation bronchoscopy</a:t>
            </a:r>
          </a:p>
          <a:p>
            <a:pPr defTabSz="457200"/>
            <a:r>
              <a:rPr lang="en-US" sz="2200" dirty="0"/>
              <a:t>Nav </a:t>
            </a:r>
            <a:r>
              <a:rPr lang="en-US" sz="2200" dirty="0" err="1"/>
              <a:t>bronch</a:t>
            </a:r>
            <a:endParaRPr lang="en-US" sz="2200" dirty="0"/>
          </a:p>
          <a:p>
            <a:pPr defTabSz="457200"/>
            <a:r>
              <a:rPr lang="en-US" sz="2200" dirty="0"/>
              <a:t>ENB</a:t>
            </a:r>
          </a:p>
          <a:p>
            <a:pPr defTabSz="457200"/>
            <a:r>
              <a:rPr lang="en-US" sz="2200" dirty="0"/>
              <a:t>Electromagnetic navigational bronchoscopy</a:t>
            </a:r>
          </a:p>
          <a:p>
            <a:pPr defTabSz="457200"/>
            <a:endParaRPr lang="en-US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EDB2CB-8219-00D7-1B7F-A3B4C0DD5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0"/>
          <a:stretch/>
        </p:blipFill>
        <p:spPr bwMode="auto">
          <a:xfrm>
            <a:off x="3476014" y="11"/>
            <a:ext cx="5670097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19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Navigational bronchoscopy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71" y="2138671"/>
            <a:ext cx="3686847" cy="367530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6452"/>
          <a:stretch/>
        </p:blipFill>
        <p:spPr bwMode="auto">
          <a:xfrm>
            <a:off x="179511" y="2171860"/>
            <a:ext cx="4071159" cy="36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334161" y="3353444"/>
            <a:ext cx="958818" cy="124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4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9C0701-DF52-08A9-9271-AADAA232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786" y="2967335"/>
            <a:ext cx="2014429" cy="9233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Aims</a:t>
            </a:r>
          </a:p>
        </p:txBody>
      </p:sp>
      <p:pic>
        <p:nvPicPr>
          <p:cNvPr id="4" name="Picture 6" descr="Never Saw That One Coming">
            <a:extLst>
              <a:ext uri="{FF2B5EF4-FFF2-40B4-BE49-F238E27FC236}">
                <a16:creationId xmlns:a16="http://schemas.microsoft.com/office/drawing/2014/main" id="{2FE9C6D3-AA05-3851-22D9-0E3AEB2E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27" y="-4213"/>
            <a:ext cx="3530391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y oh why - quickmeme">
            <a:extLst>
              <a:ext uri="{FF2B5EF4-FFF2-40B4-BE49-F238E27FC236}">
                <a16:creationId xmlns:a16="http://schemas.microsoft.com/office/drawing/2014/main" id="{C41052DF-19FB-4B78-A9CF-594255C0A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b="6992"/>
          <a:stretch/>
        </p:blipFill>
        <p:spPr bwMode="auto">
          <a:xfrm>
            <a:off x="0" y="-1"/>
            <a:ext cx="5458643" cy="400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Who | Members, Songs, Albums, &amp; Facts | Britannica">
            <a:extLst>
              <a:ext uri="{FF2B5EF4-FFF2-40B4-BE49-F238E27FC236}">
                <a16:creationId xmlns:a16="http://schemas.microsoft.com/office/drawing/2014/main" id="{D2210D8A-1022-F53E-B4FD-628967EA9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159" b="-1"/>
          <a:stretch/>
        </p:blipFill>
        <p:spPr bwMode="auto">
          <a:xfrm>
            <a:off x="2772149" y="3257176"/>
            <a:ext cx="3591820" cy="360082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90D6D5-D61F-4CDD-3F30-141BBF3949C4}"/>
              </a:ext>
            </a:extLst>
          </p:cNvPr>
          <p:cNvGrpSpPr/>
          <p:nvPr/>
        </p:nvGrpSpPr>
        <p:grpSpPr>
          <a:xfrm>
            <a:off x="20" y="4069976"/>
            <a:ext cx="2682335" cy="2788023"/>
            <a:chOff x="20" y="4069976"/>
            <a:chExt cx="2682335" cy="2788023"/>
          </a:xfrm>
        </p:grpSpPr>
        <p:pic>
          <p:nvPicPr>
            <p:cNvPr id="1034" name="Picture 10" descr="Lie of the Year' winner Obama flamed for 'disinformation' speech: 'Quite  the expert' | Fox News">
              <a:extLst>
                <a:ext uri="{FF2B5EF4-FFF2-40B4-BE49-F238E27FC236}">
                  <a16:creationId xmlns:a16="http://schemas.microsoft.com/office/drawing/2014/main" id="{68031E57-11D7-56DD-51FC-DED930D210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3" r="29751" b="-2"/>
            <a:stretch/>
          </p:blipFill>
          <p:spPr bwMode="auto">
            <a:xfrm>
              <a:off x="20" y="4069976"/>
              <a:ext cx="2651478" cy="2788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B0E942D-6C3D-6F66-98ED-E5FA57578021}"/>
                </a:ext>
              </a:extLst>
            </p:cNvPr>
            <p:cNvSpPr/>
            <p:nvPr/>
          </p:nvSpPr>
          <p:spPr>
            <a:xfrm>
              <a:off x="639808" y="5934669"/>
              <a:ext cx="20425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bg1"/>
                    </a:outerShdw>
                  </a:effectLst>
                </a:rPr>
                <a:t>How?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4FC6E8-0BC5-921F-03F9-15C63BC8B430}"/>
              </a:ext>
            </a:extLst>
          </p:cNvPr>
          <p:cNvGrpSpPr/>
          <p:nvPr/>
        </p:nvGrpSpPr>
        <p:grpSpPr>
          <a:xfrm>
            <a:off x="6484620" y="4069976"/>
            <a:ext cx="2659380" cy="2865470"/>
            <a:chOff x="6484620" y="4069976"/>
            <a:chExt cx="2659380" cy="2865470"/>
          </a:xfrm>
        </p:grpSpPr>
        <p:pic>
          <p:nvPicPr>
            <p:cNvPr id="1030" name="Picture 6" descr="What Meme Are You?">
              <a:extLst>
                <a:ext uri="{FF2B5EF4-FFF2-40B4-BE49-F238E27FC236}">
                  <a16:creationId xmlns:a16="http://schemas.microsoft.com/office/drawing/2014/main" id="{1DB6BD3E-E9EF-CAD1-DCD5-830395CAE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2" r="19563" b="-7"/>
            <a:stretch/>
          </p:blipFill>
          <p:spPr bwMode="auto">
            <a:xfrm>
              <a:off x="6484620" y="4069976"/>
              <a:ext cx="2659380" cy="2788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D4D7A0-1FA2-1978-42BD-FEFAB6261BA2}"/>
                </a:ext>
              </a:extLst>
            </p:cNvPr>
            <p:cNvSpPr/>
            <p:nvPr/>
          </p:nvSpPr>
          <p:spPr>
            <a:xfrm>
              <a:off x="6781014" y="6012116"/>
              <a:ext cx="20665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bg1"/>
                    </a:outerShdw>
                  </a:effectLst>
                  <a:latin typeface="Jumble" panose="020F0502020204030204" pitchFamily="2" charset="0"/>
                </a:rPr>
                <a:t>HOW?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8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Navigational bronchoscopy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6452"/>
          <a:stretch/>
        </p:blipFill>
        <p:spPr bwMode="auto">
          <a:xfrm>
            <a:off x="179511" y="2171860"/>
            <a:ext cx="4071159" cy="36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334161" y="3353444"/>
            <a:ext cx="958818" cy="124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E4C95-4D99-313A-A13E-3910B1771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0" t="5638" r="21675" b="8254"/>
          <a:stretch/>
        </p:blipFill>
        <p:spPr>
          <a:xfrm>
            <a:off x="5409716" y="1988840"/>
            <a:ext cx="3516010" cy="40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Navigational bronchoscopy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1865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78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4DD4-F3AC-7C6A-C1BD-43578A1B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967" y="1447800"/>
            <a:ext cx="2500257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300"/>
              <a:t>Planning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8601A-166A-C6DA-936D-B47C513A1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3" t="33972" r="67188" b="27073"/>
          <a:stretch/>
        </p:blipFill>
        <p:spPr>
          <a:xfrm>
            <a:off x="602129" y="620688"/>
            <a:ext cx="4920911" cy="2283125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7E3D-2BCC-EFB7-2B01-FA4C9CE4D1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4" t="24528" r="69461" b="22272"/>
          <a:stretch/>
        </p:blipFill>
        <p:spPr>
          <a:xfrm>
            <a:off x="610514" y="3403160"/>
            <a:ext cx="4920912" cy="2762144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9345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4DD4-F3AC-7C6A-C1BD-43578A1B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967" y="1447800"/>
            <a:ext cx="2500257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300" dirty="0"/>
              <a:t>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16E98-E8C4-955D-A717-13E8DAB8E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4" t="31575" r="69742" b="32680"/>
          <a:stretch/>
        </p:blipFill>
        <p:spPr>
          <a:xfrm>
            <a:off x="611560" y="3722419"/>
            <a:ext cx="4929838" cy="2586901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F576F-AA24-506C-1993-E4B06DF234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5" t="33601" r="69288" b="29724"/>
          <a:stretch/>
        </p:blipFill>
        <p:spPr>
          <a:xfrm>
            <a:off x="585261" y="548680"/>
            <a:ext cx="4915481" cy="2586901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68408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251FA-400E-1B18-899D-4B210D0C1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9" t="30558" r="69881" b="27442"/>
          <a:stretch/>
        </p:blipFill>
        <p:spPr>
          <a:xfrm>
            <a:off x="572691" y="1787884"/>
            <a:ext cx="5228348" cy="3282233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FAEAB5-3ABE-EB0D-304F-5D726EEB5170}"/>
              </a:ext>
            </a:extLst>
          </p:cNvPr>
          <p:cNvSpPr txBox="1">
            <a:spLocks/>
          </p:cNvSpPr>
          <p:nvPr/>
        </p:nvSpPr>
        <p:spPr>
          <a:xfrm>
            <a:off x="6157967" y="1447800"/>
            <a:ext cx="2500257" cy="3096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4300"/>
              <a:t>Planning</a:t>
            </a:r>
            <a:endParaRPr lang="en-US" sz="4300" dirty="0"/>
          </a:p>
        </p:txBody>
      </p:sp>
    </p:spTree>
    <p:extLst>
      <p:ext uri="{BB962C8B-B14F-4D97-AF65-F5344CB8AC3E}">
        <p14:creationId xmlns:p14="http://schemas.microsoft.com/office/powerpoint/2010/main" val="189956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9FAEAB5-3ABE-EB0D-304F-5D726EEB5170}"/>
              </a:ext>
            </a:extLst>
          </p:cNvPr>
          <p:cNvSpPr txBox="1">
            <a:spLocks/>
          </p:cNvSpPr>
          <p:nvPr/>
        </p:nvSpPr>
        <p:spPr>
          <a:xfrm>
            <a:off x="6157967" y="1447800"/>
            <a:ext cx="2500257" cy="30969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4300"/>
              <a:t>Planning</a:t>
            </a:r>
            <a:endParaRPr lang="en-US" sz="4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47C-189A-85BA-0716-A8C487B2E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30957" r="69687" b="32643"/>
          <a:stretch/>
        </p:blipFill>
        <p:spPr>
          <a:xfrm>
            <a:off x="475975" y="1124744"/>
            <a:ext cx="5220000" cy="2004753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AA1AE-6390-27C6-38CB-FC11D37AA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7" t="31451" r="69425" b="31160"/>
          <a:stretch/>
        </p:blipFill>
        <p:spPr>
          <a:xfrm>
            <a:off x="485776" y="3733409"/>
            <a:ext cx="5220000" cy="2060866"/>
          </a:xfrm>
          <a:prstGeom prst="rect">
            <a:avLst/>
          </a:prstGeom>
          <a:ln w="127000">
            <a:solidFill>
              <a:schemeClr val="tx1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4665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5766C50A-FE0F-193B-9C21-CC03D0604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0"/>
          <a:stretch/>
        </p:blipFill>
        <p:spPr bwMode="auto">
          <a:xfrm>
            <a:off x="10892" y="0"/>
            <a:ext cx="3663029" cy="44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487B6A-4517-5B4C-9EF2-40AAB93978D7}"/>
              </a:ext>
            </a:extLst>
          </p:cNvPr>
          <p:cNvGrpSpPr/>
          <p:nvPr/>
        </p:nvGrpSpPr>
        <p:grpSpPr>
          <a:xfrm>
            <a:off x="3059832" y="3464793"/>
            <a:ext cx="5893942" cy="4786367"/>
            <a:chOff x="1907704" y="2386609"/>
            <a:chExt cx="5184576" cy="42103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51F2050-8B3F-5CDC-6D2B-5199A10D95BA}"/>
                </a:ext>
              </a:extLst>
            </p:cNvPr>
            <p:cNvGrpSpPr/>
            <p:nvPr/>
          </p:nvGrpSpPr>
          <p:grpSpPr>
            <a:xfrm>
              <a:off x="2519992" y="2636912"/>
              <a:ext cx="3960000" cy="3960000"/>
              <a:chOff x="2560008" y="2636912"/>
              <a:chExt cx="3960000" cy="3960000"/>
            </a:xfrm>
          </p:grpSpPr>
          <p:sp>
            <p:nvSpPr>
              <p:cNvPr id="51" name="Partial Circle 50">
                <a:extLst>
                  <a:ext uri="{FF2B5EF4-FFF2-40B4-BE49-F238E27FC236}">
                    <a16:creationId xmlns:a16="http://schemas.microsoft.com/office/drawing/2014/main" id="{253F6BE3-8884-C0A3-4DE0-56DC943EB579}"/>
                  </a:ext>
                </a:extLst>
              </p:cNvPr>
              <p:cNvSpPr/>
              <p:nvPr/>
            </p:nvSpPr>
            <p:spPr>
              <a:xfrm flipV="1">
                <a:off x="3460008" y="3536912"/>
                <a:ext cx="2160000" cy="21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Partial Circle 51">
                <a:extLst>
                  <a:ext uri="{FF2B5EF4-FFF2-40B4-BE49-F238E27FC236}">
                    <a16:creationId xmlns:a16="http://schemas.microsoft.com/office/drawing/2014/main" id="{60A00E9C-2ECC-11F7-FB22-DF681A416F1A}"/>
                  </a:ext>
                </a:extLst>
              </p:cNvPr>
              <p:cNvSpPr/>
              <p:nvPr/>
            </p:nvSpPr>
            <p:spPr>
              <a:xfrm flipV="1">
                <a:off x="3280008" y="3356912"/>
                <a:ext cx="2520000" cy="252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Partial Circle 52">
                <a:extLst>
                  <a:ext uri="{FF2B5EF4-FFF2-40B4-BE49-F238E27FC236}">
                    <a16:creationId xmlns:a16="http://schemas.microsoft.com/office/drawing/2014/main" id="{A39FA96F-F7E6-92C1-52C6-F0BAC0438D8A}"/>
                  </a:ext>
                </a:extLst>
              </p:cNvPr>
              <p:cNvSpPr/>
              <p:nvPr/>
            </p:nvSpPr>
            <p:spPr>
              <a:xfrm flipV="1">
                <a:off x="3640008" y="3716912"/>
                <a:ext cx="1800000" cy="180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Partial Circle 53">
                <a:extLst>
                  <a:ext uri="{FF2B5EF4-FFF2-40B4-BE49-F238E27FC236}">
                    <a16:creationId xmlns:a16="http://schemas.microsoft.com/office/drawing/2014/main" id="{FB9A713E-D981-5B19-86E3-0C1D96ED5E6C}"/>
                  </a:ext>
                </a:extLst>
              </p:cNvPr>
              <p:cNvSpPr/>
              <p:nvPr/>
            </p:nvSpPr>
            <p:spPr>
              <a:xfrm flipV="1">
                <a:off x="3820008" y="3896912"/>
                <a:ext cx="1440000" cy="144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Partial Circle 54">
                <a:extLst>
                  <a:ext uri="{FF2B5EF4-FFF2-40B4-BE49-F238E27FC236}">
                    <a16:creationId xmlns:a16="http://schemas.microsoft.com/office/drawing/2014/main" id="{62866D82-E50F-539B-D414-D1B7234580CB}"/>
                  </a:ext>
                </a:extLst>
              </p:cNvPr>
              <p:cNvSpPr/>
              <p:nvPr/>
            </p:nvSpPr>
            <p:spPr>
              <a:xfrm flipV="1">
                <a:off x="4000008" y="4076912"/>
                <a:ext cx="1080000" cy="108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Partial Circle 55">
                <a:extLst>
                  <a:ext uri="{FF2B5EF4-FFF2-40B4-BE49-F238E27FC236}">
                    <a16:creationId xmlns:a16="http://schemas.microsoft.com/office/drawing/2014/main" id="{8C8EB552-35E4-B781-986E-EC55EF4B1E51}"/>
                  </a:ext>
                </a:extLst>
              </p:cNvPr>
              <p:cNvSpPr/>
              <p:nvPr/>
            </p:nvSpPr>
            <p:spPr>
              <a:xfrm flipV="1">
                <a:off x="4180008" y="4256912"/>
                <a:ext cx="720000" cy="72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Partial Circle 56">
                <a:extLst>
                  <a:ext uri="{FF2B5EF4-FFF2-40B4-BE49-F238E27FC236}">
                    <a16:creationId xmlns:a16="http://schemas.microsoft.com/office/drawing/2014/main" id="{F5BCC7EA-CDAA-9BF7-8838-E894F0753FD9}"/>
                  </a:ext>
                </a:extLst>
              </p:cNvPr>
              <p:cNvSpPr/>
              <p:nvPr/>
            </p:nvSpPr>
            <p:spPr>
              <a:xfrm flipV="1">
                <a:off x="4360008" y="4436912"/>
                <a:ext cx="360000" cy="3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Partial Circle 57">
                <a:extLst>
                  <a:ext uri="{FF2B5EF4-FFF2-40B4-BE49-F238E27FC236}">
                    <a16:creationId xmlns:a16="http://schemas.microsoft.com/office/drawing/2014/main" id="{684925DC-4958-42B3-E9C5-D5B39A192639}"/>
                  </a:ext>
                </a:extLst>
              </p:cNvPr>
              <p:cNvSpPr/>
              <p:nvPr/>
            </p:nvSpPr>
            <p:spPr>
              <a:xfrm flipV="1">
                <a:off x="3100008" y="3176912"/>
                <a:ext cx="2880000" cy="288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EB24C242-9E16-FDDC-654B-34BC5F809DDA}"/>
                  </a:ext>
                </a:extLst>
              </p:cNvPr>
              <p:cNvSpPr/>
              <p:nvPr/>
            </p:nvSpPr>
            <p:spPr>
              <a:xfrm flipV="1">
                <a:off x="2920008" y="2996912"/>
                <a:ext cx="3240000" cy="324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DFD08207-7EC9-56D3-5F21-D8AF48671584}"/>
                  </a:ext>
                </a:extLst>
              </p:cNvPr>
              <p:cNvSpPr/>
              <p:nvPr/>
            </p:nvSpPr>
            <p:spPr>
              <a:xfrm flipV="1">
                <a:off x="2740008" y="2816912"/>
                <a:ext cx="3600000" cy="360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237FECD0-95B0-8BE4-272B-F744B73C3493}"/>
                  </a:ext>
                </a:extLst>
              </p:cNvPr>
              <p:cNvSpPr/>
              <p:nvPr/>
            </p:nvSpPr>
            <p:spPr>
              <a:xfrm flipV="1">
                <a:off x="2560008" y="2636912"/>
                <a:ext cx="3960000" cy="39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CEE345-73B2-765B-0584-23279A5753C3}"/>
                </a:ext>
              </a:extLst>
            </p:cNvPr>
            <p:cNvSpPr/>
            <p:nvPr/>
          </p:nvSpPr>
          <p:spPr>
            <a:xfrm rot="3227763">
              <a:off x="6117820" y="3150021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4D347FD-E484-FE4E-E9C0-948B91D306D6}"/>
                </a:ext>
              </a:extLst>
            </p:cNvPr>
            <p:cNvSpPr/>
            <p:nvPr/>
          </p:nvSpPr>
          <p:spPr>
            <a:xfrm>
              <a:off x="4353880" y="2386609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95EE79-D50C-17CF-0832-DD0872E2C9E5}"/>
                </a:ext>
              </a:extLst>
            </p:cNvPr>
            <p:cNvSpPr/>
            <p:nvPr/>
          </p:nvSpPr>
          <p:spPr>
            <a:xfrm rot="18372237" flipV="1">
              <a:off x="2568590" y="3150021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39DACE-9F83-115D-DC30-3958F47ABC3A}"/>
                </a:ext>
              </a:extLst>
            </p:cNvPr>
            <p:cNvSpPr/>
            <p:nvPr/>
          </p:nvSpPr>
          <p:spPr>
            <a:xfrm>
              <a:off x="1907704" y="4563359"/>
              <a:ext cx="5184576" cy="40123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A3598-BA5C-2BBC-09F6-B851C6D373A6}"/>
                </a:ext>
              </a:extLst>
            </p:cNvPr>
            <p:cNvGrpSpPr/>
            <p:nvPr/>
          </p:nvGrpSpPr>
          <p:grpSpPr>
            <a:xfrm>
              <a:off x="4947181" y="3802731"/>
              <a:ext cx="1431183" cy="709351"/>
              <a:chOff x="4947181" y="3802731"/>
              <a:chExt cx="1431183" cy="70935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9C61FDD-5DBF-2CA6-36A2-50F5DC665EA6}"/>
                  </a:ext>
                </a:extLst>
              </p:cNvPr>
              <p:cNvCxnSpPr/>
              <p:nvPr/>
            </p:nvCxnSpPr>
            <p:spPr>
              <a:xfrm>
                <a:off x="6306356" y="3802731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738E099-EC73-BC43-1E65-AA1E041844C9}"/>
                  </a:ext>
                </a:extLst>
              </p:cNvPr>
              <p:cNvCxnSpPr/>
              <p:nvPr/>
            </p:nvCxnSpPr>
            <p:spPr>
              <a:xfrm>
                <a:off x="5954802" y="3921039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B4BC81-B6CE-D317-6B37-B4C82C8E6BE6}"/>
                  </a:ext>
                </a:extLst>
              </p:cNvPr>
              <p:cNvCxnSpPr/>
              <p:nvPr/>
            </p:nvCxnSpPr>
            <p:spPr>
              <a:xfrm>
                <a:off x="5615836" y="4041088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FE12A12-E0FF-F5B1-8624-7CFC9D44CE29}"/>
                  </a:ext>
                </a:extLst>
              </p:cNvPr>
              <p:cNvCxnSpPr/>
              <p:nvPr/>
            </p:nvCxnSpPr>
            <p:spPr>
              <a:xfrm>
                <a:off x="5273688" y="416691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359FBD6-5CB3-55B0-C489-B0588CB44848}"/>
                  </a:ext>
                </a:extLst>
              </p:cNvPr>
              <p:cNvCxnSpPr/>
              <p:nvPr/>
            </p:nvCxnSpPr>
            <p:spPr>
              <a:xfrm>
                <a:off x="4947181" y="433208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A10E46-82A4-F215-2524-B560ADD27983}"/>
                </a:ext>
              </a:extLst>
            </p:cNvPr>
            <p:cNvGrpSpPr/>
            <p:nvPr/>
          </p:nvGrpSpPr>
          <p:grpSpPr>
            <a:xfrm flipH="1">
              <a:off x="2607181" y="3790784"/>
              <a:ext cx="1431183" cy="709351"/>
              <a:chOff x="4947181" y="3802731"/>
              <a:chExt cx="1431183" cy="709351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4BB8F00-AA60-84A6-66D7-DA34DD3A6304}"/>
                  </a:ext>
                </a:extLst>
              </p:cNvPr>
              <p:cNvCxnSpPr/>
              <p:nvPr/>
            </p:nvCxnSpPr>
            <p:spPr>
              <a:xfrm>
                <a:off x="6306356" y="3802731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B6F51DB-DF34-13CC-11DC-BF72D6DF566A}"/>
                  </a:ext>
                </a:extLst>
              </p:cNvPr>
              <p:cNvCxnSpPr/>
              <p:nvPr/>
            </p:nvCxnSpPr>
            <p:spPr>
              <a:xfrm>
                <a:off x="5954802" y="3921039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9C94494-BAE1-2E35-DDA0-41307425215A}"/>
                  </a:ext>
                </a:extLst>
              </p:cNvPr>
              <p:cNvCxnSpPr/>
              <p:nvPr/>
            </p:nvCxnSpPr>
            <p:spPr>
              <a:xfrm>
                <a:off x="5615836" y="4041088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2FB9AC8-061D-879F-9A0F-C71257267451}"/>
                  </a:ext>
                </a:extLst>
              </p:cNvPr>
              <p:cNvCxnSpPr/>
              <p:nvPr/>
            </p:nvCxnSpPr>
            <p:spPr>
              <a:xfrm>
                <a:off x="5273688" y="416691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E969F94-047F-FC98-33D9-BE307749285B}"/>
                  </a:ext>
                </a:extLst>
              </p:cNvPr>
              <p:cNvCxnSpPr/>
              <p:nvPr/>
            </p:nvCxnSpPr>
            <p:spPr>
              <a:xfrm>
                <a:off x="4947181" y="433208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F7F1B7E-05E4-591A-F855-7A32943C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9" y="4854346"/>
            <a:ext cx="4330007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516087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D9B9EB2-FDA1-B9DA-2DD3-E9ABDB12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36712"/>
            <a:ext cx="4999493" cy="27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itle 1">
            <a:extLst>
              <a:ext uri="{FF2B5EF4-FFF2-40B4-BE49-F238E27FC236}">
                <a16:creationId xmlns:a16="http://schemas.microsoft.com/office/drawing/2014/main" id="{D55FBB3C-171E-D1F4-DFA3-D30AFCE5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9" y="4854346"/>
            <a:ext cx="4330007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Registration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5766C50A-FE0F-193B-9C21-CC03D0604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0"/>
          <a:stretch/>
        </p:blipFill>
        <p:spPr bwMode="auto">
          <a:xfrm>
            <a:off x="10892" y="0"/>
            <a:ext cx="3663029" cy="44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1C18B34D-8D56-7D9B-F231-E8C95AD4AB12}"/>
              </a:ext>
            </a:extLst>
          </p:cNvPr>
          <p:cNvSpPr/>
          <p:nvPr/>
        </p:nvSpPr>
        <p:spPr>
          <a:xfrm>
            <a:off x="7865833" y="2735311"/>
            <a:ext cx="702990" cy="605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6506540-59E1-D44B-131B-19D34E7C4A34}"/>
              </a:ext>
            </a:extLst>
          </p:cNvPr>
          <p:cNvCxnSpPr/>
          <p:nvPr/>
        </p:nvCxnSpPr>
        <p:spPr>
          <a:xfrm flipH="1">
            <a:off x="5121704" y="2735311"/>
            <a:ext cx="2744129" cy="15982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2D267C2-10E4-E600-BD9B-D04220741EDC}"/>
              </a:ext>
            </a:extLst>
          </p:cNvPr>
          <p:cNvCxnSpPr/>
          <p:nvPr/>
        </p:nvCxnSpPr>
        <p:spPr>
          <a:xfrm flipH="1">
            <a:off x="7812360" y="3341003"/>
            <a:ext cx="756463" cy="33468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0346D47-B602-B8F2-2053-9F7EA4606B22}"/>
              </a:ext>
            </a:extLst>
          </p:cNvPr>
          <p:cNvCxnSpPr/>
          <p:nvPr/>
        </p:nvCxnSpPr>
        <p:spPr>
          <a:xfrm flipH="1">
            <a:off x="5121704" y="3341003"/>
            <a:ext cx="2744129" cy="334688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E1150EB-14CE-931B-9E6D-38C42122CA6E}"/>
              </a:ext>
            </a:extLst>
          </p:cNvPr>
          <p:cNvCxnSpPr/>
          <p:nvPr/>
        </p:nvCxnSpPr>
        <p:spPr>
          <a:xfrm flipH="1">
            <a:off x="7812360" y="2735311"/>
            <a:ext cx="756463" cy="15982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Picture 2">
            <a:extLst>
              <a:ext uri="{FF2B5EF4-FFF2-40B4-BE49-F238E27FC236}">
                <a16:creationId xmlns:a16="http://schemas.microsoft.com/office/drawing/2014/main" id="{F233CE3B-EFA5-F9F4-5822-3B49D4A5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74565" r="57724" b="3744"/>
          <a:stretch/>
        </p:blipFill>
        <p:spPr bwMode="auto">
          <a:xfrm rot="16200000">
            <a:off x="5289868" y="4165392"/>
            <a:ext cx="2354328" cy="26906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1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5766C50A-FE0F-193B-9C21-CC03D0604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0"/>
          <a:stretch/>
        </p:blipFill>
        <p:spPr bwMode="auto">
          <a:xfrm>
            <a:off x="10892" y="0"/>
            <a:ext cx="3663029" cy="44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487B6A-4517-5B4C-9EF2-40AAB93978D7}"/>
              </a:ext>
            </a:extLst>
          </p:cNvPr>
          <p:cNvGrpSpPr/>
          <p:nvPr/>
        </p:nvGrpSpPr>
        <p:grpSpPr>
          <a:xfrm>
            <a:off x="3059832" y="3464793"/>
            <a:ext cx="5893942" cy="4786367"/>
            <a:chOff x="1907704" y="2386609"/>
            <a:chExt cx="5184576" cy="42103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51F2050-8B3F-5CDC-6D2B-5199A10D95BA}"/>
                </a:ext>
              </a:extLst>
            </p:cNvPr>
            <p:cNvGrpSpPr/>
            <p:nvPr/>
          </p:nvGrpSpPr>
          <p:grpSpPr>
            <a:xfrm>
              <a:off x="2519992" y="2636912"/>
              <a:ext cx="3960000" cy="3960000"/>
              <a:chOff x="2560008" y="2636912"/>
              <a:chExt cx="3960000" cy="3960000"/>
            </a:xfrm>
          </p:grpSpPr>
          <p:sp>
            <p:nvSpPr>
              <p:cNvPr id="51" name="Partial Circle 50">
                <a:extLst>
                  <a:ext uri="{FF2B5EF4-FFF2-40B4-BE49-F238E27FC236}">
                    <a16:creationId xmlns:a16="http://schemas.microsoft.com/office/drawing/2014/main" id="{253F6BE3-8884-C0A3-4DE0-56DC943EB579}"/>
                  </a:ext>
                </a:extLst>
              </p:cNvPr>
              <p:cNvSpPr/>
              <p:nvPr/>
            </p:nvSpPr>
            <p:spPr>
              <a:xfrm flipV="1">
                <a:off x="3460008" y="3536912"/>
                <a:ext cx="2160000" cy="21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Partial Circle 51">
                <a:extLst>
                  <a:ext uri="{FF2B5EF4-FFF2-40B4-BE49-F238E27FC236}">
                    <a16:creationId xmlns:a16="http://schemas.microsoft.com/office/drawing/2014/main" id="{60A00E9C-2ECC-11F7-FB22-DF681A416F1A}"/>
                  </a:ext>
                </a:extLst>
              </p:cNvPr>
              <p:cNvSpPr/>
              <p:nvPr/>
            </p:nvSpPr>
            <p:spPr>
              <a:xfrm flipV="1">
                <a:off x="3280008" y="3356912"/>
                <a:ext cx="2520000" cy="252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Partial Circle 52">
                <a:extLst>
                  <a:ext uri="{FF2B5EF4-FFF2-40B4-BE49-F238E27FC236}">
                    <a16:creationId xmlns:a16="http://schemas.microsoft.com/office/drawing/2014/main" id="{A39FA96F-F7E6-92C1-52C6-F0BAC0438D8A}"/>
                  </a:ext>
                </a:extLst>
              </p:cNvPr>
              <p:cNvSpPr/>
              <p:nvPr/>
            </p:nvSpPr>
            <p:spPr>
              <a:xfrm flipV="1">
                <a:off x="3640008" y="3716912"/>
                <a:ext cx="1800000" cy="180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Partial Circle 53">
                <a:extLst>
                  <a:ext uri="{FF2B5EF4-FFF2-40B4-BE49-F238E27FC236}">
                    <a16:creationId xmlns:a16="http://schemas.microsoft.com/office/drawing/2014/main" id="{FB9A713E-D981-5B19-86E3-0C1D96ED5E6C}"/>
                  </a:ext>
                </a:extLst>
              </p:cNvPr>
              <p:cNvSpPr/>
              <p:nvPr/>
            </p:nvSpPr>
            <p:spPr>
              <a:xfrm flipV="1">
                <a:off x="3820008" y="3896912"/>
                <a:ext cx="1440000" cy="144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Partial Circle 54">
                <a:extLst>
                  <a:ext uri="{FF2B5EF4-FFF2-40B4-BE49-F238E27FC236}">
                    <a16:creationId xmlns:a16="http://schemas.microsoft.com/office/drawing/2014/main" id="{62866D82-E50F-539B-D414-D1B7234580CB}"/>
                  </a:ext>
                </a:extLst>
              </p:cNvPr>
              <p:cNvSpPr/>
              <p:nvPr/>
            </p:nvSpPr>
            <p:spPr>
              <a:xfrm flipV="1">
                <a:off x="4000008" y="4076912"/>
                <a:ext cx="1080000" cy="108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Partial Circle 55">
                <a:extLst>
                  <a:ext uri="{FF2B5EF4-FFF2-40B4-BE49-F238E27FC236}">
                    <a16:creationId xmlns:a16="http://schemas.microsoft.com/office/drawing/2014/main" id="{8C8EB552-35E4-B781-986E-EC55EF4B1E51}"/>
                  </a:ext>
                </a:extLst>
              </p:cNvPr>
              <p:cNvSpPr/>
              <p:nvPr/>
            </p:nvSpPr>
            <p:spPr>
              <a:xfrm flipV="1">
                <a:off x="4180008" y="4256912"/>
                <a:ext cx="720000" cy="72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Partial Circle 56">
                <a:extLst>
                  <a:ext uri="{FF2B5EF4-FFF2-40B4-BE49-F238E27FC236}">
                    <a16:creationId xmlns:a16="http://schemas.microsoft.com/office/drawing/2014/main" id="{F5BCC7EA-CDAA-9BF7-8838-E894F0753FD9}"/>
                  </a:ext>
                </a:extLst>
              </p:cNvPr>
              <p:cNvSpPr/>
              <p:nvPr/>
            </p:nvSpPr>
            <p:spPr>
              <a:xfrm flipV="1">
                <a:off x="4360008" y="4436912"/>
                <a:ext cx="360000" cy="3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Partial Circle 57">
                <a:extLst>
                  <a:ext uri="{FF2B5EF4-FFF2-40B4-BE49-F238E27FC236}">
                    <a16:creationId xmlns:a16="http://schemas.microsoft.com/office/drawing/2014/main" id="{684925DC-4958-42B3-E9C5-D5B39A192639}"/>
                  </a:ext>
                </a:extLst>
              </p:cNvPr>
              <p:cNvSpPr/>
              <p:nvPr/>
            </p:nvSpPr>
            <p:spPr>
              <a:xfrm flipV="1">
                <a:off x="3100008" y="3176912"/>
                <a:ext cx="2880000" cy="288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artial Circle 58">
                <a:extLst>
                  <a:ext uri="{FF2B5EF4-FFF2-40B4-BE49-F238E27FC236}">
                    <a16:creationId xmlns:a16="http://schemas.microsoft.com/office/drawing/2014/main" id="{EB24C242-9E16-FDDC-654B-34BC5F809DDA}"/>
                  </a:ext>
                </a:extLst>
              </p:cNvPr>
              <p:cNvSpPr/>
              <p:nvPr/>
            </p:nvSpPr>
            <p:spPr>
              <a:xfrm flipV="1">
                <a:off x="2920008" y="2996912"/>
                <a:ext cx="3240000" cy="324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tial Circle 59">
                <a:extLst>
                  <a:ext uri="{FF2B5EF4-FFF2-40B4-BE49-F238E27FC236}">
                    <a16:creationId xmlns:a16="http://schemas.microsoft.com/office/drawing/2014/main" id="{DFD08207-7EC9-56D3-5F21-D8AF48671584}"/>
                  </a:ext>
                </a:extLst>
              </p:cNvPr>
              <p:cNvSpPr/>
              <p:nvPr/>
            </p:nvSpPr>
            <p:spPr>
              <a:xfrm flipV="1">
                <a:off x="2740008" y="2816912"/>
                <a:ext cx="3600000" cy="360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tial Circle 60">
                <a:extLst>
                  <a:ext uri="{FF2B5EF4-FFF2-40B4-BE49-F238E27FC236}">
                    <a16:creationId xmlns:a16="http://schemas.microsoft.com/office/drawing/2014/main" id="{237FECD0-95B0-8BE4-272B-F744B73C3493}"/>
                  </a:ext>
                </a:extLst>
              </p:cNvPr>
              <p:cNvSpPr/>
              <p:nvPr/>
            </p:nvSpPr>
            <p:spPr>
              <a:xfrm flipV="1">
                <a:off x="2560008" y="2636912"/>
                <a:ext cx="3960000" cy="3960000"/>
              </a:xfrm>
              <a:prstGeom prst="pie">
                <a:avLst>
                  <a:gd name="adj1" fmla="val 0"/>
                  <a:gd name="adj2" fmla="val 10792708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CEE345-73B2-765B-0584-23279A5753C3}"/>
                </a:ext>
              </a:extLst>
            </p:cNvPr>
            <p:cNvSpPr/>
            <p:nvPr/>
          </p:nvSpPr>
          <p:spPr>
            <a:xfrm rot="3227763">
              <a:off x="6117820" y="3150021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4D347FD-E484-FE4E-E9C0-948B91D306D6}"/>
                </a:ext>
              </a:extLst>
            </p:cNvPr>
            <p:cNvSpPr/>
            <p:nvPr/>
          </p:nvSpPr>
          <p:spPr>
            <a:xfrm>
              <a:off x="4353880" y="2386609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95EE79-D50C-17CF-0832-DD0872E2C9E5}"/>
                </a:ext>
              </a:extLst>
            </p:cNvPr>
            <p:cNvSpPr/>
            <p:nvPr/>
          </p:nvSpPr>
          <p:spPr>
            <a:xfrm rot="18372237" flipV="1">
              <a:off x="2568590" y="3150021"/>
              <a:ext cx="292224" cy="18000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39DACE-9F83-115D-DC30-3958F47ABC3A}"/>
                </a:ext>
              </a:extLst>
            </p:cNvPr>
            <p:cNvSpPr/>
            <p:nvPr/>
          </p:nvSpPr>
          <p:spPr>
            <a:xfrm>
              <a:off x="1907704" y="4563359"/>
              <a:ext cx="5184576" cy="40123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A3598-BA5C-2BBC-09F6-B851C6D373A6}"/>
                </a:ext>
              </a:extLst>
            </p:cNvPr>
            <p:cNvGrpSpPr/>
            <p:nvPr/>
          </p:nvGrpSpPr>
          <p:grpSpPr>
            <a:xfrm>
              <a:off x="4947181" y="3802731"/>
              <a:ext cx="1431183" cy="709351"/>
              <a:chOff x="4947181" y="3802731"/>
              <a:chExt cx="1431183" cy="709351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9C61FDD-5DBF-2CA6-36A2-50F5DC665EA6}"/>
                  </a:ext>
                </a:extLst>
              </p:cNvPr>
              <p:cNvCxnSpPr/>
              <p:nvPr/>
            </p:nvCxnSpPr>
            <p:spPr>
              <a:xfrm>
                <a:off x="6306356" y="3802731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738E099-EC73-BC43-1E65-AA1E041844C9}"/>
                  </a:ext>
                </a:extLst>
              </p:cNvPr>
              <p:cNvCxnSpPr/>
              <p:nvPr/>
            </p:nvCxnSpPr>
            <p:spPr>
              <a:xfrm>
                <a:off x="5954802" y="3921039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9B4BC81-B6CE-D317-6B37-B4C82C8E6BE6}"/>
                  </a:ext>
                </a:extLst>
              </p:cNvPr>
              <p:cNvCxnSpPr/>
              <p:nvPr/>
            </p:nvCxnSpPr>
            <p:spPr>
              <a:xfrm>
                <a:off x="5615836" y="4041088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FE12A12-E0FF-F5B1-8624-7CFC9D44CE29}"/>
                  </a:ext>
                </a:extLst>
              </p:cNvPr>
              <p:cNvCxnSpPr/>
              <p:nvPr/>
            </p:nvCxnSpPr>
            <p:spPr>
              <a:xfrm>
                <a:off x="5273688" y="416691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359FBD6-5CB3-55B0-C489-B0588CB44848}"/>
                  </a:ext>
                </a:extLst>
              </p:cNvPr>
              <p:cNvCxnSpPr/>
              <p:nvPr/>
            </p:nvCxnSpPr>
            <p:spPr>
              <a:xfrm>
                <a:off x="4947181" y="433208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A10E46-82A4-F215-2524-B560ADD27983}"/>
                </a:ext>
              </a:extLst>
            </p:cNvPr>
            <p:cNvGrpSpPr/>
            <p:nvPr/>
          </p:nvGrpSpPr>
          <p:grpSpPr>
            <a:xfrm flipH="1">
              <a:off x="2607181" y="3790784"/>
              <a:ext cx="1431183" cy="709351"/>
              <a:chOff x="4947181" y="3802731"/>
              <a:chExt cx="1431183" cy="709351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4BB8F00-AA60-84A6-66D7-DA34DD3A6304}"/>
                  </a:ext>
                </a:extLst>
              </p:cNvPr>
              <p:cNvCxnSpPr/>
              <p:nvPr/>
            </p:nvCxnSpPr>
            <p:spPr>
              <a:xfrm>
                <a:off x="6306356" y="3802731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B6F51DB-DF34-13CC-11DC-BF72D6DF566A}"/>
                  </a:ext>
                </a:extLst>
              </p:cNvPr>
              <p:cNvCxnSpPr/>
              <p:nvPr/>
            </p:nvCxnSpPr>
            <p:spPr>
              <a:xfrm>
                <a:off x="5954802" y="3921039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9C94494-BAE1-2E35-DDA0-41307425215A}"/>
                  </a:ext>
                </a:extLst>
              </p:cNvPr>
              <p:cNvCxnSpPr/>
              <p:nvPr/>
            </p:nvCxnSpPr>
            <p:spPr>
              <a:xfrm>
                <a:off x="5615836" y="4041088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2FB9AC8-061D-879F-9A0F-C71257267451}"/>
                  </a:ext>
                </a:extLst>
              </p:cNvPr>
              <p:cNvCxnSpPr/>
              <p:nvPr/>
            </p:nvCxnSpPr>
            <p:spPr>
              <a:xfrm>
                <a:off x="5273688" y="416691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E969F94-047F-FC98-33D9-BE307749285B}"/>
                  </a:ext>
                </a:extLst>
              </p:cNvPr>
              <p:cNvCxnSpPr/>
              <p:nvPr/>
            </p:nvCxnSpPr>
            <p:spPr>
              <a:xfrm>
                <a:off x="4947181" y="4332082"/>
                <a:ext cx="72008" cy="18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937FE57A-7E06-156D-2001-5CEE9DDECD35}"/>
              </a:ext>
            </a:extLst>
          </p:cNvPr>
          <p:cNvSpPr/>
          <p:nvPr/>
        </p:nvSpPr>
        <p:spPr>
          <a:xfrm>
            <a:off x="4854046" y="4925839"/>
            <a:ext cx="252000" cy="252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7F1B7E-05E4-591A-F855-7A32943C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9" y="4854346"/>
            <a:ext cx="4330007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19109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C -4.16667E-6 0.0331 0.01928 0.05995 0.04271 0.05995 C 0.07049 0.05995 0.08056 0.03009 0.08473 0.01204 L 0.08907 -0.01204 C 0.09341 -0.03009 0.104 -0.05996 0.13542 -0.05996 C 0.15539 -0.05996 0.1783 -0.0331 0.1783 1.48148E-6 C 0.1783 0.0331 0.15539 0.05995 0.13542 0.05995 C 0.104 0.05995 0.09341 0.03009 0.08907 0.01204 L 0.08473 -0.01204 C 0.08056 -0.03009 0.07049 -0.05996 0.04271 -0.05996 C 0.01928 -0.05996 -4.16667E-6 -0.0331 -4.16667E-6 1.48148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9B0EA-DC42-46FD-BB33-C25A6C84E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" r="4" b="4"/>
          <a:stretch/>
        </p:blipFill>
        <p:spPr>
          <a:xfrm>
            <a:off x="191504" y="116632"/>
            <a:ext cx="4071897" cy="2592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3A9301-2EC4-2651-4376-0260420D4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2" t="30614" r="69522" b="20348"/>
          <a:stretch/>
        </p:blipFill>
        <p:spPr>
          <a:xfrm>
            <a:off x="274039" y="2868781"/>
            <a:ext cx="3865913" cy="2720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FDD83-F9BB-1F15-B01D-37CD7B8B24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96" t="2592" r="21833" b="4673"/>
          <a:stretch/>
        </p:blipFill>
        <p:spPr>
          <a:xfrm>
            <a:off x="4477936" y="656692"/>
            <a:ext cx="4452617" cy="55446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C3730B-9DA2-5558-5C93-4BF89271ACAC}"/>
              </a:ext>
            </a:extLst>
          </p:cNvPr>
          <p:cNvSpPr txBox="1">
            <a:spLocks/>
          </p:cNvSpPr>
          <p:nvPr/>
        </p:nvSpPr>
        <p:spPr>
          <a:xfrm>
            <a:off x="395536" y="5657317"/>
            <a:ext cx="4330007" cy="868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EBEBEB"/>
                </a:solidFill>
              </a:rPr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343945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970" y="1447802"/>
            <a:ext cx="2500257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/>
              <a:t>Case 1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6" t="38534" r="15356" b="19200"/>
          <a:stretch/>
        </p:blipFill>
        <p:spPr bwMode="auto">
          <a:xfrm>
            <a:off x="878010" y="3596731"/>
            <a:ext cx="3602161" cy="31514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r="19081" b="4826"/>
          <a:stretch/>
        </p:blipFill>
        <p:spPr bwMode="auto">
          <a:xfrm>
            <a:off x="892357" y="188640"/>
            <a:ext cx="3587814" cy="31967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40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12D878-4969-E2B9-A54B-7754019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388" y="1447800"/>
            <a:ext cx="310783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300"/>
              <a:t>Navigating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68108A9-1C65-4950-B8D3-D53A8ED97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46939" cy="6858000"/>
          </a:xfrm>
          <a:custGeom>
            <a:avLst/>
            <a:gdLst>
              <a:gd name="connsiteX0" fmla="*/ 5651204 w 6995919"/>
              <a:gd name="connsiteY0" fmla="*/ 0 h 6858000"/>
              <a:gd name="connsiteX1" fmla="*/ 6994742 w 6995919"/>
              <a:gd name="connsiteY1" fmla="*/ 0 h 6858000"/>
              <a:gd name="connsiteX2" fmla="*/ 6969697 w 6995919"/>
              <a:gd name="connsiteY2" fmla="*/ 155676 h 6858000"/>
              <a:gd name="connsiteX3" fmla="*/ 6945828 w 6995919"/>
              <a:gd name="connsiteY3" fmla="*/ 310667 h 6858000"/>
              <a:gd name="connsiteX4" fmla="*/ 6922464 w 6995919"/>
              <a:gd name="connsiteY4" fmla="*/ 466344 h 6858000"/>
              <a:gd name="connsiteX5" fmla="*/ 6902461 w 6995919"/>
              <a:gd name="connsiteY5" fmla="*/ 622706 h 6858000"/>
              <a:gd name="connsiteX6" fmla="*/ 6882290 w 6995919"/>
              <a:gd name="connsiteY6" fmla="*/ 778383 h 6858000"/>
              <a:gd name="connsiteX7" fmla="*/ 6863464 w 6995919"/>
              <a:gd name="connsiteY7" fmla="*/ 934745 h 6858000"/>
              <a:gd name="connsiteX8" fmla="*/ 6847328 w 6995919"/>
              <a:gd name="connsiteY8" fmla="*/ 1089050 h 6858000"/>
              <a:gd name="connsiteX9" fmla="*/ 6832032 w 6995919"/>
              <a:gd name="connsiteY9" fmla="*/ 1245413 h 6858000"/>
              <a:gd name="connsiteX10" fmla="*/ 6818080 w 6995919"/>
              <a:gd name="connsiteY10" fmla="*/ 1401089 h 6858000"/>
              <a:gd name="connsiteX11" fmla="*/ 6805978 w 6995919"/>
              <a:gd name="connsiteY11" fmla="*/ 1554023 h 6858000"/>
              <a:gd name="connsiteX12" fmla="*/ 6793875 w 6995919"/>
              <a:gd name="connsiteY12" fmla="*/ 1709013 h 6858000"/>
              <a:gd name="connsiteX13" fmla="*/ 6783790 w 6995919"/>
              <a:gd name="connsiteY13" fmla="*/ 1861947 h 6858000"/>
              <a:gd name="connsiteX14" fmla="*/ 6775890 w 6995919"/>
              <a:gd name="connsiteY14" fmla="*/ 2014880 h 6858000"/>
              <a:gd name="connsiteX15" fmla="*/ 6767653 w 6995919"/>
              <a:gd name="connsiteY15" fmla="*/ 2167128 h 6858000"/>
              <a:gd name="connsiteX16" fmla="*/ 6760762 w 6995919"/>
              <a:gd name="connsiteY16" fmla="*/ 2318004 h 6858000"/>
              <a:gd name="connsiteX17" fmla="*/ 6755887 w 6995919"/>
              <a:gd name="connsiteY17" fmla="*/ 2467508 h 6858000"/>
              <a:gd name="connsiteX18" fmla="*/ 6751685 w 6995919"/>
              <a:gd name="connsiteY18" fmla="*/ 2617013 h 6858000"/>
              <a:gd name="connsiteX19" fmla="*/ 6747651 w 6995919"/>
              <a:gd name="connsiteY19" fmla="*/ 2765145 h 6858000"/>
              <a:gd name="connsiteX20" fmla="*/ 6745802 w 6995919"/>
              <a:gd name="connsiteY20" fmla="*/ 2911221 h 6858000"/>
              <a:gd name="connsiteX21" fmla="*/ 6743785 w 6995919"/>
              <a:gd name="connsiteY21" fmla="*/ 3057296 h 6858000"/>
              <a:gd name="connsiteX22" fmla="*/ 6742776 w 6995919"/>
              <a:gd name="connsiteY22" fmla="*/ 3201314 h 6858000"/>
              <a:gd name="connsiteX23" fmla="*/ 6743785 w 6995919"/>
              <a:gd name="connsiteY23" fmla="*/ 3343960 h 6858000"/>
              <a:gd name="connsiteX24" fmla="*/ 6743785 w 6995919"/>
              <a:gd name="connsiteY24" fmla="*/ 3485235 h 6858000"/>
              <a:gd name="connsiteX25" fmla="*/ 6745802 w 6995919"/>
              <a:gd name="connsiteY25" fmla="*/ 3625138 h 6858000"/>
              <a:gd name="connsiteX26" fmla="*/ 6748827 w 6995919"/>
              <a:gd name="connsiteY26" fmla="*/ 3762298 h 6858000"/>
              <a:gd name="connsiteX27" fmla="*/ 6751685 w 6995919"/>
              <a:gd name="connsiteY27" fmla="*/ 3898087 h 6858000"/>
              <a:gd name="connsiteX28" fmla="*/ 6754879 w 6995919"/>
              <a:gd name="connsiteY28" fmla="*/ 4031132 h 6858000"/>
              <a:gd name="connsiteX29" fmla="*/ 6759753 w 6995919"/>
              <a:gd name="connsiteY29" fmla="*/ 4163491 h 6858000"/>
              <a:gd name="connsiteX30" fmla="*/ 6764964 w 6995919"/>
              <a:gd name="connsiteY30" fmla="*/ 4293793 h 6858000"/>
              <a:gd name="connsiteX31" fmla="*/ 6769670 w 6995919"/>
              <a:gd name="connsiteY31" fmla="*/ 4421352 h 6858000"/>
              <a:gd name="connsiteX32" fmla="*/ 6782950 w 6995919"/>
              <a:gd name="connsiteY32" fmla="*/ 4670298 h 6858000"/>
              <a:gd name="connsiteX33" fmla="*/ 6797069 w 6995919"/>
              <a:gd name="connsiteY33" fmla="*/ 4908956 h 6858000"/>
              <a:gd name="connsiteX34" fmla="*/ 6811861 w 6995919"/>
              <a:gd name="connsiteY34" fmla="*/ 5138013 h 6858000"/>
              <a:gd name="connsiteX35" fmla="*/ 6828166 w 6995919"/>
              <a:gd name="connsiteY35" fmla="*/ 5354726 h 6858000"/>
              <a:gd name="connsiteX36" fmla="*/ 6845143 w 6995919"/>
              <a:gd name="connsiteY36" fmla="*/ 5561838 h 6858000"/>
              <a:gd name="connsiteX37" fmla="*/ 6863464 w 6995919"/>
              <a:gd name="connsiteY37" fmla="*/ 5753862 h 6858000"/>
              <a:gd name="connsiteX38" fmla="*/ 6881450 w 6995919"/>
              <a:gd name="connsiteY38" fmla="*/ 5934227 h 6858000"/>
              <a:gd name="connsiteX39" fmla="*/ 6899435 w 6995919"/>
              <a:gd name="connsiteY39" fmla="*/ 6100191 h 6858000"/>
              <a:gd name="connsiteX40" fmla="*/ 6916412 w 6995919"/>
              <a:gd name="connsiteY40" fmla="*/ 6252438 h 6858000"/>
              <a:gd name="connsiteX41" fmla="*/ 6932549 w 6995919"/>
              <a:gd name="connsiteY41" fmla="*/ 6387541 h 6858000"/>
              <a:gd name="connsiteX42" fmla="*/ 6947845 w 6995919"/>
              <a:gd name="connsiteY42" fmla="*/ 6509613 h 6858000"/>
              <a:gd name="connsiteX43" fmla="*/ 6960620 w 6995919"/>
              <a:gd name="connsiteY43" fmla="*/ 6612483 h 6858000"/>
              <a:gd name="connsiteX44" fmla="*/ 6972722 w 6995919"/>
              <a:gd name="connsiteY44" fmla="*/ 6698894 h 6858000"/>
              <a:gd name="connsiteX45" fmla="*/ 6990036 w 6995919"/>
              <a:gd name="connsiteY45" fmla="*/ 6817538 h 6858000"/>
              <a:gd name="connsiteX46" fmla="*/ 6995919 w 6995919"/>
              <a:gd name="connsiteY46" fmla="*/ 6858000 h 6858000"/>
              <a:gd name="connsiteX47" fmla="*/ 6090565 w 6995919"/>
              <a:gd name="connsiteY47" fmla="*/ 6858000 h 6858000"/>
              <a:gd name="connsiteX48" fmla="*/ 6090565 w 6995919"/>
              <a:gd name="connsiteY48" fmla="*/ 6858000 h 6858000"/>
              <a:gd name="connsiteX49" fmla="*/ 0 w 6995919"/>
              <a:gd name="connsiteY49" fmla="*/ 6858000 h 6858000"/>
              <a:gd name="connsiteX50" fmla="*/ 0 w 6995919"/>
              <a:gd name="connsiteY50" fmla="*/ 0 h 6858000"/>
              <a:gd name="connsiteX51" fmla="*/ 5651204 w 6995919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995919" h="6858000">
                <a:moveTo>
                  <a:pt x="5651204" y="0"/>
                </a:moveTo>
                <a:lnTo>
                  <a:pt x="6994742" y="0"/>
                </a:lnTo>
                <a:lnTo>
                  <a:pt x="6969697" y="155676"/>
                </a:lnTo>
                <a:lnTo>
                  <a:pt x="6945828" y="310667"/>
                </a:lnTo>
                <a:lnTo>
                  <a:pt x="6922464" y="466344"/>
                </a:lnTo>
                <a:lnTo>
                  <a:pt x="6902461" y="622706"/>
                </a:lnTo>
                <a:lnTo>
                  <a:pt x="6882290" y="778383"/>
                </a:lnTo>
                <a:lnTo>
                  <a:pt x="6863464" y="934745"/>
                </a:lnTo>
                <a:lnTo>
                  <a:pt x="6847328" y="1089050"/>
                </a:lnTo>
                <a:lnTo>
                  <a:pt x="6832032" y="1245413"/>
                </a:lnTo>
                <a:lnTo>
                  <a:pt x="6818080" y="1401089"/>
                </a:lnTo>
                <a:lnTo>
                  <a:pt x="6805978" y="1554023"/>
                </a:lnTo>
                <a:lnTo>
                  <a:pt x="6793875" y="1709013"/>
                </a:lnTo>
                <a:lnTo>
                  <a:pt x="6783790" y="1861947"/>
                </a:lnTo>
                <a:lnTo>
                  <a:pt x="6775890" y="2014880"/>
                </a:lnTo>
                <a:lnTo>
                  <a:pt x="6767653" y="2167128"/>
                </a:lnTo>
                <a:lnTo>
                  <a:pt x="6760762" y="2318004"/>
                </a:lnTo>
                <a:lnTo>
                  <a:pt x="6755887" y="2467508"/>
                </a:lnTo>
                <a:lnTo>
                  <a:pt x="6751685" y="2617013"/>
                </a:lnTo>
                <a:lnTo>
                  <a:pt x="6747651" y="2765145"/>
                </a:lnTo>
                <a:lnTo>
                  <a:pt x="6745802" y="2911221"/>
                </a:lnTo>
                <a:lnTo>
                  <a:pt x="6743785" y="3057296"/>
                </a:lnTo>
                <a:lnTo>
                  <a:pt x="6742776" y="3201314"/>
                </a:lnTo>
                <a:lnTo>
                  <a:pt x="6743785" y="3343960"/>
                </a:lnTo>
                <a:lnTo>
                  <a:pt x="6743785" y="3485235"/>
                </a:lnTo>
                <a:lnTo>
                  <a:pt x="6745802" y="3625138"/>
                </a:lnTo>
                <a:lnTo>
                  <a:pt x="6748827" y="3762298"/>
                </a:lnTo>
                <a:lnTo>
                  <a:pt x="6751685" y="3898087"/>
                </a:lnTo>
                <a:lnTo>
                  <a:pt x="6754879" y="4031132"/>
                </a:lnTo>
                <a:lnTo>
                  <a:pt x="6759753" y="4163491"/>
                </a:lnTo>
                <a:lnTo>
                  <a:pt x="6764964" y="4293793"/>
                </a:lnTo>
                <a:lnTo>
                  <a:pt x="6769670" y="4421352"/>
                </a:lnTo>
                <a:lnTo>
                  <a:pt x="6782950" y="4670298"/>
                </a:lnTo>
                <a:lnTo>
                  <a:pt x="6797069" y="4908956"/>
                </a:lnTo>
                <a:lnTo>
                  <a:pt x="6811861" y="5138013"/>
                </a:lnTo>
                <a:lnTo>
                  <a:pt x="6828166" y="5354726"/>
                </a:lnTo>
                <a:lnTo>
                  <a:pt x="6845143" y="5561838"/>
                </a:lnTo>
                <a:lnTo>
                  <a:pt x="6863464" y="5753862"/>
                </a:lnTo>
                <a:lnTo>
                  <a:pt x="6881450" y="5934227"/>
                </a:lnTo>
                <a:lnTo>
                  <a:pt x="6899435" y="6100191"/>
                </a:lnTo>
                <a:lnTo>
                  <a:pt x="6916412" y="6252438"/>
                </a:lnTo>
                <a:lnTo>
                  <a:pt x="6932549" y="6387541"/>
                </a:lnTo>
                <a:lnTo>
                  <a:pt x="6947845" y="6509613"/>
                </a:lnTo>
                <a:lnTo>
                  <a:pt x="6960620" y="6612483"/>
                </a:lnTo>
                <a:lnTo>
                  <a:pt x="6972722" y="6698894"/>
                </a:lnTo>
                <a:lnTo>
                  <a:pt x="6990036" y="6817538"/>
                </a:lnTo>
                <a:lnTo>
                  <a:pt x="6995919" y="6858000"/>
                </a:lnTo>
                <a:lnTo>
                  <a:pt x="6090565" y="6858000"/>
                </a:lnTo>
                <a:lnTo>
                  <a:pt x="6090565" y="6858000"/>
                </a:lnTo>
                <a:lnTo>
                  <a:pt x="0" y="6858000"/>
                </a:lnTo>
                <a:lnTo>
                  <a:pt x="0" y="0"/>
                </a:lnTo>
                <a:lnTo>
                  <a:pt x="5651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9A9DB-18BE-C7C6-0586-EBC2964BFC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252" t="31897" r="69636" b="32526"/>
          <a:stretch/>
        </p:blipFill>
        <p:spPr>
          <a:xfrm>
            <a:off x="679042" y="404664"/>
            <a:ext cx="3780000" cy="2897410"/>
          </a:xfrm>
          <a:prstGeom prst="rect">
            <a:avLst/>
          </a:prstGeom>
          <a:effectLst/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6F1C2839-EFB8-47B3-9488-B0F191886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7234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2A02B2-63EA-8C70-F3F1-367A20100A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113" t="31347" r="6555" b="19448"/>
          <a:stretch/>
        </p:blipFill>
        <p:spPr>
          <a:xfrm>
            <a:off x="679042" y="3663322"/>
            <a:ext cx="3780000" cy="27900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76137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12D878-4969-E2B9-A54B-77540194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967" y="1447800"/>
            <a:ext cx="2500257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3300"/>
              <a:t>Navigating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484639B-D130-4FDF-9889-EA88D8CC9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500267" y="500267"/>
            <a:ext cx="6858000" cy="5857465"/>
          </a:xfrm>
          <a:custGeom>
            <a:avLst/>
            <a:gdLst>
              <a:gd name="connsiteX0" fmla="*/ 6858000 w 6858000"/>
              <a:gd name="connsiteY0" fmla="*/ 1344715 h 7809953"/>
              <a:gd name="connsiteX1" fmla="*/ 6858000 w 6858000"/>
              <a:gd name="connsiteY1" fmla="*/ 1177 h 7809953"/>
              <a:gd name="connsiteX2" fmla="*/ 6702323 w 6858000"/>
              <a:gd name="connsiteY2" fmla="*/ 26222 h 7809953"/>
              <a:gd name="connsiteX3" fmla="*/ 6547332 w 6858000"/>
              <a:gd name="connsiteY3" fmla="*/ 50091 h 7809953"/>
              <a:gd name="connsiteX4" fmla="*/ 6391656 w 6858000"/>
              <a:gd name="connsiteY4" fmla="*/ 73455 h 7809953"/>
              <a:gd name="connsiteX5" fmla="*/ 6235293 w 6858000"/>
              <a:gd name="connsiteY5" fmla="*/ 93458 h 7809953"/>
              <a:gd name="connsiteX6" fmla="*/ 6079617 w 6858000"/>
              <a:gd name="connsiteY6" fmla="*/ 113629 h 7809953"/>
              <a:gd name="connsiteX7" fmla="*/ 5923254 w 6858000"/>
              <a:gd name="connsiteY7" fmla="*/ 132455 h 7809953"/>
              <a:gd name="connsiteX8" fmla="*/ 5768949 w 6858000"/>
              <a:gd name="connsiteY8" fmla="*/ 148591 h 7809953"/>
              <a:gd name="connsiteX9" fmla="*/ 5612587 w 6858000"/>
              <a:gd name="connsiteY9" fmla="*/ 163887 h 7809953"/>
              <a:gd name="connsiteX10" fmla="*/ 5456910 w 6858000"/>
              <a:gd name="connsiteY10" fmla="*/ 177839 h 7809953"/>
              <a:gd name="connsiteX11" fmla="*/ 5303977 w 6858000"/>
              <a:gd name="connsiteY11" fmla="*/ 189941 h 7809953"/>
              <a:gd name="connsiteX12" fmla="*/ 5148986 w 6858000"/>
              <a:gd name="connsiteY12" fmla="*/ 202044 h 7809953"/>
              <a:gd name="connsiteX13" fmla="*/ 4996053 w 6858000"/>
              <a:gd name="connsiteY13" fmla="*/ 212129 h 7809953"/>
              <a:gd name="connsiteX14" fmla="*/ 4843119 w 6858000"/>
              <a:gd name="connsiteY14" fmla="*/ 220029 h 7809953"/>
              <a:gd name="connsiteX15" fmla="*/ 4690872 w 6858000"/>
              <a:gd name="connsiteY15" fmla="*/ 228266 h 7809953"/>
              <a:gd name="connsiteX16" fmla="*/ 4539996 w 6858000"/>
              <a:gd name="connsiteY16" fmla="*/ 235157 h 7809953"/>
              <a:gd name="connsiteX17" fmla="*/ 4390491 w 6858000"/>
              <a:gd name="connsiteY17" fmla="*/ 240032 h 7809953"/>
              <a:gd name="connsiteX18" fmla="*/ 4240987 w 6858000"/>
              <a:gd name="connsiteY18" fmla="*/ 244234 h 7809953"/>
              <a:gd name="connsiteX19" fmla="*/ 4092855 w 6858000"/>
              <a:gd name="connsiteY19" fmla="*/ 248268 h 7809953"/>
              <a:gd name="connsiteX20" fmla="*/ 3946779 w 6858000"/>
              <a:gd name="connsiteY20" fmla="*/ 250117 h 7809953"/>
              <a:gd name="connsiteX21" fmla="*/ 3800704 w 6858000"/>
              <a:gd name="connsiteY21" fmla="*/ 252134 h 7809953"/>
              <a:gd name="connsiteX22" fmla="*/ 3656685 w 6858000"/>
              <a:gd name="connsiteY22" fmla="*/ 253143 h 7809953"/>
              <a:gd name="connsiteX23" fmla="*/ 3514039 w 6858000"/>
              <a:gd name="connsiteY23" fmla="*/ 252134 h 7809953"/>
              <a:gd name="connsiteX24" fmla="*/ 3372765 w 6858000"/>
              <a:gd name="connsiteY24" fmla="*/ 252134 h 7809953"/>
              <a:gd name="connsiteX25" fmla="*/ 3232861 w 6858000"/>
              <a:gd name="connsiteY25" fmla="*/ 250117 h 7809953"/>
              <a:gd name="connsiteX26" fmla="*/ 3095701 w 6858000"/>
              <a:gd name="connsiteY26" fmla="*/ 247092 h 7809953"/>
              <a:gd name="connsiteX27" fmla="*/ 2959913 w 6858000"/>
              <a:gd name="connsiteY27" fmla="*/ 244234 h 7809953"/>
              <a:gd name="connsiteX28" fmla="*/ 2826868 w 6858000"/>
              <a:gd name="connsiteY28" fmla="*/ 241040 h 7809953"/>
              <a:gd name="connsiteX29" fmla="*/ 2694508 w 6858000"/>
              <a:gd name="connsiteY29" fmla="*/ 236166 h 7809953"/>
              <a:gd name="connsiteX30" fmla="*/ 2564207 w 6858000"/>
              <a:gd name="connsiteY30" fmla="*/ 230955 h 7809953"/>
              <a:gd name="connsiteX31" fmla="*/ 2436648 w 6858000"/>
              <a:gd name="connsiteY31" fmla="*/ 226249 h 7809953"/>
              <a:gd name="connsiteX32" fmla="*/ 2187702 w 6858000"/>
              <a:gd name="connsiteY32" fmla="*/ 212969 h 7809953"/>
              <a:gd name="connsiteX33" fmla="*/ 1949044 w 6858000"/>
              <a:gd name="connsiteY33" fmla="*/ 198850 h 7809953"/>
              <a:gd name="connsiteX34" fmla="*/ 1719987 w 6858000"/>
              <a:gd name="connsiteY34" fmla="*/ 184058 h 7809953"/>
              <a:gd name="connsiteX35" fmla="*/ 1503274 w 6858000"/>
              <a:gd name="connsiteY35" fmla="*/ 167753 h 7809953"/>
              <a:gd name="connsiteX36" fmla="*/ 1296162 w 6858000"/>
              <a:gd name="connsiteY36" fmla="*/ 150776 h 7809953"/>
              <a:gd name="connsiteX37" fmla="*/ 1104138 w 6858000"/>
              <a:gd name="connsiteY37" fmla="*/ 132455 h 7809953"/>
              <a:gd name="connsiteX38" fmla="*/ 923773 w 6858000"/>
              <a:gd name="connsiteY38" fmla="*/ 114469 h 7809953"/>
              <a:gd name="connsiteX39" fmla="*/ 757809 w 6858000"/>
              <a:gd name="connsiteY39" fmla="*/ 96484 h 7809953"/>
              <a:gd name="connsiteX40" fmla="*/ 605562 w 6858000"/>
              <a:gd name="connsiteY40" fmla="*/ 79507 h 7809953"/>
              <a:gd name="connsiteX41" fmla="*/ 470459 w 6858000"/>
              <a:gd name="connsiteY41" fmla="*/ 63370 h 7809953"/>
              <a:gd name="connsiteX42" fmla="*/ 348387 w 6858000"/>
              <a:gd name="connsiteY42" fmla="*/ 48074 h 7809953"/>
              <a:gd name="connsiteX43" fmla="*/ 245517 w 6858000"/>
              <a:gd name="connsiteY43" fmla="*/ 35299 h 7809953"/>
              <a:gd name="connsiteX44" fmla="*/ 159106 w 6858000"/>
              <a:gd name="connsiteY44" fmla="*/ 23197 h 7809953"/>
              <a:gd name="connsiteX45" fmla="*/ 40462 w 6858000"/>
              <a:gd name="connsiteY45" fmla="*/ 5883 h 7809953"/>
              <a:gd name="connsiteX46" fmla="*/ 0 w 6858000"/>
              <a:gd name="connsiteY46" fmla="*/ 0 h 7809953"/>
              <a:gd name="connsiteX47" fmla="*/ 0 w 6858000"/>
              <a:gd name="connsiteY47" fmla="*/ 652830 h 7809953"/>
              <a:gd name="connsiteX48" fmla="*/ 0 w 6858000"/>
              <a:gd name="connsiteY48" fmla="*/ 652830 h 7809953"/>
              <a:gd name="connsiteX49" fmla="*/ 0 w 6858000"/>
              <a:gd name="connsiteY49" fmla="*/ 7809953 h 7809953"/>
              <a:gd name="connsiteX50" fmla="*/ 6857999 w 6858000"/>
              <a:gd name="connsiteY50" fmla="*/ 7809953 h 7809953"/>
              <a:gd name="connsiteX51" fmla="*/ 6857999 w 6858000"/>
              <a:gd name="connsiteY51" fmla="*/ 1344715 h 780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7809953">
                <a:moveTo>
                  <a:pt x="6858000" y="1344715"/>
                </a:moveTo>
                <a:lnTo>
                  <a:pt x="6858000" y="1177"/>
                </a:lnTo>
                <a:lnTo>
                  <a:pt x="6702323" y="26222"/>
                </a:lnTo>
                <a:lnTo>
                  <a:pt x="6547332" y="50091"/>
                </a:lnTo>
                <a:lnTo>
                  <a:pt x="6391656" y="73455"/>
                </a:lnTo>
                <a:lnTo>
                  <a:pt x="6235293" y="93458"/>
                </a:lnTo>
                <a:lnTo>
                  <a:pt x="6079617" y="113629"/>
                </a:lnTo>
                <a:lnTo>
                  <a:pt x="5923254" y="132455"/>
                </a:lnTo>
                <a:lnTo>
                  <a:pt x="5768949" y="148591"/>
                </a:lnTo>
                <a:lnTo>
                  <a:pt x="5612587" y="163887"/>
                </a:lnTo>
                <a:lnTo>
                  <a:pt x="5456910" y="177839"/>
                </a:lnTo>
                <a:lnTo>
                  <a:pt x="5303977" y="189941"/>
                </a:lnTo>
                <a:lnTo>
                  <a:pt x="5148986" y="202044"/>
                </a:lnTo>
                <a:lnTo>
                  <a:pt x="4996053" y="212129"/>
                </a:lnTo>
                <a:lnTo>
                  <a:pt x="4843119" y="220029"/>
                </a:lnTo>
                <a:lnTo>
                  <a:pt x="4690872" y="228266"/>
                </a:lnTo>
                <a:lnTo>
                  <a:pt x="4539996" y="235157"/>
                </a:lnTo>
                <a:lnTo>
                  <a:pt x="4390491" y="240032"/>
                </a:lnTo>
                <a:lnTo>
                  <a:pt x="4240987" y="244234"/>
                </a:lnTo>
                <a:lnTo>
                  <a:pt x="4092855" y="248268"/>
                </a:lnTo>
                <a:lnTo>
                  <a:pt x="3946779" y="250117"/>
                </a:lnTo>
                <a:lnTo>
                  <a:pt x="3800704" y="252134"/>
                </a:lnTo>
                <a:lnTo>
                  <a:pt x="3656685" y="253143"/>
                </a:lnTo>
                <a:lnTo>
                  <a:pt x="3514039" y="252134"/>
                </a:lnTo>
                <a:lnTo>
                  <a:pt x="3372765" y="252134"/>
                </a:lnTo>
                <a:lnTo>
                  <a:pt x="3232861" y="250117"/>
                </a:lnTo>
                <a:lnTo>
                  <a:pt x="3095701" y="247092"/>
                </a:lnTo>
                <a:lnTo>
                  <a:pt x="2959913" y="244234"/>
                </a:lnTo>
                <a:lnTo>
                  <a:pt x="2826868" y="241040"/>
                </a:lnTo>
                <a:lnTo>
                  <a:pt x="2694508" y="236166"/>
                </a:lnTo>
                <a:lnTo>
                  <a:pt x="2564207" y="230955"/>
                </a:lnTo>
                <a:lnTo>
                  <a:pt x="2436648" y="226249"/>
                </a:lnTo>
                <a:lnTo>
                  <a:pt x="2187702" y="212969"/>
                </a:lnTo>
                <a:lnTo>
                  <a:pt x="1949044" y="198850"/>
                </a:lnTo>
                <a:lnTo>
                  <a:pt x="1719987" y="184058"/>
                </a:lnTo>
                <a:lnTo>
                  <a:pt x="1503274" y="167753"/>
                </a:lnTo>
                <a:lnTo>
                  <a:pt x="1296162" y="150776"/>
                </a:lnTo>
                <a:lnTo>
                  <a:pt x="1104138" y="132455"/>
                </a:lnTo>
                <a:lnTo>
                  <a:pt x="923773" y="114469"/>
                </a:lnTo>
                <a:lnTo>
                  <a:pt x="757809" y="96484"/>
                </a:lnTo>
                <a:lnTo>
                  <a:pt x="605562" y="79507"/>
                </a:lnTo>
                <a:lnTo>
                  <a:pt x="470459" y="63370"/>
                </a:lnTo>
                <a:lnTo>
                  <a:pt x="348387" y="48074"/>
                </a:lnTo>
                <a:lnTo>
                  <a:pt x="245517" y="35299"/>
                </a:lnTo>
                <a:lnTo>
                  <a:pt x="159106" y="23197"/>
                </a:lnTo>
                <a:lnTo>
                  <a:pt x="40462" y="5883"/>
                </a:lnTo>
                <a:lnTo>
                  <a:pt x="0" y="0"/>
                </a:lnTo>
                <a:lnTo>
                  <a:pt x="0" y="652830"/>
                </a:lnTo>
                <a:lnTo>
                  <a:pt x="0" y="652830"/>
                </a:lnTo>
                <a:lnTo>
                  <a:pt x="0" y="7809953"/>
                </a:lnTo>
                <a:lnTo>
                  <a:pt x="6857999" y="7809953"/>
                </a:lnTo>
                <a:lnTo>
                  <a:pt x="6857999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02D66-B9CC-1DF9-FBE2-1BC8A45D5A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5" t="8075" r="2300" b="3333"/>
          <a:stretch/>
        </p:blipFill>
        <p:spPr>
          <a:xfrm>
            <a:off x="1044008" y="116632"/>
            <a:ext cx="3600000" cy="212595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6B3C8-594E-C3DC-D7EB-850CC65A36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79" t="6293" r="1686" b="6812"/>
          <a:stretch/>
        </p:blipFill>
        <p:spPr>
          <a:xfrm>
            <a:off x="1044008" y="2445326"/>
            <a:ext cx="3600000" cy="2077074"/>
          </a:xfrm>
          <a:prstGeom prst="rect">
            <a:avLst/>
          </a:prstGeom>
          <a:effectLst/>
        </p:spPr>
      </p:pic>
      <p:sp>
        <p:nvSpPr>
          <p:cNvPr id="30" name="Freeform 31">
            <a:extLst>
              <a:ext uri="{FF2B5EF4-FFF2-40B4-BE49-F238E27FC236}">
                <a16:creationId xmlns:a16="http://schemas.microsoft.com/office/drawing/2014/main" id="{1EBB90A2-2B0A-4F80-8F25-04033406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E25DFE-44ED-3E69-E81B-F71B11DBC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 b="2807"/>
          <a:stretch/>
        </p:blipFill>
        <p:spPr bwMode="auto">
          <a:xfrm>
            <a:off x="1044008" y="4725144"/>
            <a:ext cx="3600000" cy="20162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531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6" name="Picture 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7" name="Oval 11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8" name="Picture 13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0" name="Rectangle 17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" name="Rectangle 19">
            <a:extLst>
              <a:ext uri="{FF2B5EF4-FFF2-40B4-BE49-F238E27FC236}">
                <a16:creationId xmlns:a16="http://schemas.microsoft.com/office/drawing/2014/main" id="{D27CF008-4B18-436D-B2D5-C1346C124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9143771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CE22DAD8-5F67-4B73-ADA9-06EF381F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9742FF8-CF92-6FD6-3FC3-507DC0E28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75"/>
          <a:stretch/>
        </p:blipFill>
        <p:spPr>
          <a:xfrm>
            <a:off x="900272" y="332656"/>
            <a:ext cx="6120000" cy="3600518"/>
          </a:xfrm>
          <a:prstGeom prst="rect">
            <a:avLst/>
          </a:prstGeom>
          <a:effectLst/>
        </p:spPr>
      </p:pic>
      <p:sp>
        <p:nvSpPr>
          <p:cNvPr id="44" name="Freeform: Shape 25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7" y="4854346"/>
            <a:ext cx="686201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415054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9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58" name="Picture 41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59" name="Oval 43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0" name="Picture 45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61" name="Picture 47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62" name="Rectangle 49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E351-0A5A-FD60-000B-925C22CD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76" y="3994359"/>
            <a:ext cx="2328806" cy="1444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 dirty="0"/>
              <a:t>Case</a:t>
            </a:r>
            <a:r>
              <a:rPr lang="en-US" sz="2800" dirty="0"/>
              <a:t> </a:t>
            </a:r>
            <a:r>
              <a:rPr lang="en-US" sz="4800" dirty="0"/>
              <a:t>4</a:t>
            </a:r>
            <a:endParaRPr lang="en-US" sz="2800" dirty="0"/>
          </a:p>
        </p:txBody>
      </p:sp>
      <p:sp>
        <p:nvSpPr>
          <p:cNvPr id="63" name="Freeform: Shape 51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703491" y="417491"/>
            <a:ext cx="6858001" cy="6023018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61B7DD-44AE-650B-AC4F-418D2281C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504" y="2308817"/>
            <a:ext cx="5040000" cy="2330999"/>
          </a:xfrm>
          <a:prstGeom prst="rect">
            <a:avLst/>
          </a:prstGeom>
          <a:effectLst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400822-3720-BDF2-50C5-CCD49A9D3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504" y="85801"/>
            <a:ext cx="5040000" cy="2079000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0136FC-F190-1440-A505-B7ACFC0315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421" b="10379"/>
          <a:stretch/>
        </p:blipFill>
        <p:spPr>
          <a:xfrm>
            <a:off x="3742504" y="4783832"/>
            <a:ext cx="5040000" cy="19575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6982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54401-1210-2E73-42E0-1C02CB1A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43" y="1325880"/>
            <a:ext cx="251428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47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0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9776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" name="Freeform: Shape 101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857465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865D4E-E64A-CAA8-3E77-25F995DD5A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9838574"/>
              </p:ext>
            </p:extLst>
          </p:nvPr>
        </p:nvGraphicFramePr>
        <p:xfrm>
          <a:off x="251519" y="260648"/>
          <a:ext cx="5219661" cy="628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152">
                  <a:extLst>
                    <a:ext uri="{9D8B030D-6E8A-4147-A177-3AD203B41FA5}">
                      <a16:colId xmlns:a16="http://schemas.microsoft.com/office/drawing/2014/main" val="3727004399"/>
                    </a:ext>
                  </a:extLst>
                </a:gridCol>
                <a:gridCol w="2636509">
                  <a:extLst>
                    <a:ext uri="{9D8B030D-6E8A-4147-A177-3AD203B41FA5}">
                      <a16:colId xmlns:a16="http://schemas.microsoft.com/office/drawing/2014/main" val="1751481191"/>
                    </a:ext>
                  </a:extLst>
                </a:gridCol>
              </a:tblGrid>
              <a:tr h="497203">
                <a:tc>
                  <a:txBody>
                    <a:bodyPr/>
                    <a:lstStyle/>
                    <a:p>
                      <a:r>
                        <a:rPr lang="en-GB" sz="2200"/>
                        <a:t>Total</a:t>
                      </a:r>
                    </a:p>
                  </a:txBody>
                  <a:tcPr marL="135438" marR="135438" marT="67720" marB="67720"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32</a:t>
                      </a:r>
                    </a:p>
                  </a:txBody>
                  <a:tcPr marL="135438" marR="135438" marT="67720" marB="67720"/>
                </a:tc>
                <a:extLst>
                  <a:ext uri="{0D108BD9-81ED-4DB2-BD59-A6C34878D82A}">
                    <a16:rowId xmlns:a16="http://schemas.microsoft.com/office/drawing/2014/main" val="3406880106"/>
                  </a:ext>
                </a:extLst>
              </a:tr>
              <a:tr h="1163608">
                <a:tc>
                  <a:txBody>
                    <a:bodyPr/>
                    <a:lstStyle/>
                    <a:p>
                      <a:r>
                        <a:rPr lang="en-GB" sz="2200" dirty="0"/>
                        <a:t>Procedure type</a:t>
                      </a:r>
                    </a:p>
                    <a:p>
                      <a:r>
                        <a:rPr lang="en-GB" sz="2200" dirty="0"/>
                        <a:t>- diagnostics</a:t>
                      </a:r>
                    </a:p>
                    <a:p>
                      <a:r>
                        <a:rPr lang="en-GB" sz="2200" dirty="0"/>
                        <a:t>- localisation</a:t>
                      </a:r>
                    </a:p>
                  </a:txBody>
                  <a:tcPr marL="135438" marR="135438" marT="67720" marB="67720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  <a:p>
                      <a:r>
                        <a:rPr lang="en-GB" sz="2200" dirty="0"/>
                        <a:t>29</a:t>
                      </a:r>
                    </a:p>
                    <a:p>
                      <a:r>
                        <a:rPr lang="en-GB" sz="2200" dirty="0"/>
                        <a:t>3</a:t>
                      </a:r>
                    </a:p>
                    <a:p>
                      <a:endParaRPr lang="en-GB" sz="2200" dirty="0"/>
                    </a:p>
                  </a:txBody>
                  <a:tcPr marL="135438" marR="135438" marT="67720" marB="67720"/>
                </a:tc>
                <a:extLst>
                  <a:ext uri="{0D108BD9-81ED-4DB2-BD59-A6C34878D82A}">
                    <a16:rowId xmlns:a16="http://schemas.microsoft.com/office/drawing/2014/main" val="102164868"/>
                  </a:ext>
                </a:extLst>
              </a:tr>
              <a:tr h="1830013">
                <a:tc>
                  <a:txBody>
                    <a:bodyPr/>
                    <a:lstStyle/>
                    <a:p>
                      <a:pPr marL="0" algn="l" defTabSz="457207" rtl="0" eaLnBrk="1" latinLnBrk="0" hangingPunct="1"/>
                      <a:r>
                        <a:rPr lang="en-GB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Patients</a:t>
                      </a:r>
                    </a:p>
                    <a:p>
                      <a:pPr marL="0" algn="l" defTabSz="457207" rtl="0" eaLnBrk="1" latinLnBrk="0" hangingPunct="1"/>
                      <a:r>
                        <a:rPr lang="en-GB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age (range)</a:t>
                      </a:r>
                    </a:p>
                    <a:p>
                      <a:pPr marL="0" algn="l" defTabSz="457207" rtl="0" eaLnBrk="1" latinLnBrk="0" hangingPunct="1"/>
                      <a:endParaRPr lang="en-GB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7" rtl="0" eaLnBrk="1" latinLnBrk="0" hangingPunct="1"/>
                      <a:r>
                        <a:rPr lang="en-GB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sex</a:t>
                      </a:r>
                    </a:p>
                  </a:txBody>
                  <a:tcPr marL="135438" marR="135438" marT="67720" marB="67720"/>
                </a:tc>
                <a:tc>
                  <a:txBody>
                    <a:bodyPr/>
                    <a:lstStyle/>
                    <a:p>
                      <a:pPr marL="0" algn="l" defTabSz="457207" rtl="0" eaLnBrk="1" latinLnBrk="0" hangingPunct="1"/>
                      <a:endParaRPr lang="en-GB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7" rtl="0" eaLnBrk="1" latinLnBrk="0" hangingPunct="1"/>
                      <a:r>
                        <a:rPr lang="en-GB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68.3 years (49-83)</a:t>
                      </a:r>
                    </a:p>
                    <a:p>
                      <a:pPr marL="0" algn="l" defTabSz="457207" rtl="0" eaLnBrk="1" latinLnBrk="0" hangingPunct="1"/>
                      <a:endParaRPr lang="en-GB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7" rtl="0" eaLnBrk="1" latinLnBrk="0" hangingPunct="1"/>
                      <a:r>
                        <a:rPr lang="en-GB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66% female</a:t>
                      </a:r>
                    </a:p>
                  </a:txBody>
                  <a:tcPr marL="135438" marR="135438" marT="67720" marB="67720"/>
                </a:tc>
                <a:extLst>
                  <a:ext uri="{0D108BD9-81ED-4DB2-BD59-A6C34878D82A}">
                    <a16:rowId xmlns:a16="http://schemas.microsoft.com/office/drawing/2014/main" val="1116197470"/>
                  </a:ext>
                </a:extLst>
              </a:tr>
              <a:tr h="579710">
                <a:tc>
                  <a:txBody>
                    <a:bodyPr/>
                    <a:lstStyle/>
                    <a:p>
                      <a:r>
                        <a:rPr lang="en-GB" sz="2200" dirty="0"/>
                        <a:t>Lesions</a:t>
                      </a:r>
                    </a:p>
                    <a:p>
                      <a:r>
                        <a:rPr lang="en-GB" sz="2200" dirty="0"/>
                        <a:t>- size (range)</a:t>
                      </a:r>
                    </a:p>
                    <a:p>
                      <a:endParaRPr lang="en-GB" sz="2200" dirty="0"/>
                    </a:p>
                    <a:p>
                      <a:r>
                        <a:rPr lang="en-GB" sz="2200" dirty="0"/>
                        <a:t>- solid</a:t>
                      </a:r>
                    </a:p>
                    <a:p>
                      <a:r>
                        <a:rPr lang="en-GB" sz="2200" dirty="0"/>
                        <a:t>- semi-solid</a:t>
                      </a:r>
                    </a:p>
                    <a:p>
                      <a:r>
                        <a:rPr lang="en-GB" sz="2200" dirty="0"/>
                        <a:t>- GGO</a:t>
                      </a:r>
                    </a:p>
                  </a:txBody>
                  <a:tcPr marL="135438" marR="135438" marT="67720" marB="67720"/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dirty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27mm (9-59)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dirty="0"/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22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/>
                        <a:t>1</a:t>
                      </a:r>
                    </a:p>
                    <a:p>
                      <a:r>
                        <a:rPr lang="en-GB" sz="2200" dirty="0"/>
                        <a:t>2</a:t>
                      </a:r>
                    </a:p>
                    <a:p>
                      <a:endParaRPr lang="en-GB" sz="2200" dirty="0"/>
                    </a:p>
                  </a:txBody>
                  <a:tcPr marL="135438" marR="135438" marT="67720" marB="67720"/>
                </a:tc>
                <a:extLst>
                  <a:ext uri="{0D108BD9-81ED-4DB2-BD59-A6C34878D82A}">
                    <a16:rowId xmlns:a16="http://schemas.microsoft.com/office/drawing/2014/main" val="504695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97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74" name="Oval 1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5" name="Picture 1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76" name="Picture 1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77" name="Rectangle 2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23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54401-1210-2E73-42E0-1C02CB1A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475" y="1325880"/>
            <a:ext cx="311875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7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Results</a:t>
            </a:r>
            <a:endParaRPr lang="en-US" sz="47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7234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Freeform: Shape 27">
            <a:extLst>
              <a:ext uri="{FF2B5EF4-FFF2-40B4-BE49-F238E27FC236}">
                <a16:creationId xmlns:a16="http://schemas.microsoft.com/office/drawing/2014/main" id="{D8B22DE2-C518-4F77-BE90-E1B6B1909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805530" y="805530"/>
            <a:ext cx="6858001" cy="5246939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81" name="Rectangle 29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865D4E-E64A-CAA8-3E77-25F995DD5AA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07327481"/>
              </p:ext>
            </p:extLst>
          </p:nvPr>
        </p:nvGraphicFramePr>
        <p:xfrm>
          <a:off x="107505" y="1297564"/>
          <a:ext cx="4879728" cy="342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716">
                  <a:extLst>
                    <a:ext uri="{9D8B030D-6E8A-4147-A177-3AD203B41FA5}">
                      <a16:colId xmlns:a16="http://schemas.microsoft.com/office/drawing/2014/main" val="3727004399"/>
                    </a:ext>
                  </a:extLst>
                </a:gridCol>
                <a:gridCol w="1256012">
                  <a:extLst>
                    <a:ext uri="{9D8B030D-6E8A-4147-A177-3AD203B41FA5}">
                      <a16:colId xmlns:a16="http://schemas.microsoft.com/office/drawing/2014/main" val="1751481191"/>
                    </a:ext>
                  </a:extLst>
                </a:gridCol>
              </a:tblGrid>
              <a:tr h="580093">
                <a:tc>
                  <a:txBody>
                    <a:bodyPr/>
                    <a:lstStyle/>
                    <a:p>
                      <a:r>
                        <a:rPr lang="en-GB" sz="2800" dirty="0"/>
                        <a:t>Total</a:t>
                      </a:r>
                    </a:p>
                  </a:txBody>
                  <a:tcPr marL="173450" marR="173450" marT="86726" marB="86726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32</a:t>
                      </a:r>
                    </a:p>
                  </a:txBody>
                  <a:tcPr marL="173450" marR="173450" marT="86726" marB="86726"/>
                </a:tc>
                <a:extLst>
                  <a:ext uri="{0D108BD9-81ED-4DB2-BD59-A6C34878D82A}">
                    <a16:rowId xmlns:a16="http://schemas.microsoft.com/office/drawing/2014/main" val="3406880106"/>
                  </a:ext>
                </a:extLst>
              </a:tr>
              <a:tr h="580093">
                <a:tc>
                  <a:txBody>
                    <a:bodyPr/>
                    <a:lstStyle/>
                    <a:p>
                      <a:r>
                        <a:rPr lang="en-GB" sz="2800" dirty="0"/>
                        <a:t>Cancer</a:t>
                      </a:r>
                    </a:p>
                  </a:txBody>
                  <a:tcPr marL="173450" marR="173450" marT="86726" marB="86726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13</a:t>
                      </a:r>
                    </a:p>
                  </a:txBody>
                  <a:tcPr marL="173450" marR="173450" marT="86726" marB="86726"/>
                </a:tc>
                <a:extLst>
                  <a:ext uri="{0D108BD9-81ED-4DB2-BD59-A6C34878D82A}">
                    <a16:rowId xmlns:a16="http://schemas.microsoft.com/office/drawing/2014/main" val="102164868"/>
                  </a:ext>
                </a:extLst>
              </a:tr>
              <a:tr h="984683">
                <a:tc>
                  <a:txBody>
                    <a:bodyPr/>
                    <a:lstStyle/>
                    <a:p>
                      <a:r>
                        <a:rPr lang="en-GB" sz="2800" dirty="0"/>
                        <a:t>Infection / Inflammation</a:t>
                      </a:r>
                    </a:p>
                  </a:txBody>
                  <a:tcPr marL="173450" marR="173450" marT="86726" marB="86726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5</a:t>
                      </a:r>
                    </a:p>
                  </a:txBody>
                  <a:tcPr marL="173450" marR="173450" marT="86726" marB="86726"/>
                </a:tc>
                <a:extLst>
                  <a:ext uri="{0D108BD9-81ED-4DB2-BD59-A6C34878D82A}">
                    <a16:rowId xmlns:a16="http://schemas.microsoft.com/office/drawing/2014/main" val="1116197470"/>
                  </a:ext>
                </a:extLst>
              </a:tr>
              <a:tr h="582665">
                <a:tc>
                  <a:txBody>
                    <a:bodyPr/>
                    <a:lstStyle/>
                    <a:p>
                      <a:r>
                        <a:rPr lang="en-GB" sz="2800" dirty="0"/>
                        <a:t>Non-diagnostic</a:t>
                      </a:r>
                    </a:p>
                  </a:txBody>
                  <a:tcPr marL="173450" marR="173450" marT="86726" marB="86726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11</a:t>
                      </a:r>
                    </a:p>
                  </a:txBody>
                  <a:tcPr marL="173450" marR="173450" marT="86726" marB="86726"/>
                </a:tc>
                <a:extLst>
                  <a:ext uri="{0D108BD9-81ED-4DB2-BD59-A6C34878D82A}">
                    <a16:rowId xmlns:a16="http://schemas.microsoft.com/office/drawing/2014/main" val="504695198"/>
                  </a:ext>
                </a:extLst>
              </a:tr>
              <a:tr h="580093">
                <a:tc>
                  <a:txBody>
                    <a:bodyPr/>
                    <a:lstStyle/>
                    <a:p>
                      <a:r>
                        <a:rPr lang="en-GB" sz="2800" dirty="0"/>
                        <a:t>(Localisation</a:t>
                      </a:r>
                    </a:p>
                  </a:txBody>
                  <a:tcPr marL="173450" marR="173450" marT="86726" marB="86726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3)</a:t>
                      </a:r>
                    </a:p>
                  </a:txBody>
                  <a:tcPr marL="173450" marR="173450" marT="86726" marB="86726"/>
                </a:tc>
                <a:extLst>
                  <a:ext uri="{0D108BD9-81ED-4DB2-BD59-A6C34878D82A}">
                    <a16:rowId xmlns:a16="http://schemas.microsoft.com/office/drawing/2014/main" val="2831480753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4ACAD-9A50-1C3E-6A31-89B85AB74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672" y="5452425"/>
            <a:ext cx="2729595" cy="496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cap="all" dirty="0">
                <a:solidFill>
                  <a:schemeClr val="tx1"/>
                </a:solidFill>
              </a:rPr>
              <a:t>Sensitivity 60.7%</a:t>
            </a:r>
          </a:p>
        </p:txBody>
      </p:sp>
    </p:spTree>
    <p:extLst>
      <p:ext uri="{BB962C8B-B14F-4D97-AF65-F5344CB8AC3E}">
        <p14:creationId xmlns:p14="http://schemas.microsoft.com/office/powerpoint/2010/main" val="3797179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3124185" cy="1400530"/>
          </a:xfrm>
        </p:spPr>
        <p:txBody>
          <a:bodyPr>
            <a:normAutofit/>
          </a:bodyPr>
          <a:lstStyle/>
          <a:p>
            <a:r>
              <a:rPr lang="en-GB" dirty="0"/>
              <a:t>Sensitivity</a:t>
            </a:r>
          </a:p>
        </p:txBody>
      </p:sp>
      <p:sp>
        <p:nvSpPr>
          <p:cNvPr id="6170" name="Freeform: Shape 6164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171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9" name="Rectangle 6168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84584" y="2052918"/>
            <a:ext cx="3123860" cy="4195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19" indent="0">
              <a:buNone/>
            </a:pPr>
            <a:r>
              <a:rPr lang="en-GB"/>
              <a:t>1106 pts</a:t>
            </a:r>
          </a:p>
          <a:p>
            <a:pPr marL="45719" indent="0">
              <a:buNone/>
            </a:pPr>
            <a:r>
              <a:rPr lang="en-GB"/>
              <a:t>19 studies</a:t>
            </a:r>
          </a:p>
          <a:p>
            <a:pPr marL="45719" indent="0">
              <a:buNone/>
            </a:pPr>
            <a:r>
              <a:rPr lang="en-GB"/>
              <a:t>Sensitivity 0.82</a:t>
            </a:r>
          </a:p>
          <a:p>
            <a:pPr marL="45719" indent="0">
              <a:buNone/>
            </a:pPr>
            <a:r>
              <a:rPr lang="en-GB"/>
              <a:t>(0.79-0.85)</a:t>
            </a:r>
          </a:p>
          <a:p>
            <a:pPr marL="45719" indent="0">
              <a:buNone/>
            </a:pPr>
            <a:r>
              <a:rPr lang="en-GB"/>
              <a:t>Specificity 1.00 (0.98-1.00)</a:t>
            </a:r>
          </a:p>
          <a:p>
            <a:endParaRPr lang="en-GB"/>
          </a:p>
          <a:p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1312" y="5722682"/>
            <a:ext cx="4087103" cy="541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721DD-FEEB-62E8-1ABE-51CADC0CC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323" y="1454222"/>
            <a:ext cx="4833837" cy="391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3124185" cy="1400530"/>
          </a:xfrm>
        </p:spPr>
        <p:txBody>
          <a:bodyPr>
            <a:normAutofit/>
          </a:bodyPr>
          <a:lstStyle/>
          <a:p>
            <a:r>
              <a:rPr lang="en-GB" dirty="0"/>
              <a:t>Sensitivity</a:t>
            </a:r>
          </a:p>
        </p:txBody>
      </p:sp>
      <p:sp>
        <p:nvSpPr>
          <p:cNvPr id="6170" name="Freeform: Shape 6164">
            <a:extLst>
              <a:ext uri="{FF2B5EF4-FFF2-40B4-BE49-F238E27FC236}">
                <a16:creationId xmlns:a16="http://schemas.microsoft.com/office/drawing/2014/main" id="{DBAF956B-591A-4461-BB3C-79AA176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171" name="Freeform 23">
            <a:extLst>
              <a:ext uri="{FF2B5EF4-FFF2-40B4-BE49-F238E27FC236}">
                <a16:creationId xmlns:a16="http://schemas.microsoft.com/office/drawing/2014/main" id="{E8895FAA-0D03-43F6-9594-A8733552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9" name="Rectangle 6168">
            <a:extLst>
              <a:ext uri="{FF2B5EF4-FFF2-40B4-BE49-F238E27FC236}">
                <a16:creationId xmlns:a16="http://schemas.microsoft.com/office/drawing/2014/main" id="{918FB696-BC5E-43A4-9768-4BB5278B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484584" y="2052918"/>
            <a:ext cx="3123860" cy="4195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19" indent="0">
              <a:buNone/>
            </a:pPr>
            <a:r>
              <a:rPr lang="en-GB"/>
              <a:t>1106 pts</a:t>
            </a:r>
          </a:p>
          <a:p>
            <a:pPr marL="45719" indent="0">
              <a:buNone/>
            </a:pPr>
            <a:r>
              <a:rPr lang="en-GB"/>
              <a:t>19 studies</a:t>
            </a:r>
          </a:p>
          <a:p>
            <a:pPr marL="45719" indent="0">
              <a:buNone/>
            </a:pPr>
            <a:r>
              <a:rPr lang="en-GB"/>
              <a:t>Sensitivity 0.82</a:t>
            </a:r>
          </a:p>
          <a:p>
            <a:pPr marL="45719" indent="0">
              <a:buNone/>
            </a:pPr>
            <a:r>
              <a:rPr lang="en-GB"/>
              <a:t>(0.79-0.85)</a:t>
            </a:r>
          </a:p>
          <a:p>
            <a:pPr marL="45719" indent="0">
              <a:buNone/>
            </a:pPr>
            <a:r>
              <a:rPr lang="en-GB"/>
              <a:t>Specificity 1.00 (0.98-1.00)</a:t>
            </a:r>
          </a:p>
          <a:p>
            <a:endParaRPr lang="en-GB"/>
          </a:p>
          <a:p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1312" y="5722682"/>
            <a:ext cx="4087103" cy="5415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721DD-FEEB-62E8-1ABE-51CADC0CC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08"/>
          <a:stretch/>
        </p:blipFill>
        <p:spPr>
          <a:xfrm>
            <a:off x="4240323" y="1454223"/>
            <a:ext cx="4833837" cy="3436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94CD6-439A-1DF3-FD2B-247D52995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411" y="2196934"/>
            <a:ext cx="4714293" cy="28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33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8821-7EB6-8C7E-8EBE-868E541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452718"/>
            <a:ext cx="7053542" cy="1400530"/>
          </a:xfrm>
        </p:spPr>
        <p:txBody>
          <a:bodyPr>
            <a:normAutofit/>
          </a:bodyPr>
          <a:lstStyle/>
          <a:p>
            <a:r>
              <a:rPr lang="en-GB"/>
              <a:t>Sensitivity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5006A36-6EC6-7A22-1EEF-FB5919E128A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8160017"/>
              </p:ext>
            </p:extLst>
          </p:nvPr>
        </p:nvGraphicFramePr>
        <p:xfrm>
          <a:off x="1045368" y="2237362"/>
          <a:ext cx="7053264" cy="404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7692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662F65A2-279C-F6F3-4BFD-02580F52797C}"/>
              </a:ext>
            </a:extLst>
          </p:cNvPr>
          <p:cNvGrpSpPr/>
          <p:nvPr/>
        </p:nvGrpSpPr>
        <p:grpSpPr>
          <a:xfrm>
            <a:off x="1532170" y="260648"/>
            <a:ext cx="2172758" cy="2543209"/>
            <a:chOff x="155362" y="2200060"/>
            <a:chExt cx="2800712" cy="3278228"/>
          </a:xfrm>
        </p:grpSpPr>
        <p:pic>
          <p:nvPicPr>
            <p:cNvPr id="90" name="Picture 89" descr="Fluoro1.jpg">
              <a:extLst>
                <a:ext uri="{FF2B5EF4-FFF2-40B4-BE49-F238E27FC236}">
                  <a16:creationId xmlns:a16="http://schemas.microsoft.com/office/drawing/2014/main" id="{064F0185-0337-2FF1-313A-962C9B13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140" t="18562" r="31636" b="17104"/>
            <a:stretch>
              <a:fillRect/>
            </a:stretch>
          </p:blipFill>
          <p:spPr>
            <a:xfrm>
              <a:off x="155365" y="2200060"/>
              <a:ext cx="2800709" cy="2800709"/>
            </a:xfrm>
            <a:prstGeom prst="rect">
              <a:avLst/>
            </a:prstGeom>
            <a:effectLst/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1159AC9-70C6-DDE6-968B-F0CEE194AA02}"/>
                </a:ext>
              </a:extLst>
            </p:cNvPr>
            <p:cNvSpPr/>
            <p:nvPr/>
          </p:nvSpPr>
          <p:spPr>
            <a:xfrm>
              <a:off x="155362" y="5170520"/>
              <a:ext cx="2798826" cy="3077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351783">
                <a:spcAft>
                  <a:spcPts val="796"/>
                </a:spcAft>
              </a:pPr>
              <a:r>
                <a:rPr lang="en-US" sz="1538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rPr>
                <a:t>Fluoroscopy</a:t>
              </a:r>
              <a:endParaRPr lang="en-US" sz="2000" b="1" dirty="0">
                <a:cs typeface="Arial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FE0AF17-E8CE-CE35-DE71-35DE07AD485A}"/>
              </a:ext>
            </a:extLst>
          </p:cNvPr>
          <p:cNvGrpSpPr/>
          <p:nvPr/>
        </p:nvGrpSpPr>
        <p:grpSpPr>
          <a:xfrm>
            <a:off x="5437281" y="260648"/>
            <a:ext cx="2182616" cy="2543204"/>
            <a:chOff x="6145020" y="2209996"/>
            <a:chExt cx="2804889" cy="3268284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13B4715-E82A-B673-B5A9-1AD6074B0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1" t="9252" r="7352" b="799"/>
            <a:stretch/>
          </p:blipFill>
          <p:spPr>
            <a:xfrm>
              <a:off x="6149200" y="2209996"/>
              <a:ext cx="2800709" cy="2800708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10DA3D1-AE79-563F-8040-CD17DCB74FCF}"/>
                </a:ext>
              </a:extLst>
            </p:cNvPr>
            <p:cNvSpPr/>
            <p:nvPr/>
          </p:nvSpPr>
          <p:spPr>
            <a:xfrm>
              <a:off x="6145020" y="5170518"/>
              <a:ext cx="2804889" cy="3077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351783">
                <a:spcAft>
                  <a:spcPts val="796"/>
                </a:spcAft>
              </a:pPr>
              <a:r>
                <a:rPr lang="en-US" sz="1538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rPr>
                <a:t>Radial EBUS</a:t>
              </a:r>
              <a:endParaRPr lang="en-US" sz="2000" b="1" dirty="0">
                <a:cs typeface="Arial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A903284-B28E-E179-8C5E-FC5E46640208}"/>
              </a:ext>
            </a:extLst>
          </p:cNvPr>
          <p:cNvGrpSpPr/>
          <p:nvPr/>
        </p:nvGrpSpPr>
        <p:grpSpPr>
          <a:xfrm>
            <a:off x="5527814" y="3288496"/>
            <a:ext cx="2001551" cy="2638502"/>
            <a:chOff x="3150192" y="2200059"/>
            <a:chExt cx="2810911" cy="370543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7930E03-D7C7-A32C-EAE0-C4B6748B58BA}"/>
                </a:ext>
              </a:extLst>
            </p:cNvPr>
            <p:cNvSpPr/>
            <p:nvPr/>
          </p:nvSpPr>
          <p:spPr>
            <a:xfrm>
              <a:off x="3150192" y="5170522"/>
              <a:ext cx="2810910" cy="7349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320280">
                <a:spcAft>
                  <a:spcPts val="725"/>
                </a:spcAft>
              </a:pPr>
              <a:r>
                <a:rPr lang="en-US" sz="1401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rPr>
                <a:t>Cone Beam CT </a:t>
              </a:r>
              <a:br>
                <a:rPr lang="en-US" sz="1401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rPr>
              </a:br>
              <a:endParaRPr lang="en-US" sz="2000" b="1" dirty="0">
                <a:cs typeface="Arial"/>
              </a:endParaRPr>
            </a:p>
          </p:txBody>
        </p:sp>
        <p:pic>
          <p:nvPicPr>
            <p:cNvPr id="103" name="c846d143-bc39-4af0-883e-3b183cc7ad18" descr="0631F485-DB47-41F0-A887-16F31406A407@corp">
              <a:extLst>
                <a:ext uri="{FF2B5EF4-FFF2-40B4-BE49-F238E27FC236}">
                  <a16:creationId xmlns:a16="http://schemas.microsoft.com/office/drawing/2014/main" id="{7DB501CF-9841-D7B1-D458-4E668E2A01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3" t="8562" r="8108" b="9051"/>
            <a:stretch/>
          </p:blipFill>
          <p:spPr bwMode="auto">
            <a:xfrm>
              <a:off x="3150192" y="2200059"/>
              <a:ext cx="2810911" cy="279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89ECF6-1540-8801-90EC-6EDDBBF919A3}"/>
              </a:ext>
            </a:extLst>
          </p:cNvPr>
          <p:cNvGrpSpPr/>
          <p:nvPr/>
        </p:nvGrpSpPr>
        <p:grpSpPr>
          <a:xfrm>
            <a:off x="1620128" y="3288497"/>
            <a:ext cx="1996843" cy="2545861"/>
            <a:chOff x="6145020" y="2209996"/>
            <a:chExt cx="2804889" cy="3576075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9FF0915-1857-7A58-B1D6-0EAF67093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6" r="12496"/>
            <a:stretch/>
          </p:blipFill>
          <p:spPr>
            <a:xfrm>
              <a:off x="6149200" y="2209996"/>
              <a:ext cx="2800709" cy="2800708"/>
            </a:xfrm>
            <a:prstGeom prst="rect">
              <a:avLst/>
            </a:prstGeom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9F9A437-5ED0-57C4-8035-A6E327F6C9E5}"/>
                </a:ext>
              </a:extLst>
            </p:cNvPr>
            <p:cNvSpPr/>
            <p:nvPr/>
          </p:nvSpPr>
          <p:spPr>
            <a:xfrm>
              <a:off x="6145020" y="5170518"/>
              <a:ext cx="280070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322904">
                <a:spcAft>
                  <a:spcPts val="731"/>
                </a:spcAft>
              </a:pPr>
              <a:r>
                <a:rPr lang="en-US" sz="1413" b="1" kern="1200" dirty="0">
                  <a:solidFill>
                    <a:schemeClr val="tx1"/>
                  </a:solidFill>
                  <a:latin typeface="+mn-lt"/>
                  <a:ea typeface="+mn-ea"/>
                  <a:cs typeface="Arial"/>
                </a:rPr>
                <a:t>Rapid On-Site Evaluation</a:t>
              </a:r>
              <a:endParaRPr lang="en-US" sz="2000" b="1" dirty="0">
                <a:cs typeface="Arial"/>
              </a:endParaRP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AFE8CE7-9A31-36C5-3A03-66A50C928FC1}"/>
              </a:ext>
            </a:extLst>
          </p:cNvPr>
          <p:cNvCxnSpPr/>
          <p:nvPr/>
        </p:nvCxnSpPr>
        <p:spPr>
          <a:xfrm>
            <a:off x="4572000" y="669917"/>
            <a:ext cx="0" cy="482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E393DBD-0EF6-6223-64BA-066D55EB53BE}"/>
              </a:ext>
            </a:extLst>
          </p:cNvPr>
          <p:cNvCxnSpPr/>
          <p:nvPr/>
        </p:nvCxnSpPr>
        <p:spPr>
          <a:xfrm>
            <a:off x="1043608" y="3046181"/>
            <a:ext cx="3096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94940D3-BBAE-DB05-4844-A27E1F129D27}"/>
              </a:ext>
            </a:extLst>
          </p:cNvPr>
          <p:cNvCxnSpPr/>
          <p:nvPr/>
        </p:nvCxnSpPr>
        <p:spPr>
          <a:xfrm>
            <a:off x="5004048" y="3035295"/>
            <a:ext cx="3096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itle 111">
            <a:extLst>
              <a:ext uri="{FF2B5EF4-FFF2-40B4-BE49-F238E27FC236}">
                <a16:creationId xmlns:a16="http://schemas.microsoft.com/office/drawing/2014/main" id="{8672665B-E900-208B-8B95-7FA61D00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10" y="5965115"/>
            <a:ext cx="7055380" cy="757152"/>
          </a:xfrm>
        </p:spPr>
        <p:txBody>
          <a:bodyPr anchor="b"/>
          <a:lstStyle/>
          <a:p>
            <a:pPr algn="ctr"/>
            <a:r>
              <a:rPr lang="en-GB" dirty="0"/>
              <a:t>Complimentary imaging</a:t>
            </a:r>
          </a:p>
        </p:txBody>
      </p:sp>
    </p:spTree>
    <p:extLst>
      <p:ext uri="{BB962C8B-B14F-4D97-AF65-F5344CB8AC3E}">
        <p14:creationId xmlns:p14="http://schemas.microsoft.com/office/powerpoint/2010/main" val="3664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389" y="1447802"/>
            <a:ext cx="310783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/>
              <a:t>Case 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21037" r="29201" b="20009"/>
          <a:stretch/>
        </p:blipFill>
        <p:spPr bwMode="auto">
          <a:xfrm>
            <a:off x="482894" y="740555"/>
            <a:ext cx="4090803" cy="25415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8" t="16760" r="24003" b="16206"/>
          <a:stretch/>
        </p:blipFill>
        <p:spPr bwMode="auto">
          <a:xfrm>
            <a:off x="482891" y="3529240"/>
            <a:ext cx="4087919" cy="26334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387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8F28-B7E1-9959-B489-92006BB2B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452718"/>
            <a:ext cx="3124185" cy="1400530"/>
          </a:xfrm>
        </p:spPr>
        <p:txBody>
          <a:bodyPr>
            <a:normAutofit/>
          </a:bodyPr>
          <a:lstStyle/>
          <a:p>
            <a:r>
              <a:rPr lang="en-GB" dirty="0"/>
              <a:t>Other uses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8945A-FA45-BF40-1FE8-0709B7C9A8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4584" y="2052918"/>
            <a:ext cx="3123860" cy="4195481"/>
          </a:xfrm>
        </p:spPr>
        <p:txBody>
          <a:bodyPr>
            <a:normAutofit/>
          </a:bodyPr>
          <a:lstStyle/>
          <a:p>
            <a:r>
              <a:rPr lang="en-GB" dirty="0"/>
              <a:t>Localisation</a:t>
            </a:r>
          </a:p>
          <a:p>
            <a:endParaRPr lang="en-GB" dirty="0"/>
          </a:p>
          <a:p>
            <a:r>
              <a:rPr lang="en-GB" dirty="0"/>
              <a:t>Therapeutic?</a:t>
            </a:r>
          </a:p>
          <a:p>
            <a:pPr lvl="1"/>
            <a:r>
              <a:rPr lang="en-GB" dirty="0"/>
              <a:t>Microwave ablation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B67C1-779B-55EA-87DB-6414F5C0B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4" t="42118" r="27951" b="15883"/>
          <a:stretch/>
        </p:blipFill>
        <p:spPr>
          <a:xfrm>
            <a:off x="4801251" y="836712"/>
            <a:ext cx="3447226" cy="2721427"/>
          </a:xfrm>
          <a:prstGeom prst="rect">
            <a:avLst/>
          </a:prstGeom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646ADE-49CA-0FE7-C401-BC7A1DD8B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71" t="26938" r="10250" b="15042"/>
          <a:stretch/>
        </p:blipFill>
        <p:spPr>
          <a:xfrm>
            <a:off x="4165119" y="3923107"/>
            <a:ext cx="4859691" cy="2721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01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Complications</a:t>
            </a:r>
          </a:p>
        </p:txBody>
      </p:sp>
      <p:sp useBgFill="1">
        <p:nvSpPr>
          <p:cNvPr id="23" name="Freeform: Shape 17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6698" y="2548281"/>
            <a:ext cx="5365201" cy="365868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Zhang et al 2015 - PTX rate of 5.9%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Deng et al 2018 – PTX rate of 5.2%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Towe et al 2017 – 341 patients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8.3% complication rate 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PTX 27 (7.5%) – 11 needed ICD, 16 observed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2 bleeds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3 with </a:t>
            </a:r>
            <a:r>
              <a:rPr lang="en-GB" err="1"/>
              <a:t>resp</a:t>
            </a:r>
            <a:r>
              <a:rPr lang="en-GB"/>
              <a:t> failure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/>
              <a:t>64 – severe COPD, 114 – moderate COPD</a:t>
            </a:r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BCB1DFD0-82AA-79B1-FFEB-E306A414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7404" y="3099163"/>
            <a:ext cx="2560253" cy="25602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1820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B87E4204-E93C-417B-9ED0-F81552DE8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68E4A00-82CC-4AD0-B631-F820AEE40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63665DF-25B8-4EE2-8F85-921EF38BE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Complications</a:t>
            </a:r>
          </a:p>
        </p:txBody>
      </p:sp>
      <p:sp useBgFill="1">
        <p:nvSpPr>
          <p:cNvPr id="23" name="Freeform: Shape 17">
            <a:extLst>
              <a:ext uri="{FF2B5EF4-FFF2-40B4-BE49-F238E27FC236}">
                <a16:creationId xmlns:a16="http://schemas.microsoft.com/office/drawing/2014/main" id="{B3378DC2-950E-4B63-B833-32DE4719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3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94A2-D46A-D55C-4C0B-27F0358F7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2" t="24800" r="60631" b="8000"/>
          <a:stretch/>
        </p:blipFill>
        <p:spPr>
          <a:xfrm>
            <a:off x="336225" y="4716486"/>
            <a:ext cx="3083647" cy="20091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56A42-98CB-BF3E-2C44-7F3A57B1C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6" t="19200" r="60237" b="5200"/>
          <a:stretch/>
        </p:blipFill>
        <p:spPr>
          <a:xfrm>
            <a:off x="323528" y="2321328"/>
            <a:ext cx="3087066" cy="22627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D9369-8B46-F2A5-1459-67F155CEE9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2" t="8465" r="66695" b="4736"/>
          <a:stretch/>
        </p:blipFill>
        <p:spPr>
          <a:xfrm>
            <a:off x="6578660" y="2420888"/>
            <a:ext cx="2289509" cy="2600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8657E-F18F-7C4B-5B7C-71FF55F027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42" t="8400" r="66695" b="4801"/>
          <a:stretch/>
        </p:blipFill>
        <p:spPr>
          <a:xfrm>
            <a:off x="4013320" y="2420888"/>
            <a:ext cx="2289509" cy="262869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B04826C-9139-4721-5F50-FC3BBA153557}"/>
              </a:ext>
            </a:extLst>
          </p:cNvPr>
          <p:cNvSpPr txBox="1">
            <a:spLocks/>
          </p:cNvSpPr>
          <p:nvPr/>
        </p:nvSpPr>
        <p:spPr>
          <a:xfrm>
            <a:off x="4499992" y="5491634"/>
            <a:ext cx="3983191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400" dirty="0">
                <a:solidFill>
                  <a:schemeClr val="tx1"/>
                </a:solidFill>
              </a:rPr>
              <a:t>2x </a:t>
            </a:r>
            <a:r>
              <a:rPr lang="en-GB" sz="2400" dirty="0" err="1">
                <a:solidFill>
                  <a:schemeClr val="tx1"/>
                </a:solidFill>
              </a:rPr>
              <a:t>pneumothoraces</a:t>
            </a:r>
            <a:endParaRPr lang="en-GB" sz="2400" dirty="0">
              <a:solidFill>
                <a:schemeClr val="tx1"/>
              </a:solidFill>
            </a:endParaRPr>
          </a:p>
          <a:p>
            <a:pPr algn="ctr"/>
            <a:endParaRPr lang="en-GB" sz="2400" dirty="0">
              <a:solidFill>
                <a:schemeClr val="tx1"/>
              </a:solidFill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2/32 = 6.3%</a:t>
            </a:r>
          </a:p>
        </p:txBody>
      </p:sp>
    </p:spTree>
    <p:extLst>
      <p:ext uri="{BB962C8B-B14F-4D97-AF65-F5344CB8AC3E}">
        <p14:creationId xmlns:p14="http://schemas.microsoft.com/office/powerpoint/2010/main" val="3924677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uestion marks in a line and one question mark is lit">
            <a:extLst>
              <a:ext uri="{FF2B5EF4-FFF2-40B4-BE49-F238E27FC236}">
                <a16:creationId xmlns:a16="http://schemas.microsoft.com/office/drawing/2014/main" id="{7FD037D9-A58D-CEDA-2B9D-D861EF7C3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5" r="-2" b="14681"/>
          <a:stretch/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689" y="4854346"/>
            <a:ext cx="7805701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1054441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7689" y="4854346"/>
            <a:ext cx="7805701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Who?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EDEFA74-A849-C2D6-4B9D-D7E5AEB0BF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022874"/>
              </p:ext>
            </p:extLst>
          </p:nvPr>
        </p:nvGraphicFramePr>
        <p:xfrm>
          <a:off x="827584" y="548680"/>
          <a:ext cx="6711654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3054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ED7B27-E351-2CD9-7081-14F71C8B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90" y="5153262"/>
            <a:ext cx="4094313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Bronchus 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C346E-1FB9-3E13-A5F1-104E266758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2506" t="889" r="19892" b="1"/>
          <a:stretch/>
        </p:blipFill>
        <p:spPr>
          <a:xfrm>
            <a:off x="-77316" y="-46599"/>
            <a:ext cx="4649316" cy="5059775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C390A58-7D71-FFCD-8125-A21926F1F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/>
        </p:blipFill>
        <p:spPr>
          <a:xfrm>
            <a:off x="4572001" y="-46599"/>
            <a:ext cx="4616286" cy="4627727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313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ED7B27-E351-2CD9-7081-14F71C8B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90" y="5066350"/>
            <a:ext cx="5534470" cy="9549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Greater than 2cm…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2C346E-1FB9-3E13-A5F1-104E266758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r="5953"/>
          <a:stretch/>
        </p:blipFill>
        <p:spPr>
          <a:xfrm>
            <a:off x="-108520" y="-27384"/>
            <a:ext cx="4680520" cy="5093734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95F44D-214D-9DAF-5B89-E3302304FE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4822" t="32084" r="38675" b="6927"/>
          <a:stretch/>
        </p:blipFill>
        <p:spPr>
          <a:xfrm>
            <a:off x="4572001" y="-64392"/>
            <a:ext cx="4680520" cy="4692120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D3CD443D-3CD6-7800-9997-CA718C317388}"/>
              </a:ext>
            </a:extLst>
          </p:cNvPr>
          <p:cNvSpPr txBox="1">
            <a:spLocks/>
          </p:cNvSpPr>
          <p:nvPr/>
        </p:nvSpPr>
        <p:spPr>
          <a:xfrm>
            <a:off x="5796136" y="5153262"/>
            <a:ext cx="2069702" cy="868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EBEBEB"/>
                </a:solidFill>
              </a:rPr>
              <a:t>ideally! </a:t>
            </a:r>
          </a:p>
        </p:txBody>
      </p:sp>
    </p:spTree>
    <p:extLst>
      <p:ext uri="{BB962C8B-B14F-4D97-AF65-F5344CB8AC3E}">
        <p14:creationId xmlns:p14="http://schemas.microsoft.com/office/powerpoint/2010/main" val="4901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3C47-9684-8C0D-A5C6-4F5BE1F3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 Centre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091D12-436A-5624-46CF-9CC94760F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9696"/>
              </p:ext>
            </p:extLst>
          </p:nvPr>
        </p:nvGraphicFramePr>
        <p:xfrm>
          <a:off x="827088" y="2052638"/>
          <a:ext cx="6711950" cy="1854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55975">
                  <a:extLst>
                    <a:ext uri="{9D8B030D-6E8A-4147-A177-3AD203B41FA5}">
                      <a16:colId xmlns:a16="http://schemas.microsoft.com/office/drawing/2014/main" val="1833174829"/>
                    </a:ext>
                  </a:extLst>
                </a:gridCol>
                <a:gridCol w="3355975">
                  <a:extLst>
                    <a:ext uri="{9D8B030D-6E8A-4147-A177-3AD203B41FA5}">
                      <a16:colId xmlns:a16="http://schemas.microsoft.com/office/drawing/2014/main" val="3324563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UHBW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7420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082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9271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Cheltenham/Gloucester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1819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7980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787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581" y="629266"/>
            <a:ext cx="2480808" cy="1641986"/>
          </a:xfrm>
        </p:spPr>
        <p:txBody>
          <a:bodyPr>
            <a:normAutofit/>
          </a:bodyPr>
          <a:lstStyle/>
          <a:p>
            <a:r>
              <a:rPr lang="en-GB" sz="390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E6422-1754-49CE-8DE2-547EB6704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9688"/>
          <a:stretch/>
        </p:blipFill>
        <p:spPr>
          <a:xfrm>
            <a:off x="-1" y="10"/>
            <a:ext cx="4570804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60032" y="1844824"/>
            <a:ext cx="4032448" cy="45365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Overview of Nav </a:t>
            </a:r>
            <a:r>
              <a:rPr lang="en-GB" dirty="0" err="1"/>
              <a:t>Bronch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Role in diagnostics</a:t>
            </a:r>
          </a:p>
          <a:p>
            <a:pPr>
              <a:lnSpc>
                <a:spcPct val="90000"/>
              </a:lnSpc>
            </a:pPr>
            <a:r>
              <a:rPr lang="en-GB" dirty="0"/>
              <a:t>Acceptable sensitivity and safety?</a:t>
            </a:r>
          </a:p>
        </p:txBody>
      </p:sp>
    </p:spTree>
    <p:extLst>
      <p:ext uri="{BB962C8B-B14F-4D97-AF65-F5344CB8AC3E}">
        <p14:creationId xmlns:p14="http://schemas.microsoft.com/office/powerpoint/2010/main" val="379487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5AF40E-1D30-12F4-1720-2D42CBFD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454964"/>
            <a:ext cx="250446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3300" dirty="0"/>
              <a:t>Questions?</a:t>
            </a:r>
          </a:p>
        </p:txBody>
      </p:sp>
      <p:pic>
        <p:nvPicPr>
          <p:cNvPr id="6" name="Picture 5" descr="3D black question marks with one yellow question mark">
            <a:extLst>
              <a:ext uri="{FF2B5EF4-FFF2-40B4-BE49-F238E27FC236}">
                <a16:creationId xmlns:a16="http://schemas.microsoft.com/office/drawing/2014/main" id="{484E1244-C047-7F81-E0D8-9C89D15FC1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351" r="23483" b="1"/>
          <a:stretch/>
        </p:blipFill>
        <p:spPr>
          <a:xfrm>
            <a:off x="3476011" y="10"/>
            <a:ext cx="566798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92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38" y="3009377"/>
            <a:ext cx="3124185" cy="1400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Case 2</a:t>
            </a:r>
          </a:p>
        </p:txBody>
      </p:sp>
      <p:pic>
        <p:nvPicPr>
          <p:cNvPr id="2050" name="Picture 2" descr="A close-up of a ct scan&#10;&#10;Description automatically gener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r="7746" b="4062"/>
          <a:stretch/>
        </p:blipFill>
        <p:spPr bwMode="auto">
          <a:xfrm>
            <a:off x="4802315" y="380039"/>
            <a:ext cx="3802135" cy="308331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9FBF8-4AD3-843B-4082-BD52F2127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18" t="10356" r="16273" b="6253"/>
          <a:stretch/>
        </p:blipFill>
        <p:spPr>
          <a:xfrm>
            <a:off x="4817672" y="3781946"/>
            <a:ext cx="3786776" cy="28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16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38" y="3009377"/>
            <a:ext cx="3124185" cy="1400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Case 2</a:t>
            </a:r>
          </a:p>
        </p:txBody>
      </p:sp>
      <p:pic>
        <p:nvPicPr>
          <p:cNvPr id="4" name="Picture 4" descr="A close-up of a ct scan&#10;&#10;Description automatically generated">
            <a:extLst>
              <a:ext uri="{FF2B5EF4-FFF2-40B4-BE49-F238E27FC236}">
                <a16:creationId xmlns:a16="http://schemas.microsoft.com/office/drawing/2014/main" id="{9641E6DE-B036-F07B-8FA4-276BDAB27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4"/>
          <a:stretch/>
        </p:blipFill>
        <p:spPr bwMode="auto">
          <a:xfrm>
            <a:off x="4198874" y="1340771"/>
            <a:ext cx="4849281" cy="44223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34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38" y="3009377"/>
            <a:ext cx="3124185" cy="1400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Case 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F7184C-7881-D592-8E36-2A7B8291B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r="42348" b="19506"/>
          <a:stretch/>
        </p:blipFill>
        <p:spPr bwMode="auto">
          <a:xfrm>
            <a:off x="4402616" y="116808"/>
            <a:ext cx="4561875" cy="65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30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89" y="4854346"/>
            <a:ext cx="7805701" cy="8680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13594" b="-1"/>
          <a:stretch/>
        </p:blipFill>
        <p:spPr bwMode="auto">
          <a:xfrm>
            <a:off x="20" y="-5"/>
            <a:ext cx="4571980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02" b="3"/>
          <a:stretch/>
        </p:blipFill>
        <p:spPr bwMode="auto">
          <a:xfrm>
            <a:off x="4572001" y="9407"/>
            <a:ext cx="4571772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51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931FC-DB48-A50D-12E6-18B96C5B96E1}"/>
              </a:ext>
            </a:extLst>
          </p:cNvPr>
          <p:cNvSpPr/>
          <p:nvPr/>
        </p:nvSpPr>
        <p:spPr>
          <a:xfrm>
            <a:off x="-108520" y="0"/>
            <a:ext cx="612068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944" y="1325882"/>
            <a:ext cx="251428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>
                <a:solidFill>
                  <a:srgbClr val="EBEBEB"/>
                </a:solidFill>
              </a:rPr>
              <a:t>Case 3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2601" b="26438"/>
          <a:stretch/>
        </p:blipFill>
        <p:spPr bwMode="auto">
          <a:xfrm>
            <a:off x="1" y="143310"/>
            <a:ext cx="5655468" cy="40057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4A29B-8B15-6E0A-7329-B91E97428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75013" r="24923"/>
          <a:stretch/>
        </p:blipFill>
        <p:spPr bwMode="auto">
          <a:xfrm>
            <a:off x="60296" y="4495801"/>
            <a:ext cx="5625899" cy="18308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773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2459</TotalTime>
  <Words>1804</Words>
  <Application>Microsoft Office PowerPoint</Application>
  <PresentationFormat>On-screen Show (4:3)</PresentationFormat>
  <Paragraphs>430</Paragraphs>
  <Slides>49</Slides>
  <Notes>49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Century Gothic</vt:lpstr>
      <vt:lpstr>Effra Light</vt:lpstr>
      <vt:lpstr>Jumble</vt:lpstr>
      <vt:lpstr>Wingdings 3</vt:lpstr>
      <vt:lpstr>Ion</vt:lpstr>
      <vt:lpstr>Navigational Bronchoscopy</vt:lpstr>
      <vt:lpstr>Aims</vt:lpstr>
      <vt:lpstr>Case 1</vt:lpstr>
      <vt:lpstr>Case 1</vt:lpstr>
      <vt:lpstr>Case 2</vt:lpstr>
      <vt:lpstr>Case 2</vt:lpstr>
      <vt:lpstr>Case 2</vt:lpstr>
      <vt:lpstr>Case 3</vt:lpstr>
      <vt:lpstr>Case 3</vt:lpstr>
      <vt:lpstr>Case 3</vt:lpstr>
      <vt:lpstr>Case 3</vt:lpstr>
      <vt:lpstr>Case 3</vt:lpstr>
      <vt:lpstr>Case 3</vt:lpstr>
      <vt:lpstr>Case 3</vt:lpstr>
      <vt:lpstr>Case 4</vt:lpstr>
      <vt:lpstr>Case 4</vt:lpstr>
      <vt:lpstr>Case 4</vt:lpstr>
      <vt:lpstr>Navigational Bronchoscopy</vt:lpstr>
      <vt:lpstr>Navigational bronchoscopy</vt:lpstr>
      <vt:lpstr>Navigational bronchoscopy</vt:lpstr>
      <vt:lpstr>Navigational bronchoscopy</vt:lpstr>
      <vt:lpstr>Planning</vt:lpstr>
      <vt:lpstr>Planning</vt:lpstr>
      <vt:lpstr>PowerPoint Presentation</vt:lpstr>
      <vt:lpstr>PowerPoint Presentation</vt:lpstr>
      <vt:lpstr>Registration</vt:lpstr>
      <vt:lpstr>Registration</vt:lpstr>
      <vt:lpstr>Registration</vt:lpstr>
      <vt:lpstr>PowerPoint Presentation</vt:lpstr>
      <vt:lpstr>Navigating</vt:lpstr>
      <vt:lpstr>Navigating</vt:lpstr>
      <vt:lpstr>Sampling</vt:lpstr>
      <vt:lpstr>Case 4</vt:lpstr>
      <vt:lpstr>Results</vt:lpstr>
      <vt:lpstr>Results</vt:lpstr>
      <vt:lpstr>Sensitivity</vt:lpstr>
      <vt:lpstr>Sensitivity</vt:lpstr>
      <vt:lpstr>Sensitivity</vt:lpstr>
      <vt:lpstr>Complimentary imaging</vt:lpstr>
      <vt:lpstr>Other uses</vt:lpstr>
      <vt:lpstr>Complications</vt:lpstr>
      <vt:lpstr>Complications</vt:lpstr>
      <vt:lpstr>Who?</vt:lpstr>
      <vt:lpstr>Who?</vt:lpstr>
      <vt:lpstr>Bronchus sign</vt:lpstr>
      <vt:lpstr>Greater than 2cm…</vt:lpstr>
      <vt:lpstr>Referral Centre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Low, Andrew</dc:creator>
  <cp:lastModifiedBy>Helen Dunderdale</cp:lastModifiedBy>
  <cp:revision>36</cp:revision>
  <cp:lastPrinted>2023-11-06T11:54:23Z</cp:lastPrinted>
  <dcterms:created xsi:type="dcterms:W3CDTF">2021-09-23T09:34:57Z</dcterms:created>
  <dcterms:modified xsi:type="dcterms:W3CDTF">2023-11-07T15:12:06Z</dcterms:modified>
</cp:coreProperties>
</file>