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Lato" panose="020F05020202040302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678A81-257E-468C-A7AD-3307FF913F65}">
  <a:tblStyle styleId="{07678A81-257E-468C-A7AD-3307FF913F6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f7f9bcad3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f7f9bcad3e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304800" lvl="0" indent="0" algn="l" rtl="0">
              <a:lnSpc>
                <a:spcPct val="100000"/>
              </a:lnSpc>
              <a:spcBef>
                <a:spcPts val="0"/>
              </a:spcBef>
              <a:spcAft>
                <a:spcPts val="3600"/>
              </a:spcAft>
              <a:buNone/>
            </a:pPr>
            <a:endParaRPr sz="1100" b="1">
              <a:latin typeface="Arial"/>
              <a:ea typeface="Arial"/>
              <a:cs typeface="Arial"/>
              <a:sym typeface="Arial"/>
            </a:endParaRPr>
          </a:p>
        </p:txBody>
      </p:sp>
      <p:sp>
        <p:nvSpPr>
          <p:cNvPr id="98" name="Google Shape;98;gf7f9bcad3e_0_2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41c50714b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41c50714b4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141c50714b4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5adc10df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5adc10dff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304800" lvl="0" indent="0" algn="l" rtl="0">
              <a:lnSpc>
                <a:spcPct val="100000"/>
              </a:lnSpc>
              <a:spcBef>
                <a:spcPts val="0"/>
              </a:spcBef>
              <a:spcAft>
                <a:spcPts val="3600"/>
              </a:spcAft>
              <a:buNone/>
            </a:pPr>
            <a:endParaRPr sz="1100" b="1">
              <a:latin typeface="Arial"/>
              <a:ea typeface="Arial"/>
              <a:cs typeface="Arial"/>
              <a:sym typeface="Arial"/>
            </a:endParaRPr>
          </a:p>
        </p:txBody>
      </p:sp>
      <p:sp>
        <p:nvSpPr>
          <p:cNvPr id="120" name="Google Shape;120;gf5adc10dff_0_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8bf1fb55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8bf1fb5571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28bf1fb5571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8bf1fb557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8bf1fb5571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28bf1fb5571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692a7205b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692a7205bf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1692a7205bf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8d3034b6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8d3034b6b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28d3034b6b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5adc10d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f5adc10d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odp.nihr.ac.uk/" TargetMode="External"/><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524000" y="3986195"/>
            <a:ext cx="91440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Research Update - Claire Matthews</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br>
            <a:r>
              <a:rPr lang="en-GB" sz="4500">
                <a:latin typeface="Lato"/>
                <a:ea typeface="Lato"/>
                <a:cs typeface="Lato"/>
                <a:sym typeface="Lato"/>
              </a:rPr>
              <a:t>SWAG Network Sarcoma Cancer</a:t>
            </a:r>
            <a:endParaRPr sz="45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latin typeface="Lato"/>
                <a:ea typeface="Lato"/>
                <a:cs typeface="Lato"/>
                <a:sym typeface="Lato"/>
              </a:rPr>
              <a:t>Clinical Advisory Group</a:t>
            </a:r>
            <a:br>
              <a:rPr lang="en-GB" sz="4500">
                <a:latin typeface="Lato"/>
                <a:ea typeface="Lato"/>
                <a:cs typeface="Lato"/>
                <a:sym typeface="Lato"/>
              </a:rPr>
            </a:br>
            <a:endParaRPr sz="45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17/10/2023</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
        <p:cNvGrpSpPr/>
        <p:nvPr/>
      </p:nvGrpSpPr>
      <p:grpSpPr>
        <a:xfrm>
          <a:off x="0" y="0"/>
          <a:ext cx="0" cy="0"/>
          <a:chOff x="0" y="0"/>
          <a:chExt cx="0" cy="0"/>
        </a:xfrm>
      </p:grpSpPr>
      <p:sp>
        <p:nvSpPr>
          <p:cNvPr id="189" name="Google Shape;189;p20"/>
          <p:cNvSpPr txBox="1">
            <a:spLocks noGrp="1"/>
          </p:cNvSpPr>
          <p:nvPr>
            <p:ph type="body" idx="1"/>
          </p:nvPr>
        </p:nvSpPr>
        <p:spPr>
          <a:xfrm>
            <a:off x="838200" y="1002215"/>
            <a:ext cx="10515600" cy="4256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0" lvl="0" indent="0" algn="ctr" rtl="0">
              <a:lnSpc>
                <a:spcPct val="90000"/>
              </a:lnSpc>
              <a:spcBef>
                <a:spcPts val="0"/>
              </a:spcBef>
              <a:spcAft>
                <a:spcPts val="0"/>
              </a:spcAft>
              <a:buSzPts val="2400"/>
              <a:buNone/>
            </a:pPr>
            <a:r>
              <a:rPr lang="en-GB"/>
              <a:t>claire.matthews@nihr.ac.uk </a:t>
            </a: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a:t>rebecca.pienaar@nihr.ac.uk</a:t>
            </a:r>
            <a:endParaRPr/>
          </a:p>
          <a:p>
            <a:pPr marL="0" lvl="0" indent="0" algn="ctr" rtl="0">
              <a:lnSpc>
                <a:spcPct val="90000"/>
              </a:lnSpc>
              <a:spcBef>
                <a:spcPts val="1000"/>
              </a:spcBef>
              <a:spcAft>
                <a:spcPts val="0"/>
              </a:spcAft>
              <a:buSzPts val="2400"/>
              <a:buNone/>
            </a:pPr>
            <a:endParaRPr sz="3000"/>
          </a:p>
          <a:p>
            <a:pPr marL="0" lvl="0" indent="0" algn="ctr" rtl="0">
              <a:lnSpc>
                <a:spcPct val="90000"/>
              </a:lnSpc>
              <a:spcBef>
                <a:spcPts val="1000"/>
              </a:spcBef>
              <a:spcAft>
                <a:spcPts val="0"/>
              </a:spcAft>
              <a:buSzPts val="2400"/>
              <a:buNone/>
            </a:pPr>
            <a:r>
              <a:rPr lang="en-GB" sz="3000"/>
              <a:t>Sub-specialty Lead</a:t>
            </a:r>
            <a:endParaRPr sz="3000"/>
          </a:p>
          <a:p>
            <a:pPr marL="0" lvl="0" indent="0" algn="ctr" rtl="0">
              <a:spcBef>
                <a:spcPts val="1000"/>
              </a:spcBef>
              <a:spcAft>
                <a:spcPts val="0"/>
              </a:spcAft>
              <a:buClr>
                <a:schemeClr val="dk1"/>
              </a:buClr>
              <a:buSzPts val="1100"/>
              <a:buFont typeface="Arial"/>
              <a:buNone/>
            </a:pPr>
            <a:r>
              <a:rPr lang="en-GB"/>
              <a:t>adam.dangoor@uhbw.nhs.uk</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2"/>
          <p:cNvSpPr txBox="1"/>
          <p:nvPr/>
        </p:nvSpPr>
        <p:spPr>
          <a:xfrm>
            <a:off x="838200" y="99652"/>
            <a:ext cx="105156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a:solidFill>
                  <a:srgbClr val="193E72"/>
                </a:solidFill>
              </a:rPr>
              <a:t>National Sarcoma Cancer Research Recruitment</a:t>
            </a:r>
            <a:endParaRPr sz="3200">
              <a:solidFill>
                <a:srgbClr val="193E72"/>
              </a:solidFill>
            </a:endParaRPr>
          </a:p>
        </p:txBody>
      </p:sp>
      <p:sp>
        <p:nvSpPr>
          <p:cNvPr id="101" name="Google Shape;101;p12"/>
          <p:cNvSpPr txBox="1"/>
          <p:nvPr/>
        </p:nvSpPr>
        <p:spPr>
          <a:xfrm>
            <a:off x="178775" y="155742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Apr 22 - Mar 23</a:t>
            </a:r>
            <a:endParaRPr sz="1600"/>
          </a:p>
        </p:txBody>
      </p:sp>
      <p:sp>
        <p:nvSpPr>
          <p:cNvPr id="102" name="Google Shape;102;p12"/>
          <p:cNvSpPr txBox="1"/>
          <p:nvPr/>
        </p:nvSpPr>
        <p:spPr>
          <a:xfrm>
            <a:off x="137725" y="434077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Apr 23 - Oct 23</a:t>
            </a:r>
            <a:endParaRPr sz="1600"/>
          </a:p>
        </p:txBody>
      </p:sp>
      <p:pic>
        <p:nvPicPr>
          <p:cNvPr id="103" name="Google Shape;103;p12"/>
          <p:cNvPicPr preferRelativeResize="0"/>
          <p:nvPr/>
        </p:nvPicPr>
        <p:blipFill>
          <a:blip r:embed="rId3">
            <a:alphaModFix/>
          </a:blip>
          <a:stretch>
            <a:fillRect/>
          </a:stretch>
        </p:blipFill>
        <p:spPr>
          <a:xfrm>
            <a:off x="1155325" y="841800"/>
            <a:ext cx="8759301" cy="2472103"/>
          </a:xfrm>
          <a:prstGeom prst="rect">
            <a:avLst/>
          </a:prstGeom>
          <a:noFill/>
          <a:ln>
            <a:noFill/>
          </a:ln>
        </p:spPr>
      </p:pic>
      <p:pic>
        <p:nvPicPr>
          <p:cNvPr id="104" name="Google Shape;104;p12"/>
          <p:cNvPicPr preferRelativeResize="0"/>
          <p:nvPr/>
        </p:nvPicPr>
        <p:blipFill>
          <a:blip r:embed="rId4">
            <a:alphaModFix/>
          </a:blip>
          <a:stretch>
            <a:fillRect/>
          </a:stretch>
        </p:blipFill>
        <p:spPr>
          <a:xfrm>
            <a:off x="1155325" y="3495001"/>
            <a:ext cx="8759301" cy="2465150"/>
          </a:xfrm>
          <a:prstGeom prst="rect">
            <a:avLst/>
          </a:prstGeom>
          <a:noFill/>
          <a:ln>
            <a:noFill/>
          </a:ln>
        </p:spPr>
      </p:pic>
      <p:sp>
        <p:nvSpPr>
          <p:cNvPr id="105" name="Google Shape;105;p12"/>
          <p:cNvSpPr txBox="1"/>
          <p:nvPr/>
        </p:nvSpPr>
        <p:spPr>
          <a:xfrm>
            <a:off x="9231000" y="6334800"/>
            <a:ext cx="2961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t>Data source: ODP All Portfolio</a:t>
            </a:r>
            <a:endParaRPr sz="1100"/>
          </a:p>
          <a:p>
            <a:pPr marL="0" lvl="0" indent="0" algn="l" rtl="0">
              <a:spcBef>
                <a:spcPts val="0"/>
              </a:spcBef>
              <a:spcAft>
                <a:spcPts val="0"/>
              </a:spcAft>
              <a:buNone/>
            </a:pPr>
            <a:r>
              <a:rPr lang="en-GB" sz="1100"/>
              <a:t>Data cut 12/10/2023</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13"/>
          <p:cNvSpPr txBox="1">
            <a:spLocks noGrp="1"/>
          </p:cNvSpPr>
          <p:nvPr>
            <p:ph type="title"/>
          </p:nvPr>
        </p:nvSpPr>
        <p:spPr>
          <a:xfrm>
            <a:off x="838200" y="17930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National vs Regional Recruitment</a:t>
            </a:r>
            <a:endParaRPr/>
          </a:p>
        </p:txBody>
      </p:sp>
      <p:sp>
        <p:nvSpPr>
          <p:cNvPr id="112" name="Google Shape;112;p13"/>
          <p:cNvSpPr txBox="1"/>
          <p:nvPr/>
        </p:nvSpPr>
        <p:spPr>
          <a:xfrm>
            <a:off x="336275" y="1991025"/>
            <a:ext cx="93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National</a:t>
            </a:r>
            <a:endParaRPr/>
          </a:p>
        </p:txBody>
      </p:sp>
      <p:sp>
        <p:nvSpPr>
          <p:cNvPr id="113" name="Google Shape;113;p13"/>
          <p:cNvSpPr txBox="1"/>
          <p:nvPr/>
        </p:nvSpPr>
        <p:spPr>
          <a:xfrm>
            <a:off x="530950" y="4663450"/>
            <a:ext cx="1026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SWAG region</a:t>
            </a:r>
            <a:endParaRPr/>
          </a:p>
        </p:txBody>
      </p:sp>
      <p:pic>
        <p:nvPicPr>
          <p:cNvPr id="114" name="Google Shape;114;p13"/>
          <p:cNvPicPr preferRelativeResize="0"/>
          <p:nvPr/>
        </p:nvPicPr>
        <p:blipFill>
          <a:blip r:embed="rId3">
            <a:alphaModFix/>
          </a:blip>
          <a:stretch>
            <a:fillRect/>
          </a:stretch>
        </p:blipFill>
        <p:spPr>
          <a:xfrm>
            <a:off x="1709950" y="1061025"/>
            <a:ext cx="9300027" cy="2367975"/>
          </a:xfrm>
          <a:prstGeom prst="rect">
            <a:avLst/>
          </a:prstGeom>
          <a:noFill/>
          <a:ln>
            <a:noFill/>
          </a:ln>
        </p:spPr>
      </p:pic>
      <p:pic>
        <p:nvPicPr>
          <p:cNvPr id="115" name="Google Shape;115;p13"/>
          <p:cNvPicPr preferRelativeResize="0"/>
          <p:nvPr/>
        </p:nvPicPr>
        <p:blipFill>
          <a:blip r:embed="rId4">
            <a:alphaModFix/>
          </a:blip>
          <a:stretch>
            <a:fillRect/>
          </a:stretch>
        </p:blipFill>
        <p:spPr>
          <a:xfrm>
            <a:off x="1709950" y="3581400"/>
            <a:ext cx="9191625" cy="2409825"/>
          </a:xfrm>
          <a:prstGeom prst="rect">
            <a:avLst/>
          </a:prstGeom>
          <a:noFill/>
          <a:ln>
            <a:noFill/>
          </a:ln>
        </p:spPr>
      </p:pic>
      <p:sp>
        <p:nvSpPr>
          <p:cNvPr id="116" name="Google Shape;116;p13"/>
          <p:cNvSpPr txBox="1"/>
          <p:nvPr/>
        </p:nvSpPr>
        <p:spPr>
          <a:xfrm>
            <a:off x="9231000" y="6334800"/>
            <a:ext cx="2961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t>Data source: ODP All Portfolio</a:t>
            </a:r>
            <a:endParaRPr sz="1100"/>
          </a:p>
          <a:p>
            <a:pPr marL="0" lvl="0" indent="0" algn="l" rtl="0">
              <a:spcBef>
                <a:spcPts val="0"/>
              </a:spcBef>
              <a:spcAft>
                <a:spcPts val="0"/>
              </a:spcAft>
              <a:buNone/>
            </a:pPr>
            <a:r>
              <a:rPr lang="en-GB" sz="1100"/>
              <a:t>Data cut 12/10/2023</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14"/>
          <p:cNvSpPr txBox="1"/>
          <p:nvPr/>
        </p:nvSpPr>
        <p:spPr>
          <a:xfrm>
            <a:off x="9231000" y="6334800"/>
            <a:ext cx="2961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100"/>
              <a:t>Data source: ODP All Portfolio</a:t>
            </a:r>
            <a:endParaRPr sz="1100"/>
          </a:p>
          <a:p>
            <a:pPr marL="0" lvl="0" indent="0" algn="l" rtl="0">
              <a:spcBef>
                <a:spcPts val="0"/>
              </a:spcBef>
              <a:spcAft>
                <a:spcPts val="0"/>
              </a:spcAft>
              <a:buNone/>
            </a:pPr>
            <a:r>
              <a:rPr lang="en-GB" sz="1100"/>
              <a:t>Data cut 12/10/2023</a:t>
            </a:r>
            <a:endParaRPr sz="1100"/>
          </a:p>
        </p:txBody>
      </p:sp>
      <p:sp>
        <p:nvSpPr>
          <p:cNvPr id="123" name="Google Shape;123;p14"/>
          <p:cNvSpPr txBox="1">
            <a:spLocks noGrp="1"/>
          </p:cNvSpPr>
          <p:nvPr>
            <p:ph type="title"/>
          </p:nvPr>
        </p:nvSpPr>
        <p:spPr>
          <a:xfrm>
            <a:off x="703250" y="135801"/>
            <a:ext cx="10515600" cy="57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400" b="1"/>
              <a:t>Sarcoma Cancer Studies - open and in set up in SWAG region</a:t>
            </a:r>
            <a:endParaRPr sz="2400" b="1"/>
          </a:p>
        </p:txBody>
      </p:sp>
      <p:graphicFrame>
        <p:nvGraphicFramePr>
          <p:cNvPr id="124" name="Google Shape;124;p14"/>
          <p:cNvGraphicFramePr/>
          <p:nvPr/>
        </p:nvGraphicFramePr>
        <p:xfrm>
          <a:off x="494625" y="914100"/>
          <a:ext cx="3000000" cy="3000000"/>
        </p:xfrm>
        <a:graphic>
          <a:graphicData uri="http://schemas.openxmlformats.org/drawingml/2006/table">
            <a:tbl>
              <a:tblPr>
                <a:noFill/>
                <a:tableStyleId>{07678A81-257E-468C-A7AD-3307FF913F65}</a:tableStyleId>
              </a:tblPr>
              <a:tblGrid>
                <a:gridCol w="814975">
                  <a:extLst>
                    <a:ext uri="{9D8B030D-6E8A-4147-A177-3AD203B41FA5}">
                      <a16:colId xmlns:a16="http://schemas.microsoft.com/office/drawing/2014/main" val="20000"/>
                    </a:ext>
                  </a:extLst>
                </a:gridCol>
                <a:gridCol w="3387275">
                  <a:extLst>
                    <a:ext uri="{9D8B030D-6E8A-4147-A177-3AD203B41FA5}">
                      <a16:colId xmlns:a16="http://schemas.microsoft.com/office/drawing/2014/main" val="20001"/>
                    </a:ext>
                  </a:extLst>
                </a:gridCol>
                <a:gridCol w="2739275">
                  <a:extLst>
                    <a:ext uri="{9D8B030D-6E8A-4147-A177-3AD203B41FA5}">
                      <a16:colId xmlns:a16="http://schemas.microsoft.com/office/drawing/2014/main" val="20002"/>
                    </a:ext>
                  </a:extLst>
                </a:gridCol>
                <a:gridCol w="1214050">
                  <a:extLst>
                    <a:ext uri="{9D8B030D-6E8A-4147-A177-3AD203B41FA5}">
                      <a16:colId xmlns:a16="http://schemas.microsoft.com/office/drawing/2014/main" val="20003"/>
                    </a:ext>
                  </a:extLst>
                </a:gridCol>
                <a:gridCol w="1214025">
                  <a:extLst>
                    <a:ext uri="{9D8B030D-6E8A-4147-A177-3AD203B41FA5}">
                      <a16:colId xmlns:a16="http://schemas.microsoft.com/office/drawing/2014/main" val="20004"/>
                    </a:ext>
                  </a:extLst>
                </a:gridCol>
                <a:gridCol w="927925">
                  <a:extLst>
                    <a:ext uri="{9D8B030D-6E8A-4147-A177-3AD203B41FA5}">
                      <a16:colId xmlns:a16="http://schemas.microsoft.com/office/drawing/2014/main" val="20005"/>
                    </a:ext>
                  </a:extLst>
                </a:gridCol>
                <a:gridCol w="905225">
                  <a:extLst>
                    <a:ext uri="{9D8B030D-6E8A-4147-A177-3AD203B41FA5}">
                      <a16:colId xmlns:a16="http://schemas.microsoft.com/office/drawing/2014/main" val="20006"/>
                    </a:ext>
                  </a:extLst>
                </a:gridCol>
              </a:tblGrid>
              <a:tr h="497725">
                <a:tc>
                  <a:txBody>
                    <a:bodyPr/>
                    <a:lstStyle/>
                    <a:p>
                      <a:pPr marL="0" lvl="0" indent="0" algn="l" rtl="0">
                        <a:spcBef>
                          <a:spcPts val="0"/>
                        </a:spcBef>
                        <a:spcAft>
                          <a:spcPts val="0"/>
                        </a:spcAft>
                        <a:buNone/>
                      </a:pPr>
                      <a:r>
                        <a:rPr lang="en-GB" sz="1200">
                          <a:solidFill>
                            <a:schemeClr val="lt1"/>
                          </a:solidFill>
                        </a:rPr>
                        <a:t>CPMS ID</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GB" sz="1200">
                          <a:solidFill>
                            <a:schemeClr val="lt1"/>
                          </a:solidFill>
                        </a:rPr>
                        <a:t>Short Name</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GB" sz="1200">
                          <a:solidFill>
                            <a:schemeClr val="lt1"/>
                          </a:solidFill>
                        </a:rPr>
                        <a:t>Sites</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GB" sz="1200">
                          <a:solidFill>
                            <a:schemeClr val="lt1"/>
                          </a:solidFill>
                        </a:rPr>
                        <a:t>Opening</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GB" sz="1200">
                          <a:solidFill>
                            <a:schemeClr val="lt1"/>
                          </a:solidFill>
                        </a:rPr>
                        <a:t>Closure</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GB" sz="1200">
                          <a:solidFill>
                            <a:schemeClr val="lt1"/>
                          </a:solidFill>
                        </a:rPr>
                        <a:t>Sample Size Eng</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GB" sz="1200">
                          <a:solidFill>
                            <a:schemeClr val="lt1"/>
                          </a:solidFill>
                        </a:rPr>
                        <a:t>England Recruits</a:t>
                      </a:r>
                      <a:endParaRPr sz="1200">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420325">
                <a:tc>
                  <a:txBody>
                    <a:bodyPr/>
                    <a:lstStyle/>
                    <a:p>
                      <a:pPr marL="0" lvl="0" indent="0" algn="r" rtl="0">
                        <a:lnSpc>
                          <a:spcPct val="115000"/>
                        </a:lnSpc>
                        <a:spcBef>
                          <a:spcPts val="0"/>
                        </a:spcBef>
                        <a:spcAft>
                          <a:spcPts val="0"/>
                        </a:spcAft>
                        <a:buNone/>
                      </a:pPr>
                      <a:r>
                        <a:rPr lang="en-GB"/>
                        <a:t>42490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FaR-RMS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MUS, BHOC, RUH, BRHC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17/09/2020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28/02/2029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163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42900">
                <a:tc>
                  <a:txBody>
                    <a:bodyPr/>
                    <a:lstStyle/>
                    <a:p>
                      <a:pPr marL="0" lvl="0" indent="0" algn="r" rtl="0">
                        <a:lnSpc>
                          <a:spcPct val="115000"/>
                        </a:lnSpc>
                        <a:spcBef>
                          <a:spcPts val="0"/>
                        </a:spcBef>
                        <a:spcAft>
                          <a:spcPts val="0"/>
                        </a:spcAft>
                        <a:buNone/>
                      </a:pPr>
                      <a:r>
                        <a:rPr lang="en-GB"/>
                        <a:t>42003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RAGNAR - 42756493CAN2002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BRHC, BHOC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05/01/2020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15/11/2026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r" rtl="0">
                        <a:lnSpc>
                          <a:spcPct val="115000"/>
                        </a:lnSpc>
                        <a:spcBef>
                          <a:spcPts val="0"/>
                        </a:spcBef>
                        <a:spcAft>
                          <a:spcPts val="0"/>
                        </a:spcAft>
                        <a:buNone/>
                      </a:pPr>
                      <a:r>
                        <a:rPr lang="en-GB"/>
                        <a:t>41346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ICONIC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BRHC, BHOC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25/10/2019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31/01/2025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350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274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42900">
                <a:tc>
                  <a:txBody>
                    <a:bodyPr/>
                    <a:lstStyle/>
                    <a:p>
                      <a:pPr marL="0" lvl="0" indent="0" algn="r" rtl="0">
                        <a:lnSpc>
                          <a:spcPct val="115000"/>
                        </a:lnSpc>
                        <a:spcBef>
                          <a:spcPts val="0"/>
                        </a:spcBef>
                        <a:spcAft>
                          <a:spcPts val="0"/>
                        </a:spcAft>
                        <a:buNone/>
                      </a:pPr>
                      <a:r>
                        <a:rPr lang="en-GB"/>
                        <a:t>33914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SPECTA (EORTC 1553)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BRHC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07/06/2018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30/09/2027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288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172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42900">
                <a:tc>
                  <a:txBody>
                    <a:bodyPr/>
                    <a:lstStyle/>
                    <a:p>
                      <a:pPr marL="0" lvl="0" indent="0" algn="r" rtl="0">
                        <a:lnSpc>
                          <a:spcPct val="115000"/>
                        </a:lnSpc>
                        <a:spcBef>
                          <a:spcPts val="0"/>
                        </a:spcBef>
                        <a:spcAft>
                          <a:spcPts val="0"/>
                        </a:spcAft>
                        <a:buNone/>
                      </a:pPr>
                      <a:r>
                        <a:rPr lang="en-GB"/>
                        <a:t>17239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rEECur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BRHC, BHOC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18/12/2014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30/09/2025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151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160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65350">
                <a:tc>
                  <a:txBody>
                    <a:bodyPr/>
                    <a:lstStyle/>
                    <a:p>
                      <a:pPr marL="0" lvl="0" indent="0" algn="r" rtl="0">
                        <a:lnSpc>
                          <a:spcPct val="115000"/>
                        </a:lnSpc>
                        <a:spcBef>
                          <a:spcPts val="0"/>
                        </a:spcBef>
                        <a:spcAft>
                          <a:spcPts val="0"/>
                        </a:spcAft>
                        <a:buNone/>
                      </a:pPr>
                      <a:r>
                        <a:rPr lang="en-GB"/>
                        <a:t>15941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NIHR BioResource - Rare Diseases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SAL, BHOC, NBT, RUH, BRHC, </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13/09/2012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30/11/2022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22000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a:t>15,386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24100">
                <a:tc>
                  <a:txBody>
                    <a:bodyPr/>
                    <a:lstStyle/>
                    <a:p>
                      <a:pPr marL="0" lvl="0" indent="0" algn="r" rtl="0">
                        <a:spcBef>
                          <a:spcPts val="0"/>
                        </a:spcBef>
                        <a:spcAft>
                          <a:spcPts val="0"/>
                        </a:spcAft>
                        <a:buNone/>
                      </a:pPr>
                      <a:r>
                        <a:rPr lang="en-GB"/>
                        <a:t>51601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Paediatric (2-21 Years) EWS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 BHOC</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29/07/2023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03/12/2023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24125">
                <a:tc>
                  <a:txBody>
                    <a:bodyPr/>
                    <a:lstStyle/>
                    <a:p>
                      <a:pPr marL="0" lvl="0" indent="0" algn="r" rtl="0">
                        <a:spcBef>
                          <a:spcPts val="0"/>
                        </a:spcBef>
                        <a:spcAft>
                          <a:spcPts val="0"/>
                        </a:spcAft>
                        <a:buNone/>
                      </a:pPr>
                      <a:r>
                        <a:rPr lang="en-GB"/>
                        <a:t>55970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PM1183-C-010-22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SAL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02/03/2024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15/01/2026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Clr>
                          <a:schemeClr val="dk1"/>
                        </a:buClr>
                        <a:buSzPts val="1100"/>
                        <a:buFont typeface="Arial"/>
                        <a:buNone/>
                      </a:pPr>
                      <a:r>
                        <a:rPr lang="en-GB">
                          <a:solidFill>
                            <a:schemeClr val="dk1"/>
                          </a:solidFill>
                        </a:rPr>
                        <a:t>17 UK</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In set up</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8"/>
                  </a:ext>
                </a:extLst>
              </a:tr>
              <a:tr h="589150">
                <a:tc>
                  <a:txBody>
                    <a:bodyPr/>
                    <a:lstStyle/>
                    <a:p>
                      <a:pPr marL="0" lvl="0" indent="0" algn="r" rtl="0">
                        <a:spcBef>
                          <a:spcPts val="0"/>
                        </a:spcBef>
                        <a:spcAft>
                          <a:spcPts val="0"/>
                        </a:spcAft>
                        <a:buNone/>
                      </a:pPr>
                      <a:r>
                        <a:rPr lang="en-GB"/>
                        <a:t>46263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solidFill>
                            <a:schemeClr val="dk1"/>
                          </a:solidFill>
                        </a:rPr>
                        <a:t>Nanabis™ For Management Of Chronic Pain From Metastatic Bone Cancer</a:t>
                      </a:r>
                      <a:endParaRPr>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SAL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01/03/2024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01/09/2025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r>
                        <a:rPr lang="en-GB"/>
                        <a:t>60 UK</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r>
                        <a:rPr lang="en-GB">
                          <a:solidFill>
                            <a:schemeClr val="dk1"/>
                          </a:solidFill>
                        </a:rPr>
                        <a:t>In set up</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5"/>
          <p:cNvSpPr txBox="1">
            <a:spLocks noGrp="1"/>
          </p:cNvSpPr>
          <p:nvPr>
            <p:ph type="title"/>
          </p:nvPr>
        </p:nvSpPr>
        <p:spPr>
          <a:xfrm>
            <a:off x="838200" y="61050"/>
            <a:ext cx="10934400" cy="172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000"/>
              <a:t>PM1183-C-010-22:  Randomized, Controlled, Open-label, Phase IIb/III Study of  Lurbinectedin in Combination with Doxorubicin vs Doxorubicin Alone as First-line Treatment in Patients with Metastatic Leiomyosarcoma</a:t>
            </a:r>
            <a:endParaRPr sz="3000"/>
          </a:p>
        </p:txBody>
      </p:sp>
      <p:sp>
        <p:nvSpPr>
          <p:cNvPr id="131" name="Google Shape;131;p15"/>
          <p:cNvSpPr txBox="1">
            <a:spLocks noGrp="1"/>
          </p:cNvSpPr>
          <p:nvPr>
            <p:ph type="body" idx="1"/>
          </p:nvPr>
        </p:nvSpPr>
        <p:spPr>
          <a:xfrm>
            <a:off x="838200" y="2096075"/>
            <a:ext cx="10515600" cy="3937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300"/>
              <a:t>Study to test the effectiveness and safety of lurbinectedin in combination with doxorubicin, compared to doxorubicin alone, in patients with metastatic LMS. </a:t>
            </a:r>
            <a:endParaRPr sz="2300"/>
          </a:p>
          <a:p>
            <a:pPr marL="0" lvl="0" indent="0" algn="l" rtl="0">
              <a:spcBef>
                <a:spcPts val="1000"/>
              </a:spcBef>
              <a:spcAft>
                <a:spcPts val="0"/>
              </a:spcAft>
              <a:buNone/>
            </a:pPr>
            <a:endParaRPr sz="600"/>
          </a:p>
          <a:p>
            <a:pPr marL="0" lvl="0" indent="0" algn="l" rtl="0">
              <a:spcBef>
                <a:spcPts val="1000"/>
              </a:spcBef>
              <a:spcAft>
                <a:spcPts val="0"/>
              </a:spcAft>
              <a:buNone/>
            </a:pPr>
            <a:r>
              <a:rPr lang="en-GB" sz="2300"/>
              <a:t>Aims of the study:  </a:t>
            </a:r>
            <a:endParaRPr sz="2300"/>
          </a:p>
          <a:p>
            <a:pPr marL="457200" lvl="0" indent="-374650" algn="l" rtl="0">
              <a:spcBef>
                <a:spcPts val="1000"/>
              </a:spcBef>
              <a:spcAft>
                <a:spcPts val="0"/>
              </a:spcAft>
              <a:buSzPts val="2300"/>
              <a:buChar char="•"/>
            </a:pPr>
            <a:r>
              <a:rPr lang="en-GB" sz="2300"/>
              <a:t>Determine the ideal dosing regimen of the study medications</a:t>
            </a:r>
            <a:endParaRPr sz="2300"/>
          </a:p>
          <a:p>
            <a:pPr marL="457200" lvl="0" indent="-374650" algn="l" rtl="0">
              <a:spcBef>
                <a:spcPts val="0"/>
              </a:spcBef>
              <a:spcAft>
                <a:spcPts val="0"/>
              </a:spcAft>
              <a:buSzPts val="2300"/>
              <a:buChar char="•"/>
            </a:pPr>
            <a:r>
              <a:rPr lang="en-GB" sz="2300"/>
              <a:t>Test the study medications in a larger number of LMS patients to verify the findings from previous studies. </a:t>
            </a:r>
            <a:endParaRPr sz="2300"/>
          </a:p>
          <a:p>
            <a:pPr marL="0" lvl="0" indent="0" algn="l" rtl="0">
              <a:spcBef>
                <a:spcPts val="1000"/>
              </a:spcBef>
              <a:spcAft>
                <a:spcPts val="0"/>
              </a:spcAft>
              <a:buNone/>
            </a:pPr>
            <a:r>
              <a:rPr lang="en-GB" sz="2300"/>
              <a:t>40 months, approx 240 participants </a:t>
            </a:r>
            <a:endParaRPr sz="2300"/>
          </a:p>
          <a:p>
            <a:pPr marL="0" lvl="0" indent="0" algn="l" rtl="0">
              <a:spcBef>
                <a:spcPts val="1000"/>
              </a:spcBef>
              <a:spcAft>
                <a:spcPts val="0"/>
              </a:spcAft>
              <a:buNone/>
            </a:pPr>
            <a:r>
              <a:rPr lang="en-GB" sz="2300"/>
              <a:t>First-line treatment for LMS patients, so only patients that have not received previous systemic therapy for their cancer are eligible to participate.</a:t>
            </a:r>
            <a:endParaRPr sz="2300"/>
          </a:p>
          <a:p>
            <a:pPr marL="0" lvl="0" indent="0" algn="l" rtl="0">
              <a:spcBef>
                <a:spcPts val="0"/>
              </a:spcBef>
              <a:spcAft>
                <a:spcPts val="0"/>
              </a:spcAft>
              <a:buNone/>
            </a:pPr>
            <a:endParaRPr sz="1000"/>
          </a:p>
          <a:p>
            <a:pPr marL="0" lvl="0" indent="0" algn="l" rtl="0">
              <a:spcBef>
                <a:spcPts val="1000"/>
              </a:spcBef>
              <a:spcAft>
                <a:spcPts val="0"/>
              </a:spcAft>
              <a:buNone/>
            </a:pPr>
            <a:endParaRPr sz="2300"/>
          </a:p>
        </p:txBody>
      </p:sp>
      <p:grpSp>
        <p:nvGrpSpPr>
          <p:cNvPr id="132" name="Google Shape;132;p15"/>
          <p:cNvGrpSpPr/>
          <p:nvPr/>
        </p:nvGrpSpPr>
        <p:grpSpPr>
          <a:xfrm>
            <a:off x="10683934" y="5322857"/>
            <a:ext cx="1508068" cy="1535145"/>
            <a:chOff x="2449130" y="3506855"/>
            <a:chExt cx="3042300" cy="3042300"/>
          </a:xfrm>
        </p:grpSpPr>
        <p:sp>
          <p:nvSpPr>
            <p:cNvPr id="133" name="Google Shape;133;p15"/>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34" name="Google Shape;134;p15"/>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135" name="Google Shape;135;p15"/>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6"/>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Nanabis™ For Management Of Chronic Pain From Metastatic Bone Cancer</a:t>
            </a:r>
            <a:endParaRPr/>
          </a:p>
        </p:txBody>
      </p:sp>
      <p:sp>
        <p:nvSpPr>
          <p:cNvPr id="142" name="Google Shape;142;p16"/>
          <p:cNvSpPr txBox="1">
            <a:spLocks noGrp="1"/>
          </p:cNvSpPr>
          <p:nvPr>
            <p:ph type="body" idx="1"/>
          </p:nvPr>
        </p:nvSpPr>
        <p:spPr>
          <a:xfrm>
            <a:off x="899350" y="17592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a:t>The purpose of this study is to determine whether a nanoparticle cannabis-based medicine (NanaBis™) is effective in reducing metastatic bone pain in patients with cancer.</a:t>
            </a:r>
            <a:endParaRPr/>
          </a:p>
          <a:p>
            <a:pPr marL="0" lvl="0" indent="0" algn="l" rtl="0">
              <a:spcBef>
                <a:spcPts val="1000"/>
              </a:spcBef>
              <a:spcAft>
                <a:spcPts val="0"/>
              </a:spcAft>
              <a:buNone/>
            </a:pPr>
            <a:endParaRPr/>
          </a:p>
          <a:p>
            <a:pPr marL="0" lvl="0" indent="0" algn="l" rtl="0">
              <a:spcBef>
                <a:spcPts val="1000"/>
              </a:spcBef>
              <a:spcAft>
                <a:spcPts val="0"/>
              </a:spcAft>
              <a:buNone/>
            </a:pPr>
            <a:r>
              <a:rPr lang="en-GB"/>
              <a:t>Multi-centre, long term, double blind, clinical protocol for NanaBis™ as a monotherapy treatment in participants 18-75 years of age with cancer related pain.</a:t>
            </a:r>
            <a:endParaRPr/>
          </a:p>
          <a:p>
            <a:pPr marL="0" lvl="0" indent="0" algn="l" rtl="0">
              <a:spcBef>
                <a:spcPts val="1000"/>
              </a:spcBef>
              <a:spcAft>
                <a:spcPts val="0"/>
              </a:spcAft>
              <a:buNone/>
            </a:pPr>
            <a:endParaRPr/>
          </a:p>
          <a:p>
            <a:pPr marL="0" lvl="0" indent="0" algn="l" rtl="0">
              <a:spcBef>
                <a:spcPts val="1000"/>
              </a:spcBef>
              <a:spcAft>
                <a:spcPts val="0"/>
              </a:spcAft>
              <a:buNone/>
            </a:pPr>
            <a:r>
              <a:rPr lang="en-GB"/>
              <a:t>Commercial Study: Medlab Clinical Ltd</a:t>
            </a:r>
            <a:endParaRPr/>
          </a:p>
        </p:txBody>
      </p:sp>
      <p:pic>
        <p:nvPicPr>
          <p:cNvPr id="143" name="Google Shape;143;p16"/>
          <p:cNvPicPr preferRelativeResize="0"/>
          <p:nvPr/>
        </p:nvPicPr>
        <p:blipFill rotWithShape="1">
          <a:blip r:embed="rId3">
            <a:alphaModFix/>
          </a:blip>
          <a:srcRect/>
          <a:stretch/>
        </p:blipFill>
        <p:spPr>
          <a:xfrm rot="10800000">
            <a:off x="10390460" y="1"/>
            <a:ext cx="1801540" cy="18973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17"/>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Associate PI Scheme</a:t>
            </a:r>
            <a:endParaRPr/>
          </a:p>
        </p:txBody>
      </p:sp>
      <p:sp>
        <p:nvSpPr>
          <p:cNvPr id="150" name="Google Shape;150;p17"/>
          <p:cNvSpPr txBox="1">
            <a:spLocks noGrp="1"/>
          </p:cNvSpPr>
          <p:nvPr>
            <p:ph type="body" idx="1"/>
          </p:nvPr>
        </p:nvSpPr>
        <p:spPr>
          <a:xfrm>
            <a:off x="442450" y="991100"/>
            <a:ext cx="11406300" cy="51237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000" u="sng">
                <a:solidFill>
                  <a:schemeClr val="hlink"/>
                </a:solidFill>
                <a:hlinkClick r:id="rId3"/>
              </a:rPr>
              <a:t>https://www.nihr.ac.uk/health-and-care-professionals/career-development/associate-principal-investigator-scheme.htm</a:t>
            </a:r>
            <a:endParaRPr sz="2000"/>
          </a:p>
          <a:p>
            <a:pPr marL="0" lvl="0" indent="0" algn="l" rtl="0">
              <a:spcBef>
                <a:spcPts val="1000"/>
              </a:spcBef>
              <a:spcAft>
                <a:spcPts val="0"/>
              </a:spcAft>
              <a:buNone/>
            </a:pPr>
            <a:r>
              <a:rPr lang="en-GB" sz="2000"/>
              <a:t>A six month in-work training opportunity, providing practical experience for healthcare professionals starting their research career.</a:t>
            </a:r>
            <a:endParaRPr sz="2000"/>
          </a:p>
          <a:p>
            <a:pPr marL="0" lvl="0" indent="0" algn="l" rtl="0">
              <a:spcBef>
                <a:spcPts val="1000"/>
              </a:spcBef>
              <a:spcAft>
                <a:spcPts val="0"/>
              </a:spcAft>
              <a:buNone/>
            </a:pPr>
            <a:r>
              <a:rPr lang="en-GB" sz="2000"/>
              <a:t>People who would not normally have the opportunity to take part in clinical research in their day to day role have the chance to experience what it means to work on and deliver a NIHR portfolio trial under the mentorship of an enthusiastic Local PI.</a:t>
            </a:r>
            <a:endParaRPr sz="2000"/>
          </a:p>
          <a:p>
            <a:pPr marL="0" lvl="0" indent="0" algn="l" rtl="0">
              <a:spcBef>
                <a:spcPts val="1000"/>
              </a:spcBef>
              <a:spcAft>
                <a:spcPts val="0"/>
              </a:spcAft>
              <a:buNone/>
            </a:pPr>
            <a:endParaRPr sz="1600"/>
          </a:p>
          <a:p>
            <a:pPr marL="0" lvl="0" indent="0" algn="l" rtl="0">
              <a:spcBef>
                <a:spcPts val="1000"/>
              </a:spcBef>
              <a:spcAft>
                <a:spcPts val="0"/>
              </a:spcAft>
              <a:buNone/>
            </a:pPr>
            <a:r>
              <a:rPr lang="en-GB" sz="2200" b="1"/>
              <a:t>FaR-RMS:</a:t>
            </a:r>
            <a:r>
              <a:rPr lang="en-GB" sz="2200"/>
              <a:t> An overarching study for children and adults with Frontline and Relapsed RhabdoMyoSarcoma</a:t>
            </a:r>
            <a:endParaRPr sz="2200"/>
          </a:p>
          <a:p>
            <a:pPr marL="0" lvl="0" indent="0" algn="l" rtl="0">
              <a:spcBef>
                <a:spcPts val="1000"/>
              </a:spcBef>
              <a:spcAft>
                <a:spcPts val="0"/>
              </a:spcAft>
              <a:buNone/>
            </a:pPr>
            <a:r>
              <a:rPr lang="en-GB" sz="2200"/>
              <a:t>Open 17/09/2020 - 28/02/2029</a:t>
            </a:r>
            <a:endParaRPr sz="2200"/>
          </a:p>
          <a:p>
            <a:pPr marL="0" lvl="0" indent="0" algn="l" rtl="0">
              <a:spcBef>
                <a:spcPts val="1000"/>
              </a:spcBef>
              <a:spcAft>
                <a:spcPts val="0"/>
              </a:spcAft>
              <a:buNone/>
            </a:pPr>
            <a:endParaRPr sz="1500"/>
          </a:p>
          <a:p>
            <a:pPr marL="0" lvl="0" indent="0" algn="l" rtl="0">
              <a:spcBef>
                <a:spcPts val="1000"/>
              </a:spcBef>
              <a:spcAft>
                <a:spcPts val="0"/>
              </a:spcAft>
              <a:buNone/>
            </a:pPr>
            <a:r>
              <a:rPr lang="en-GB" sz="2200" b="1"/>
              <a:t>ICONIC: </a:t>
            </a:r>
            <a:r>
              <a:rPr lang="en-GB" sz="2200"/>
              <a:t> Improving outcomes through collaboration in osteosarcoma</a:t>
            </a:r>
            <a:endParaRPr sz="2200"/>
          </a:p>
          <a:p>
            <a:pPr marL="0" lvl="0" indent="0" algn="l" rtl="0">
              <a:spcBef>
                <a:spcPts val="1000"/>
              </a:spcBef>
              <a:spcAft>
                <a:spcPts val="0"/>
              </a:spcAft>
              <a:buNone/>
            </a:pPr>
            <a:r>
              <a:rPr lang="en-GB" sz="2200"/>
              <a:t>Open 25/10/2019 - 31/01/2025</a:t>
            </a:r>
            <a:endParaRPr sz="2200"/>
          </a:p>
          <a:p>
            <a:pPr marL="0" lvl="0" indent="0" algn="l" rtl="0">
              <a:spcBef>
                <a:spcPts val="1000"/>
              </a:spcBef>
              <a:spcAft>
                <a:spcPts val="0"/>
              </a:spcAft>
              <a:buNone/>
            </a:pPr>
            <a:endParaRPr sz="2200"/>
          </a:p>
          <a:p>
            <a:pPr marL="0" lvl="0" indent="0" algn="l" rtl="0">
              <a:spcBef>
                <a:spcPts val="1000"/>
              </a:spcBef>
              <a:spcAft>
                <a:spcPts val="0"/>
              </a:spcAft>
              <a:buNone/>
            </a:pPr>
            <a:endParaRPr/>
          </a:p>
        </p:txBody>
      </p:sp>
      <p:grpSp>
        <p:nvGrpSpPr>
          <p:cNvPr id="151" name="Google Shape;151;p17"/>
          <p:cNvGrpSpPr/>
          <p:nvPr/>
        </p:nvGrpSpPr>
        <p:grpSpPr>
          <a:xfrm>
            <a:off x="10441748" y="-838776"/>
            <a:ext cx="1995749" cy="2033473"/>
            <a:chOff x="2449130" y="3506855"/>
            <a:chExt cx="3042300" cy="3042300"/>
          </a:xfrm>
        </p:grpSpPr>
        <p:sp>
          <p:nvSpPr>
            <p:cNvPr id="152" name="Google Shape;152;p17"/>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53" name="Google Shape;153;p17"/>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54" name="Google Shape;154;p17"/>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1813850" y="365125"/>
            <a:ext cx="95400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Clinical Research Network Transition to Research Delivery Network</a:t>
            </a:r>
            <a:endParaRPr/>
          </a:p>
        </p:txBody>
      </p:sp>
      <p:sp>
        <p:nvSpPr>
          <p:cNvPr id="161" name="Google Shape;161;p18"/>
          <p:cNvSpPr txBox="1">
            <a:spLocks noGrp="1"/>
          </p:cNvSpPr>
          <p:nvPr>
            <p:ph type="body" idx="1"/>
          </p:nvPr>
        </p:nvSpPr>
        <p:spPr>
          <a:xfrm>
            <a:off x="838200" y="1535075"/>
            <a:ext cx="5358300" cy="42564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GB" sz="2100"/>
              <a:t>Launching Oct 2024</a:t>
            </a:r>
            <a:endParaRPr sz="2100"/>
          </a:p>
          <a:p>
            <a:pPr marL="0" lvl="0" indent="0" algn="l" rtl="0">
              <a:lnSpc>
                <a:spcPct val="100000"/>
              </a:lnSpc>
              <a:spcBef>
                <a:spcPts val="1000"/>
              </a:spcBef>
              <a:spcAft>
                <a:spcPts val="0"/>
              </a:spcAft>
              <a:buNone/>
            </a:pPr>
            <a:r>
              <a:rPr lang="en-GB" sz="2100"/>
              <a:t>The NIHR RDN has 2 primary purposes:</a:t>
            </a:r>
            <a:endParaRPr sz="2100"/>
          </a:p>
          <a:p>
            <a:pPr marL="457200" lvl="0" indent="-361950" algn="l" rtl="0">
              <a:lnSpc>
                <a:spcPct val="100000"/>
              </a:lnSpc>
              <a:spcBef>
                <a:spcPts val="1000"/>
              </a:spcBef>
              <a:spcAft>
                <a:spcPts val="0"/>
              </a:spcAft>
              <a:buSzPts val="2100"/>
              <a:buChar char="•"/>
            </a:pPr>
            <a:r>
              <a:rPr lang="en-GB" sz="2100"/>
              <a:t>To support the successful delivery of high quality research, as an active partner in the research system</a:t>
            </a:r>
            <a:endParaRPr sz="2100"/>
          </a:p>
          <a:p>
            <a:pPr marL="457200" lvl="0" indent="-361950" algn="l" rtl="0">
              <a:lnSpc>
                <a:spcPct val="100000"/>
              </a:lnSpc>
              <a:spcBef>
                <a:spcPts val="1000"/>
              </a:spcBef>
              <a:spcAft>
                <a:spcPts val="0"/>
              </a:spcAft>
              <a:buSzPts val="2100"/>
              <a:buChar char="•"/>
            </a:pPr>
            <a:r>
              <a:rPr lang="en-GB" sz="2100"/>
              <a:t>To increase capacity and capability of the research infrastructure for the future</a:t>
            </a:r>
            <a:endParaRPr sz="2100"/>
          </a:p>
          <a:p>
            <a:pPr marL="0" lvl="0" indent="0" algn="l" rtl="0">
              <a:lnSpc>
                <a:spcPct val="100000"/>
              </a:lnSpc>
              <a:spcBef>
                <a:spcPts val="1000"/>
              </a:spcBef>
              <a:spcAft>
                <a:spcPts val="0"/>
              </a:spcAft>
              <a:buNone/>
            </a:pPr>
            <a:r>
              <a:rPr lang="en-GB" sz="2100"/>
              <a:t>Will operate as 1 organisation across England, through a network of 12 Regional Research Delivery Networks (RRDNs) and a central Coordinating Centre (RDNCC)</a:t>
            </a:r>
            <a:endParaRPr sz="2100"/>
          </a:p>
          <a:p>
            <a:pPr marL="0" lvl="0" indent="0" algn="l" rtl="0">
              <a:spcBef>
                <a:spcPts val="1000"/>
              </a:spcBef>
              <a:spcAft>
                <a:spcPts val="0"/>
              </a:spcAft>
              <a:buNone/>
            </a:pPr>
            <a:endParaRPr sz="2100"/>
          </a:p>
        </p:txBody>
      </p:sp>
      <p:pic>
        <p:nvPicPr>
          <p:cNvPr id="162" name="Google Shape;162;p18"/>
          <p:cNvPicPr preferRelativeResize="0"/>
          <p:nvPr/>
        </p:nvPicPr>
        <p:blipFill>
          <a:blip r:embed="rId3">
            <a:alphaModFix/>
          </a:blip>
          <a:stretch>
            <a:fillRect/>
          </a:stretch>
        </p:blipFill>
        <p:spPr>
          <a:xfrm>
            <a:off x="6096000" y="1259151"/>
            <a:ext cx="6096001" cy="4499275"/>
          </a:xfrm>
          <a:prstGeom prst="rect">
            <a:avLst/>
          </a:prstGeom>
          <a:noFill/>
          <a:ln>
            <a:noFill/>
          </a:ln>
        </p:spPr>
      </p:pic>
      <p:grpSp>
        <p:nvGrpSpPr>
          <p:cNvPr id="163" name="Google Shape;163;p18"/>
          <p:cNvGrpSpPr/>
          <p:nvPr/>
        </p:nvGrpSpPr>
        <p:grpSpPr>
          <a:xfrm>
            <a:off x="-9" y="-8"/>
            <a:ext cx="1125415" cy="1294185"/>
            <a:chOff x="6437745" y="332507"/>
            <a:chExt cx="2115442" cy="2122659"/>
          </a:xfrm>
        </p:grpSpPr>
        <p:sp>
          <p:nvSpPr>
            <p:cNvPr id="164" name="Google Shape;164;p18"/>
            <p:cNvSpPr/>
            <p:nvPr/>
          </p:nvSpPr>
          <p:spPr>
            <a:xfrm rot="5400000">
              <a:off x="6247245" y="523007"/>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5" name="Google Shape;165;p18"/>
            <p:cNvSpPr/>
            <p:nvPr/>
          </p:nvSpPr>
          <p:spPr>
            <a:xfrm rot="5400000">
              <a:off x="6655097" y="52300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6" name="Google Shape;166;p18"/>
            <p:cNvSpPr/>
            <p:nvPr/>
          </p:nvSpPr>
          <p:spPr>
            <a:xfrm rot="5400000">
              <a:off x="7412313" y="523009"/>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7" name="Google Shape;167;p18"/>
            <p:cNvSpPr/>
            <p:nvPr/>
          </p:nvSpPr>
          <p:spPr>
            <a:xfrm rot="5400000">
              <a:off x="7029668" y="523011"/>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8" name="Google Shape;168;p18"/>
            <p:cNvSpPr/>
            <p:nvPr/>
          </p:nvSpPr>
          <p:spPr>
            <a:xfrm>
              <a:off x="8085077" y="433427"/>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69" name="Google Shape;169;p18"/>
            <p:cNvSpPr/>
            <p:nvPr/>
          </p:nvSpPr>
          <p:spPr>
            <a:xfrm>
              <a:off x="6926364" y="1202522"/>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0" name="Google Shape;170;p18"/>
            <p:cNvSpPr/>
            <p:nvPr/>
          </p:nvSpPr>
          <p:spPr>
            <a:xfrm rot="5400000">
              <a:off x="6247245" y="1289620"/>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1" name="Google Shape;171;p18"/>
            <p:cNvSpPr/>
            <p:nvPr/>
          </p:nvSpPr>
          <p:spPr>
            <a:xfrm rot="5400000">
              <a:off x="7412316" y="1292113"/>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2" name="Google Shape;172;p18"/>
            <p:cNvSpPr/>
            <p:nvPr/>
          </p:nvSpPr>
          <p:spPr>
            <a:xfrm rot="5400000">
              <a:off x="7787462" y="1296020"/>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3" name="Google Shape;173;p18"/>
            <p:cNvSpPr/>
            <p:nvPr/>
          </p:nvSpPr>
          <p:spPr>
            <a:xfrm rot="5400000">
              <a:off x="8188387" y="129211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4" name="Google Shape;174;p18"/>
            <p:cNvSpPr/>
            <p:nvPr/>
          </p:nvSpPr>
          <p:spPr>
            <a:xfrm rot="5400000">
              <a:off x="7431167" y="2090363"/>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5" name="Google Shape;175;p18"/>
            <p:cNvSpPr/>
            <p:nvPr/>
          </p:nvSpPr>
          <p:spPr>
            <a:xfrm>
              <a:off x="8085079" y="2003800"/>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6" name="Google Shape;176;p18"/>
            <p:cNvSpPr/>
            <p:nvPr/>
          </p:nvSpPr>
          <p:spPr>
            <a:xfrm rot="5400000">
              <a:off x="6655097" y="2085932"/>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7" name="Google Shape;177;p18"/>
            <p:cNvSpPr/>
            <p:nvPr/>
          </p:nvSpPr>
          <p:spPr>
            <a:xfrm rot="5400000">
              <a:off x="7057949" y="2085935"/>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78" name="Google Shape;178;p18"/>
            <p:cNvSpPr/>
            <p:nvPr/>
          </p:nvSpPr>
          <p:spPr>
            <a:xfrm rot="5400000">
              <a:off x="6256670" y="2090366"/>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19"/>
          <p:cNvSpPr txBox="1">
            <a:spLocks noGrp="1"/>
          </p:cNvSpPr>
          <p:nvPr>
            <p:ph type="body" idx="1"/>
          </p:nvPr>
        </p:nvSpPr>
        <p:spPr>
          <a:xfrm>
            <a:off x="838200" y="538415"/>
            <a:ext cx="10515600" cy="42564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rgbClr val="0000FF"/>
                </a:solidFill>
                <a:hlinkClick r:id="rId3">
                  <a:extLst>
                    <a:ext uri="{A12FA001-AC4F-418D-AE19-62706E023703}">
                      <ahyp:hlinkClr xmlns:ahyp="http://schemas.microsoft.com/office/drawing/2018/hyperlinkcolor" val="tx"/>
                    </a:ext>
                  </a:extLst>
                </a:hlinkClick>
              </a:rPr>
              <a:t>NIHR ODP</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Open data platform. Data on performance across whole CRN, including all specialty areas</a:t>
            </a:r>
            <a:endParaRPr sz="2220">
              <a:solidFill>
                <a:srgbClr val="193E72"/>
              </a:solidFill>
            </a:endParaRPr>
          </a:p>
          <a:p>
            <a:pPr marL="0" lvl="0" indent="0" algn="l" rtl="0">
              <a:lnSpc>
                <a:spcPct val="100000"/>
              </a:lnSpc>
              <a:spcBef>
                <a:spcPts val="500"/>
              </a:spcBef>
              <a:spcAft>
                <a:spcPts val="0"/>
              </a:spcAft>
              <a:buSzPts val="2400"/>
              <a:buNone/>
            </a:pPr>
            <a:endParaRPr>
              <a:solidFill>
                <a:srgbClr val="193E72"/>
              </a:solidFill>
            </a:endParaRPr>
          </a:p>
          <a:p>
            <a:pPr marL="0" lvl="0" indent="0" algn="l" rtl="0">
              <a:lnSpc>
                <a:spcPct val="100000"/>
              </a:lnSpc>
              <a:spcBef>
                <a:spcPts val="1000"/>
              </a:spcBef>
              <a:spcAft>
                <a:spcPts val="0"/>
              </a:spcAft>
              <a:buSzPts val="2400"/>
              <a:buNone/>
            </a:pPr>
            <a:r>
              <a:rPr lang="en-GB" sz="2220" b="1" u="sng">
                <a:solidFill>
                  <a:srgbClr val="0000FF"/>
                </a:solidFill>
                <a:hlinkClick r:id="rId4">
                  <a:extLst>
                    <a:ext uri="{A12FA001-AC4F-418D-AE19-62706E023703}">
                      <ahyp:hlinkClr xmlns:ahyp="http://schemas.microsoft.com/office/drawing/2018/hyperlinkcolor" val="tx"/>
                    </a:ext>
                  </a:extLst>
                </a:hlinkClick>
              </a:rPr>
              <a:t>NIHR Be Part of Research</a:t>
            </a:r>
            <a:endParaRPr sz="2220" b="1" u="sng">
              <a:solidFill>
                <a:srgbClr val="0000FF"/>
              </a:solidFill>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hlinkClick r:id="rId5"/>
              </a:rPr>
              <a:t>See which studies are open across the country </a:t>
            </a:r>
            <a:endParaRPr sz="2200"/>
          </a:p>
          <a:p>
            <a:pPr marL="0" lvl="0" indent="0" algn="l" rtl="0">
              <a:lnSpc>
                <a:spcPct val="100000"/>
              </a:lnSpc>
              <a:spcBef>
                <a:spcPts val="1000"/>
              </a:spcBef>
              <a:spcAft>
                <a:spcPts val="0"/>
              </a:spcAft>
              <a:buSzPts val="2400"/>
              <a:buNone/>
            </a:pPr>
            <a:endParaRPr sz="2200"/>
          </a:p>
          <a:p>
            <a:pPr marL="0" lvl="0" indent="0" algn="l" rtl="0">
              <a:lnSpc>
                <a:spcPct val="100000"/>
              </a:lnSpc>
              <a:spcBef>
                <a:spcPts val="1000"/>
              </a:spcBef>
              <a:spcAft>
                <a:spcPts val="0"/>
              </a:spcAft>
              <a:buSzPts val="2400"/>
              <a:buNone/>
            </a:pPr>
            <a:r>
              <a:rPr lang="en-GB" sz="2220" b="1" u="sng">
                <a:solidFill>
                  <a:srgbClr val="0000FF"/>
                </a:solidFill>
                <a:hlinkClick r:id="rId5">
                  <a:extLst>
                    <a:ext uri="{A12FA001-AC4F-418D-AE19-62706E023703}">
                      <ahyp:hlinkClr xmlns:ahyp="http://schemas.microsoft.com/office/drawing/2018/hyperlinkcolor" val="tx"/>
                    </a:ext>
                  </a:extLst>
                </a:hlinkClick>
              </a:rPr>
              <a:t>National Cancer Research Institute Portfolio Maps</a:t>
            </a:r>
            <a:endParaRPr sz="2220"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View current national portfolio of open, closed and ‘in set up’ cancer studies</a:t>
            </a:r>
            <a:endParaRPr sz="2220">
              <a:solidFill>
                <a:srgbClr val="193E72"/>
              </a:solidFill>
            </a:endParaRPr>
          </a:p>
          <a:p>
            <a:pPr marL="0" lvl="0" indent="0" algn="l" rtl="0">
              <a:lnSpc>
                <a:spcPct val="100000"/>
              </a:lnSpc>
              <a:spcBef>
                <a:spcPts val="500"/>
              </a:spcBef>
              <a:spcAft>
                <a:spcPts val="0"/>
              </a:spcAft>
              <a:buSzPts val="2400"/>
              <a:buNone/>
            </a:pPr>
            <a:endParaRPr sz="2220" b="1">
              <a:solidFill>
                <a:srgbClr val="193E72"/>
              </a:solidFill>
            </a:endParaRPr>
          </a:p>
          <a:p>
            <a:pPr marL="0" lvl="0" indent="0" algn="l" rtl="0">
              <a:lnSpc>
                <a:spcPct val="100000"/>
              </a:lnSpc>
              <a:spcBef>
                <a:spcPts val="500"/>
              </a:spcBef>
              <a:spcAft>
                <a:spcPts val="0"/>
              </a:spcAft>
              <a:buSzPts val="2400"/>
              <a:buNone/>
            </a:pPr>
            <a:r>
              <a:rPr lang="en-GB" sz="2220" b="1" u="sng">
                <a:solidFill>
                  <a:srgbClr val="0000FF"/>
                </a:solidFill>
                <a:hlinkClick r:id="rId6">
                  <a:extLst>
                    <a:ext uri="{A12FA001-AC4F-418D-AE19-62706E023703}">
                      <ahyp:hlinkClr xmlns:ahyp="http://schemas.microsoft.com/office/drawing/2018/hyperlinkcolor" val="tx"/>
                    </a:ext>
                  </a:extLst>
                </a:hlinkClick>
              </a:rPr>
              <a:t>Find a Clinical Research Study (ODP) </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Search for a study to fit criteria.  Good for horizon scanning, eligibility criteria</a:t>
            </a:r>
            <a:endParaRPr>
              <a:solidFill>
                <a:srgbClr val="193E72"/>
              </a:solidFill>
            </a:endParaRPr>
          </a:p>
          <a:p>
            <a:pPr marL="1143000" lvl="2" indent="25400" algn="l" rtl="0">
              <a:lnSpc>
                <a:spcPct val="80000"/>
              </a:lnSpc>
              <a:spcBef>
                <a:spcPts val="400"/>
              </a:spcBef>
              <a:spcAft>
                <a:spcPts val="0"/>
              </a:spcAft>
              <a:buClr>
                <a:schemeClr val="dk1"/>
              </a:buClr>
              <a:buSzPts val="2000"/>
              <a:buNone/>
            </a:pPr>
            <a:endParaRPr sz="1850">
              <a:solidFill>
                <a:schemeClr val="dk1"/>
              </a:solidFill>
            </a:endParaRPr>
          </a:p>
          <a:p>
            <a:pPr marL="228593" lvl="0" indent="-87622" algn="l" rtl="0">
              <a:lnSpc>
                <a:spcPct val="70000"/>
              </a:lnSpc>
              <a:spcBef>
                <a:spcPts val="1000"/>
              </a:spcBef>
              <a:spcAft>
                <a:spcPts val="0"/>
              </a:spcAft>
              <a:buClr>
                <a:srgbClr val="193E72"/>
              </a:buClr>
              <a:buSzPts val="2220"/>
              <a:buNone/>
            </a:pPr>
            <a:endParaRPr sz="2220"/>
          </a:p>
        </p:txBody>
      </p:sp>
      <p:pic>
        <p:nvPicPr>
          <p:cNvPr id="184" name="Google Shape;184;p19" descr="Logo, company name&#10;&#10;Description automatically generated"/>
          <p:cNvPicPr preferRelativeResize="0"/>
          <p:nvPr/>
        </p:nvPicPr>
        <p:blipFill rotWithShape="1">
          <a:blip r:embed="rId7">
            <a:alphaModFix/>
          </a:blip>
          <a:srcRect/>
          <a:stretch/>
        </p:blipFill>
        <p:spPr>
          <a:xfrm rot="10800000">
            <a:off x="9906000" y="0"/>
            <a:ext cx="2286000" cy="1070994"/>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706</Words>
  <Application>Microsoft Office PowerPoint</Application>
  <PresentationFormat>Widescreen</PresentationFormat>
  <Paragraphs>145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Lato</vt:lpstr>
      <vt:lpstr>Custom Design</vt:lpstr>
      <vt:lpstr> SWAG Network Sarcoma Cancer Clinical Advisory Group </vt:lpstr>
      <vt:lpstr>PowerPoint Presentation</vt:lpstr>
      <vt:lpstr>National vs Regional Recruitment</vt:lpstr>
      <vt:lpstr>Sarcoma Cancer Studies - open and in set up in SWAG region</vt:lpstr>
      <vt:lpstr>PM1183-C-010-22:  Randomized, Controlled, Open-label, Phase IIb/III Study of  Lurbinectedin in Combination with Doxorubicin vs Doxorubicin Alone as First-line Treatment in Patients with Metastatic Leiomyosarcoma</vt:lpstr>
      <vt:lpstr>Nanabis™ For Management Of Chronic Pain From Metastatic Bone Cancer</vt:lpstr>
      <vt:lpstr>Associate PI Scheme</vt:lpstr>
      <vt:lpstr>Clinical Research Network Transition to Research Delivery Network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SWAG Network Sarcoma Cancer Clinical Advisory Group </dc:title>
  <dc:creator>Dunderdale, Helen</dc:creator>
  <cp:lastModifiedBy>Helen Dunderdale</cp:lastModifiedBy>
  <cp:revision>1</cp:revision>
  <dcterms:modified xsi:type="dcterms:W3CDTF">2023-10-16T10:55:56Z</dcterms:modified>
</cp:coreProperties>
</file>