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145706253" r:id="rId5"/>
    <p:sldId id="2145706254" r:id="rId6"/>
    <p:sldId id="257" r:id="rId7"/>
    <p:sldId id="263" r:id="rId8"/>
    <p:sldId id="260" r:id="rId9"/>
    <p:sldId id="264" r:id="rId10"/>
    <p:sldId id="265" r:id="rId11"/>
    <p:sldId id="266" r:id="rId12"/>
    <p:sldId id="259" r:id="rId13"/>
    <p:sldId id="2145706252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4448E-6434-46A2-9AF5-4936EE4A7133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257FC-A74B-4786-9A88-F7C3202FF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15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C4E1C-D551-908F-9C02-DA1ED3522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F3CF1D-9EF4-D968-A9EF-8AD165BB0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1F123-8FE3-5692-7A1F-12A8D5F73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DFB4-EB2C-4CED-8EA9-B43810AA4621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0427D-F23C-CEF0-96C7-9982F4005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3F8C7-304A-3E35-684F-22BFF1D4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870-B78D-4D07-989E-2A55DAF05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15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DBA6C-4F7C-4794-FCAC-E17A5FA4F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EEAE9-17CF-E1E7-EFEE-6FB78CB7B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EDD9C-06B4-C2DB-9AC8-F3E046247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DFB4-EB2C-4CED-8EA9-B43810AA4621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311E3-D220-C9B6-EFCA-10370FA64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13E46-9BC6-7124-7060-C58D79538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870-B78D-4D07-989E-2A55DAF05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21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328C1-4154-F4DA-E112-0865583684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4FE618-26BB-8400-2A53-7B634A91F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6D5DD-B93C-41E4-3A49-020B8CE72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DFB4-EB2C-4CED-8EA9-B43810AA4621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A9663-24DC-6E91-60E0-10562652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21414-6583-E2E7-BF7E-AA264644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870-B78D-4D07-989E-2A55DAF05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81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A247A-4464-F71F-7137-BF90B82C8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1A6F5-3D79-7990-399B-CF740B63D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0A762-497A-C126-FE91-73ECE2CE4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DFB4-EB2C-4CED-8EA9-B43810AA4621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A1306-903C-4F96-901C-757093C1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5C29A-EE2D-CCDD-CAAD-E2907003A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870-B78D-4D07-989E-2A55DAF05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2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B5AB7-D41F-8FBC-EFA0-B3D1D397A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ABD6A-A0BC-471B-23DF-A9E3F1FD7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27455-E013-E88D-8041-ED9CC34EC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DFB4-EB2C-4CED-8EA9-B43810AA4621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CD938-BB23-7BBA-04D4-972B5547E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3809D-7246-DB67-6570-14EB0984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870-B78D-4D07-989E-2A55DAF05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58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0B5B-B60D-03ED-2DBA-C80CD964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6C651-9B91-E002-6F4D-0BA2CADE42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05359-E7C0-3C4D-7AA9-6F617159F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4F007-FEB0-FAE9-5DBA-A4A0F8D5E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DFB4-EB2C-4CED-8EA9-B43810AA4621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A97B5-7430-CC14-97D4-0CBD0DA60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58F5C5-3684-D060-BB7B-E7CE4DB21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870-B78D-4D07-989E-2A55DAF05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55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4D2A1-22BF-3A1F-A6EF-E1FAA48F7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B3015-3EEF-C997-5CC2-2C6711938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A0481-438C-E56D-556C-BF9D190EF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81C17E-3B9B-14B7-713C-B46F1C99F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831897-C208-420D-55F5-F8F49A2748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5451C6-6678-53D3-A223-0405C3EB4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DFB4-EB2C-4CED-8EA9-B43810AA4621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9935F-C003-B89A-108A-BFBD34399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D3EF01-9C4B-04AF-B212-9555FE2A9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870-B78D-4D07-989E-2A55DAF05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5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527DA-6919-CA74-09BF-98878B527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0D477D-1C2F-7237-09E9-431681897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DFB4-EB2C-4CED-8EA9-B43810AA4621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DC1A64-8CA2-C305-19C3-E97C4015F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10A73-27C7-8C6F-84E1-4756FDA52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870-B78D-4D07-989E-2A55DAF05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11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AD6665-4030-36A8-0545-E2EF6F769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DFB4-EB2C-4CED-8EA9-B43810AA4621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EEBBA9-7140-5AE4-AA37-50467AF1E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883BFC-EB63-9EB7-7BC4-04EEB676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870-B78D-4D07-989E-2A55DAF05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91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84657-AD71-67B1-CBD1-9047F4D63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C529-8261-3CB4-6AB4-8277979A3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3AA1C8-7993-77CD-C11F-06B18300E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7825D-B3C2-FE4A-B366-BD5D33091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DFB4-EB2C-4CED-8EA9-B43810AA4621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F5FB9-FD9C-C579-AFAE-0BD153135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7997C-E34A-3533-4DA5-458699FFC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870-B78D-4D07-989E-2A55DAF05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53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D3A98-BFD4-DE2B-9B1A-7013E8C71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596DF7-201A-D060-B8E2-20B0AE6C84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D4AE18-CEBA-D26C-C5FD-8292965D3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8668F-492E-34E0-BEC0-F2A9E0F14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DFB4-EB2C-4CED-8EA9-B43810AA4621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D51A3-73AA-9DDC-A3E4-E04224C2C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E9EB0-D245-20DA-B63C-56363FF1B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870-B78D-4D07-989E-2A55DAF05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55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86C3F5-8085-EF8B-2DEA-A6CC36C44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9BF42-6D1C-390E-EE30-75FC1DB30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2AAF5-E426-0BAC-8DA4-260E9CAC0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0DFB4-EB2C-4CED-8EA9-B43810AA4621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CF70A-7672-7256-BD4E-E04E881DE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5B8F7-E3CB-506B-4279-DE286CDB6C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2F870-B78D-4D07-989E-2A55DAF05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87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opher.wragg@nbt.nhs.uk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swglhcancer@nbt.nhs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86E26-862D-0B80-330C-D646DB5CFB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Meeting of the Sarcoma Clinical Advisory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ED8E2-F53A-40F2-B2B3-21757300F5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Chris Wragg, Head of Cancer Genomics, Bristol Genetics Laboratory</a:t>
            </a: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17</a:t>
            </a:r>
            <a:r>
              <a:rPr lang="en-GB" baseline="30000" dirty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October 2023</a:t>
            </a:r>
          </a:p>
          <a:p>
            <a:endParaRPr lang="en-GB" dirty="0"/>
          </a:p>
        </p:txBody>
      </p:sp>
      <p:pic>
        <p:nvPicPr>
          <p:cNvPr id="4" name="Picture 5" descr="image003">
            <a:extLst>
              <a:ext uri="{FF2B5EF4-FFF2-40B4-BE49-F238E27FC236}">
                <a16:creationId xmlns:a16="http://schemas.microsoft.com/office/drawing/2014/main" id="{DC6FF310-03D2-AB10-CDCB-AD8CD0AC6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701" y="90061"/>
            <a:ext cx="2555299" cy="86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300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8A7C4-3651-4755-9E34-CB05E32B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13652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TYA South West Genomic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29D70-7BBC-400E-872F-D5720164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458131"/>
          </a:xfrm>
        </p:spPr>
        <p:txBody>
          <a:bodyPr>
            <a:normAutofit fontScale="77500" lnSpcReduction="20000"/>
          </a:bodyPr>
          <a:lstStyle/>
          <a:p>
            <a:r>
              <a:rPr lang="en-GB" sz="3200" dirty="0"/>
              <a:t>TYA (16-25 years of age) cancer genomic referrals (samples) Sep 2022-Aug 2023 by site</a:t>
            </a:r>
          </a:p>
          <a:p>
            <a:endParaRPr lang="en-GB" sz="3200" dirty="0"/>
          </a:p>
          <a:p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NBT activity reflects location of UHBW Pathology</a:t>
            </a:r>
          </a:p>
          <a:p>
            <a:r>
              <a:rPr lang="en-GB" sz="3200" dirty="0"/>
              <a:t>Haematological cancer include </a:t>
            </a:r>
            <a:r>
              <a:rPr lang="en-GB" sz="3200" dirty="0">
                <a:solidFill>
                  <a:srgbClr val="0070C0"/>
                </a:solidFill>
              </a:rPr>
              <a:t>more than one sample per patient</a:t>
            </a:r>
            <a:r>
              <a:rPr lang="en-GB" sz="3200" dirty="0"/>
              <a:t>, particularly where sequentially monitoring (ALL, MPN, AML)</a:t>
            </a:r>
          </a:p>
          <a:p>
            <a:r>
              <a:rPr lang="en-GB" sz="3200" dirty="0"/>
              <a:t>Incidence data pending from CTYA Cancer ODN - TYA Service Engagement Group</a:t>
            </a:r>
          </a:p>
          <a:p>
            <a:r>
              <a:rPr lang="en-GB" sz="3200" dirty="0"/>
              <a:t>Further analysis of data ongoing (but primarily single target rather than NTRK/panel tests)</a:t>
            </a:r>
          </a:p>
        </p:txBody>
      </p:sp>
      <p:pic>
        <p:nvPicPr>
          <p:cNvPr id="5" name="Picture 4" descr="image001">
            <a:extLst>
              <a:ext uri="{FF2B5EF4-FFF2-40B4-BE49-F238E27FC236}">
                <a16:creationId xmlns:a16="http://schemas.microsoft.com/office/drawing/2014/main" id="{DD6615F5-DF79-4585-A786-8D8065D6F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226" y="180668"/>
            <a:ext cx="2957386" cy="103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AD572CC-917B-C2E7-3585-E42FEFF7B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059184"/>
              </p:ext>
            </p:extLst>
          </p:nvPr>
        </p:nvGraphicFramePr>
        <p:xfrm>
          <a:off x="1796177" y="1892047"/>
          <a:ext cx="7727950" cy="1973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7327">
                  <a:extLst>
                    <a:ext uri="{9D8B030D-6E8A-4147-A177-3AD203B41FA5}">
                      <a16:colId xmlns:a16="http://schemas.microsoft.com/office/drawing/2014/main" val="1306312961"/>
                    </a:ext>
                  </a:extLst>
                </a:gridCol>
                <a:gridCol w="801068">
                  <a:extLst>
                    <a:ext uri="{9D8B030D-6E8A-4147-A177-3AD203B41FA5}">
                      <a16:colId xmlns:a16="http://schemas.microsoft.com/office/drawing/2014/main" val="3725258588"/>
                    </a:ext>
                  </a:extLst>
                </a:gridCol>
                <a:gridCol w="989555">
                  <a:extLst>
                    <a:ext uri="{9D8B030D-6E8A-4147-A177-3AD203B41FA5}">
                      <a16:colId xmlns:a16="http://schemas.microsoft.com/office/drawing/2014/main" val="113612664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Trust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Haem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Tumour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3747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University Hospitals Bristol NHS Foundation Trust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945851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North Bristol NHS Trust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83397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University Hospitals Plymouth NHS Trust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319452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Royal Devon University Hospitals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26744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SW Trusts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926861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Total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132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929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765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me to Ask Us ‘Your’ Questions About Creating and 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712" y="1690689"/>
            <a:ext cx="3191395" cy="435133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81ECC0-D607-4ECA-B74B-0541DD820A1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84028" y="390394"/>
            <a:ext cx="8569572" cy="570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Any questions?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0" y="2551837"/>
            <a:ext cx="53220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 Wragg</a:t>
            </a:r>
            <a:r>
              <a:rPr lang="en-GB" sz="1800" b="1" dirty="0"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>
                <a:solidFill>
                  <a:srgbClr val="73727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│Head of Cancer Genomics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South West Genomic Laboratory Hub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christopher.wragg@nbt.nhs.uk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Tel:</a:t>
            </a:r>
            <a:r>
              <a:rPr lang="en-GB" sz="1800" dirty="0">
                <a:solidFill>
                  <a:srgbClr val="000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01174146141    </a:t>
            </a:r>
            <a:r>
              <a:rPr lang="en-GB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Mobile: </a:t>
            </a:r>
            <a:r>
              <a:rPr lang="en-GB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07880056843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264233"/>
            <a:ext cx="2073293" cy="745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80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7B06E-1FB2-BF8E-8CC1-AE1A3B68F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/>
                </a:solidFill>
              </a:rPr>
              <a:t>Meeting of the Sarcoma Clinical Advisory Group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C67CC-D3C4-C436-26CB-9FAB74C33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dirty="0"/>
              <a:t>Genomics update</a:t>
            </a:r>
          </a:p>
          <a:p>
            <a:pPr lvl="1">
              <a:lnSpc>
                <a:spcPct val="200000"/>
              </a:lnSpc>
            </a:pPr>
            <a:r>
              <a:rPr lang="en-GB" dirty="0"/>
              <a:t>Changes to FISH/RNA fusion panel analysis</a:t>
            </a:r>
          </a:p>
          <a:p>
            <a:pPr lvl="1">
              <a:lnSpc>
                <a:spcPct val="200000"/>
              </a:lnSpc>
            </a:pPr>
            <a:r>
              <a:rPr lang="en-GB" dirty="0"/>
              <a:t>TYA Cancer audit</a:t>
            </a:r>
          </a:p>
        </p:txBody>
      </p:sp>
    </p:spTree>
    <p:extLst>
      <p:ext uri="{BB962C8B-B14F-4D97-AF65-F5344CB8AC3E}">
        <p14:creationId xmlns:p14="http://schemas.microsoft.com/office/powerpoint/2010/main" val="186926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5B71E1-FFC0-A2C1-26D6-8FC1C3CD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0070C0"/>
                </a:solidFill>
              </a:rPr>
              <a:t>Testing Changes and Benefits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E4B3C-6900-6417-A116-970013E92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92500" lnSpcReduction="10000"/>
          </a:bodyPr>
          <a:lstStyle/>
          <a:p>
            <a:r>
              <a:rPr lang="en-GB" sz="2200" dirty="0"/>
              <a:t>Change of NGS chemistry</a:t>
            </a:r>
          </a:p>
          <a:p>
            <a:r>
              <a:rPr lang="en-GB" sz="2200" dirty="0"/>
              <a:t>Expanded panel to include 114 target genes (from 55)</a:t>
            </a:r>
          </a:p>
          <a:p>
            <a:pPr lvl="1"/>
            <a:r>
              <a:rPr lang="en-GB" sz="1800" dirty="0"/>
              <a:t>Compliant with National Cancer Genomics test directory v7.3</a:t>
            </a:r>
          </a:p>
          <a:p>
            <a:pPr lvl="1"/>
            <a:r>
              <a:rPr lang="en-GB" sz="1800" dirty="0"/>
              <a:t>Inclusion of gene rearrangements we have been testing by FISH or exporting to laboratories outside our GLH</a:t>
            </a:r>
          </a:p>
          <a:p>
            <a:endParaRPr lang="en-GB" sz="700" dirty="0"/>
          </a:p>
          <a:p>
            <a:r>
              <a:rPr lang="en-GB" sz="2200" dirty="0"/>
              <a:t>Benefits:</a:t>
            </a:r>
          </a:p>
          <a:p>
            <a:pPr lvl="1"/>
            <a:r>
              <a:rPr lang="en-GB" sz="1800" dirty="0"/>
              <a:t>Technology alignment in the laboratory allowing improved efficiency in testing</a:t>
            </a:r>
          </a:p>
          <a:p>
            <a:pPr lvl="1"/>
            <a:r>
              <a:rPr lang="en-GB" sz="1800" dirty="0"/>
              <a:t>Improved turn around compared to previous gene panel</a:t>
            </a:r>
          </a:p>
          <a:p>
            <a:pPr lvl="2"/>
            <a:r>
              <a:rPr lang="en-GB" sz="1400" dirty="0"/>
              <a:t>Shorter technical workflows (move from 5 day to 3 day laboratory set up)</a:t>
            </a:r>
          </a:p>
          <a:p>
            <a:pPr lvl="2"/>
            <a:r>
              <a:rPr lang="en-GB" sz="1400" dirty="0"/>
              <a:t>No requirement to forward samples to other laboratories, so testing can be initiated as soon as it reaches us </a:t>
            </a:r>
          </a:p>
          <a:p>
            <a:pPr lvl="1"/>
            <a:r>
              <a:rPr lang="en-GB" sz="1800" dirty="0"/>
              <a:t>Fusion testing by this method allows ascertainment of fusion partner</a:t>
            </a:r>
          </a:p>
          <a:p>
            <a:pPr lvl="1"/>
            <a:r>
              <a:rPr lang="en-GB" sz="1800" dirty="0"/>
              <a:t>One-size fits all- assay for solid tumours, sarcomas and neurological tumours</a:t>
            </a:r>
          </a:p>
          <a:p>
            <a:pPr lvl="2"/>
            <a:r>
              <a:rPr lang="en-GB" sz="1400" dirty="0"/>
              <a:t>All 114 genes will be tested on every case</a:t>
            </a:r>
          </a:p>
          <a:p>
            <a:r>
              <a:rPr lang="en-GB" sz="2200" dirty="0"/>
              <a:t>Potential to replace some targeted FISH testing</a:t>
            </a:r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</p:txBody>
      </p:sp>
      <p:pic>
        <p:nvPicPr>
          <p:cNvPr id="4" name="Picture 5" descr="image003">
            <a:extLst>
              <a:ext uri="{FF2B5EF4-FFF2-40B4-BE49-F238E27FC236}">
                <a16:creationId xmlns:a16="http://schemas.microsoft.com/office/drawing/2014/main" id="{37AF83C7-1324-32C4-E773-193364205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188" y="184584"/>
            <a:ext cx="2555299" cy="86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05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5B71E1-FFC0-A2C1-26D6-8FC1C3CD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0070C0"/>
                </a:solidFill>
              </a:rPr>
              <a:t>Turn Around Time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E4B3C-6900-6417-A116-970013E92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</p:txBody>
      </p:sp>
      <p:pic>
        <p:nvPicPr>
          <p:cNvPr id="1026" name="Picture 3">
            <a:extLst>
              <a:ext uri="{FF2B5EF4-FFF2-40B4-BE49-F238E27FC236}">
                <a16:creationId xmlns:a16="http://schemas.microsoft.com/office/drawing/2014/main" id="{546E1624-27AC-8B1A-0C88-26D69D15F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36" y="1945470"/>
            <a:ext cx="9903180" cy="457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image003">
            <a:extLst>
              <a:ext uri="{FF2B5EF4-FFF2-40B4-BE49-F238E27FC236}">
                <a16:creationId xmlns:a16="http://schemas.microsoft.com/office/drawing/2014/main" id="{31F5B232-880B-776D-7151-C6DF9E384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188" y="184584"/>
            <a:ext cx="2555299" cy="86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2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6152AB-DB4E-43E1-BE8B-9E2B5DE4C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743290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729038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BC9482-8A5C-3435-F135-05086599F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347730"/>
            <a:ext cx="10168128" cy="2052034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70C0"/>
                </a:solidFill>
              </a:rPr>
              <a:t>Full list of target genes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01050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B802DF-4F1C-8D98-EAFC-2C05E5FD4C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514219"/>
              </p:ext>
            </p:extLst>
          </p:nvPr>
        </p:nvGraphicFramePr>
        <p:xfrm>
          <a:off x="870857" y="3076768"/>
          <a:ext cx="10412832" cy="2754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7736">
                  <a:extLst>
                    <a:ext uri="{9D8B030D-6E8A-4147-A177-3AD203B41FA5}">
                      <a16:colId xmlns:a16="http://schemas.microsoft.com/office/drawing/2014/main" val="2494469904"/>
                    </a:ext>
                  </a:extLst>
                </a:gridCol>
                <a:gridCol w="867736">
                  <a:extLst>
                    <a:ext uri="{9D8B030D-6E8A-4147-A177-3AD203B41FA5}">
                      <a16:colId xmlns:a16="http://schemas.microsoft.com/office/drawing/2014/main" val="1994774484"/>
                    </a:ext>
                  </a:extLst>
                </a:gridCol>
                <a:gridCol w="867736">
                  <a:extLst>
                    <a:ext uri="{9D8B030D-6E8A-4147-A177-3AD203B41FA5}">
                      <a16:colId xmlns:a16="http://schemas.microsoft.com/office/drawing/2014/main" val="1105658449"/>
                    </a:ext>
                  </a:extLst>
                </a:gridCol>
                <a:gridCol w="867736">
                  <a:extLst>
                    <a:ext uri="{9D8B030D-6E8A-4147-A177-3AD203B41FA5}">
                      <a16:colId xmlns:a16="http://schemas.microsoft.com/office/drawing/2014/main" val="1581683205"/>
                    </a:ext>
                  </a:extLst>
                </a:gridCol>
                <a:gridCol w="867736">
                  <a:extLst>
                    <a:ext uri="{9D8B030D-6E8A-4147-A177-3AD203B41FA5}">
                      <a16:colId xmlns:a16="http://schemas.microsoft.com/office/drawing/2014/main" val="3453604902"/>
                    </a:ext>
                  </a:extLst>
                </a:gridCol>
                <a:gridCol w="867736">
                  <a:extLst>
                    <a:ext uri="{9D8B030D-6E8A-4147-A177-3AD203B41FA5}">
                      <a16:colId xmlns:a16="http://schemas.microsoft.com/office/drawing/2014/main" val="3612625352"/>
                    </a:ext>
                  </a:extLst>
                </a:gridCol>
                <a:gridCol w="867736">
                  <a:extLst>
                    <a:ext uri="{9D8B030D-6E8A-4147-A177-3AD203B41FA5}">
                      <a16:colId xmlns:a16="http://schemas.microsoft.com/office/drawing/2014/main" val="267780604"/>
                    </a:ext>
                  </a:extLst>
                </a:gridCol>
                <a:gridCol w="867736">
                  <a:extLst>
                    <a:ext uri="{9D8B030D-6E8A-4147-A177-3AD203B41FA5}">
                      <a16:colId xmlns:a16="http://schemas.microsoft.com/office/drawing/2014/main" val="3220605572"/>
                    </a:ext>
                  </a:extLst>
                </a:gridCol>
                <a:gridCol w="867736">
                  <a:extLst>
                    <a:ext uri="{9D8B030D-6E8A-4147-A177-3AD203B41FA5}">
                      <a16:colId xmlns:a16="http://schemas.microsoft.com/office/drawing/2014/main" val="2436152818"/>
                    </a:ext>
                  </a:extLst>
                </a:gridCol>
                <a:gridCol w="867736">
                  <a:extLst>
                    <a:ext uri="{9D8B030D-6E8A-4147-A177-3AD203B41FA5}">
                      <a16:colId xmlns:a16="http://schemas.microsoft.com/office/drawing/2014/main" val="473600588"/>
                    </a:ext>
                  </a:extLst>
                </a:gridCol>
                <a:gridCol w="867736">
                  <a:extLst>
                    <a:ext uri="{9D8B030D-6E8A-4147-A177-3AD203B41FA5}">
                      <a16:colId xmlns:a16="http://schemas.microsoft.com/office/drawing/2014/main" val="573160747"/>
                    </a:ext>
                  </a:extLst>
                </a:gridCol>
                <a:gridCol w="867736">
                  <a:extLst>
                    <a:ext uri="{9D8B030D-6E8A-4147-A177-3AD203B41FA5}">
                      <a16:colId xmlns:a16="http://schemas.microsoft.com/office/drawing/2014/main" val="1928878905"/>
                    </a:ext>
                  </a:extLst>
                </a:gridCol>
              </a:tblGrid>
              <a:tr h="275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AGK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BRCA2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DDIT3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ETV4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FLT1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IDH2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MN1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NPM1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PAX3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PVT1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TCL1B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WWTR1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extLst>
                  <a:ext uri="{0D108BD9-81ED-4DB2-BD59-A6C34878D82A}">
                    <a16:rowId xmlns:a16="http://schemas.microsoft.com/office/drawing/2014/main" val="3989358768"/>
                  </a:ext>
                </a:extLst>
              </a:tr>
              <a:tr h="275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AKAP9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BRD2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DNAJB1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ETV5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FMR1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JAZF1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MSH2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NR4A3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PAX7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RAF1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TFE3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YAP1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extLst>
                  <a:ext uri="{0D108BD9-81ED-4DB2-BD59-A6C34878D82A}">
                    <a16:rowId xmlns:a16="http://schemas.microsoft.com/office/drawing/2014/main" val="1134489921"/>
                  </a:ext>
                </a:extLst>
              </a:tr>
              <a:tr h="275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AKT3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BRD3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EGFR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ETV6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FN1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KDR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MYB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NRG1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PDGFB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RELA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TFEB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YWHAE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extLst>
                  <a:ext uri="{0D108BD9-81ED-4DB2-BD59-A6C34878D82A}">
                    <a16:rowId xmlns:a16="http://schemas.microsoft.com/office/drawing/2014/main" val="3666155502"/>
                  </a:ext>
                </a:extLst>
              </a:tr>
              <a:tr h="275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ALK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BRD4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EML4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EWSR1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FOSB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KIAA1549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MYC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NTRK1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PDGFRA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RET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TGFBR3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ZFTA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extLst>
                  <a:ext uri="{0D108BD9-81ED-4DB2-BD59-A6C34878D82A}">
                    <a16:rowId xmlns:a16="http://schemas.microsoft.com/office/drawing/2014/main" val="3314221545"/>
                  </a:ext>
                </a:extLst>
              </a:tr>
              <a:tr h="275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AR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CAMTA1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EPC1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FAM118B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FOXO1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KIT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NCOA2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NTRK2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PDGFRB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ROS1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TMPRSS2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extLst>
                  <a:ext uri="{0D108BD9-81ED-4DB2-BD59-A6C34878D82A}">
                    <a16:rowId xmlns:a16="http://schemas.microsoft.com/office/drawing/2014/main" val="948486321"/>
                  </a:ext>
                </a:extLst>
              </a:tr>
              <a:tr h="275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ASPSCR1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CCDC6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ERBB2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FGFR1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FUS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MACF1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NFIA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NTRK3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PHF1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RPS6KB1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TPM3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extLst>
                  <a:ext uri="{0D108BD9-81ED-4DB2-BD59-A6C34878D82A}">
                    <a16:rowId xmlns:a16="http://schemas.microsoft.com/office/drawing/2014/main" val="3798081681"/>
                  </a:ext>
                </a:extLst>
              </a:tr>
              <a:tr h="275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AXL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CCNB3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ERG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FGFR2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FXR1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MALAT1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NFIB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NUTM1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PIK3CA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SERPINE1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TPM4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extLst>
                  <a:ext uri="{0D108BD9-81ED-4DB2-BD59-A6C34878D82A}">
                    <a16:rowId xmlns:a16="http://schemas.microsoft.com/office/drawing/2014/main" val="1320043289"/>
                  </a:ext>
                </a:extLst>
              </a:tr>
              <a:tr h="275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BCOR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CDK4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ESR1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FGFR3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GNA11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MAML2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NOTCH1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NUTM2B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PPARG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SRGAP3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TTYH1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extLst>
                  <a:ext uri="{0D108BD9-81ED-4DB2-BD59-A6C34878D82A}">
                    <a16:rowId xmlns:a16="http://schemas.microsoft.com/office/drawing/2014/main" val="3860477168"/>
                  </a:ext>
                </a:extLst>
              </a:tr>
              <a:tr h="275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BRAF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CIC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ETS1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FGFR4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HEY1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MET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NOTCH2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NUTM2E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PRCC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SS18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USP6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extLst>
                  <a:ext uri="{0D108BD9-81ED-4DB2-BD59-A6C34878D82A}">
                    <a16:rowId xmlns:a16="http://schemas.microsoft.com/office/drawing/2014/main" val="391701847"/>
                  </a:ext>
                </a:extLst>
              </a:tr>
              <a:tr h="275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BRCA1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COL1A1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ETV1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FLI1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IDH1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MITF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NOTCH3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OGA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PRKACA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SUZ12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WT1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5" marR="8175" marT="8175" marB="0" anchor="b"/>
                </a:tc>
                <a:extLst>
                  <a:ext uri="{0D108BD9-81ED-4DB2-BD59-A6C34878D82A}">
                    <a16:rowId xmlns:a16="http://schemas.microsoft.com/office/drawing/2014/main" val="187565341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8F65B29-5564-0B1C-C0C0-27CADF736A09}"/>
              </a:ext>
            </a:extLst>
          </p:cNvPr>
          <p:cNvSpPr/>
          <p:nvPr/>
        </p:nvSpPr>
        <p:spPr>
          <a:xfrm>
            <a:off x="6923314" y="3944983"/>
            <a:ext cx="644435" cy="7663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42D7B8-D296-432A-475F-1CDD1E373684}"/>
              </a:ext>
            </a:extLst>
          </p:cNvPr>
          <p:cNvSpPr/>
          <p:nvPr/>
        </p:nvSpPr>
        <p:spPr>
          <a:xfrm>
            <a:off x="866503" y="3862251"/>
            <a:ext cx="644435" cy="3265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15121D-0992-6B83-019E-DE8FFDB81A66}"/>
              </a:ext>
            </a:extLst>
          </p:cNvPr>
          <p:cNvSpPr/>
          <p:nvPr/>
        </p:nvSpPr>
        <p:spPr>
          <a:xfrm>
            <a:off x="8630195" y="3927564"/>
            <a:ext cx="644435" cy="5573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277270-A2BB-9D76-DB89-ABF679F6FCD6}"/>
              </a:ext>
            </a:extLst>
          </p:cNvPr>
          <p:cNvSpPr txBox="1"/>
          <p:nvPr/>
        </p:nvSpPr>
        <p:spPr>
          <a:xfrm>
            <a:off x="866502" y="5956663"/>
            <a:ext cx="8521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Tumour agnostic</a:t>
            </a:r>
          </a:p>
          <a:p>
            <a:r>
              <a:rPr lang="en-GB" dirty="0"/>
              <a:t>Sarcoma FISH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E2D7D1-C2F2-6428-C06F-E2C2930AC332}"/>
              </a:ext>
            </a:extLst>
          </p:cNvPr>
          <p:cNvSpPr/>
          <p:nvPr/>
        </p:nvSpPr>
        <p:spPr>
          <a:xfrm>
            <a:off x="957943" y="5956663"/>
            <a:ext cx="1637211" cy="3222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56E6FD-46F0-E0ED-D78B-47B8ACA8A39B}"/>
              </a:ext>
            </a:extLst>
          </p:cNvPr>
          <p:cNvSpPr/>
          <p:nvPr/>
        </p:nvSpPr>
        <p:spPr>
          <a:xfrm>
            <a:off x="7763692" y="3091020"/>
            <a:ext cx="674914" cy="85396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A83145-F366-DC2B-9687-B5E13F7C31E1}"/>
              </a:ext>
            </a:extLst>
          </p:cNvPr>
          <p:cNvSpPr/>
          <p:nvPr/>
        </p:nvSpPr>
        <p:spPr>
          <a:xfrm>
            <a:off x="931818" y="6325858"/>
            <a:ext cx="1663336" cy="27713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CB711D-8DFF-9CFA-D293-AC8A1FE1576E}"/>
              </a:ext>
            </a:extLst>
          </p:cNvPr>
          <p:cNvSpPr/>
          <p:nvPr/>
        </p:nvSpPr>
        <p:spPr>
          <a:xfrm>
            <a:off x="7763691" y="4453998"/>
            <a:ext cx="644435" cy="32657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D6434E-6744-C80B-A741-249E352DC256}"/>
              </a:ext>
            </a:extLst>
          </p:cNvPr>
          <p:cNvSpPr/>
          <p:nvPr/>
        </p:nvSpPr>
        <p:spPr>
          <a:xfrm>
            <a:off x="2560320" y="4721787"/>
            <a:ext cx="644435" cy="32657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ED0274-DCE4-F28D-E37D-A11E42D96116}"/>
              </a:ext>
            </a:extLst>
          </p:cNvPr>
          <p:cNvSpPr/>
          <p:nvPr/>
        </p:nvSpPr>
        <p:spPr>
          <a:xfrm>
            <a:off x="8630194" y="5286565"/>
            <a:ext cx="644435" cy="32657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40C252-AD47-E852-DC23-409725D7FBAB}"/>
              </a:ext>
            </a:extLst>
          </p:cNvPr>
          <p:cNvSpPr/>
          <p:nvPr/>
        </p:nvSpPr>
        <p:spPr>
          <a:xfrm>
            <a:off x="1702525" y="5551634"/>
            <a:ext cx="644435" cy="32657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996720-AB2A-3002-17CD-2CE9A035E7C2}"/>
              </a:ext>
            </a:extLst>
          </p:cNvPr>
          <p:cNvSpPr/>
          <p:nvPr/>
        </p:nvSpPr>
        <p:spPr>
          <a:xfrm>
            <a:off x="10412831" y="3624742"/>
            <a:ext cx="644435" cy="32649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5F3586-E5B6-5A61-4BFC-EA7DA302008A}"/>
              </a:ext>
            </a:extLst>
          </p:cNvPr>
          <p:cNvSpPr/>
          <p:nvPr/>
        </p:nvSpPr>
        <p:spPr>
          <a:xfrm>
            <a:off x="4321629" y="4180079"/>
            <a:ext cx="644435" cy="53125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E083F41-BE48-A3C3-E6CD-A20273D6CB46}"/>
              </a:ext>
            </a:extLst>
          </p:cNvPr>
          <p:cNvSpPr/>
          <p:nvPr/>
        </p:nvSpPr>
        <p:spPr>
          <a:xfrm>
            <a:off x="3431177" y="4496878"/>
            <a:ext cx="644435" cy="10373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B7956F-FE0D-0299-404C-622F373DB6B6}"/>
              </a:ext>
            </a:extLst>
          </p:cNvPr>
          <p:cNvSpPr/>
          <p:nvPr/>
        </p:nvSpPr>
        <p:spPr>
          <a:xfrm>
            <a:off x="3431177" y="3626959"/>
            <a:ext cx="644435" cy="32649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A3BD0A2-C774-C6B1-5146-1301EEBAEE39}"/>
              </a:ext>
            </a:extLst>
          </p:cNvPr>
          <p:cNvSpPr/>
          <p:nvPr/>
        </p:nvSpPr>
        <p:spPr>
          <a:xfrm>
            <a:off x="2595154" y="3056487"/>
            <a:ext cx="644435" cy="32649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5" descr="image003">
            <a:extLst>
              <a:ext uri="{FF2B5EF4-FFF2-40B4-BE49-F238E27FC236}">
                <a16:creationId xmlns:a16="http://schemas.microsoft.com/office/drawing/2014/main" id="{E0BAFF78-4A46-DEE6-0394-71FA49125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188" y="184584"/>
            <a:ext cx="2555299" cy="86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DF05927-A322-9231-D852-BC78E91B5B44}"/>
              </a:ext>
            </a:extLst>
          </p:cNvPr>
          <p:cNvSpPr/>
          <p:nvPr/>
        </p:nvSpPr>
        <p:spPr>
          <a:xfrm>
            <a:off x="5155474" y="3354715"/>
            <a:ext cx="644435" cy="32657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30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A5C6C9-AB35-50FE-E3CC-E5DD10555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0070C0"/>
                </a:solidFill>
              </a:rPr>
              <a:t>Case Study 1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BEEE-CED8-377B-B9B6-CA402D7A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6" y="2012551"/>
            <a:ext cx="10515600" cy="4480324"/>
          </a:xfrm>
        </p:spPr>
        <p:txBody>
          <a:bodyPr>
            <a:normAutofit fontScale="32500" lnSpcReduction="20000"/>
          </a:bodyPr>
          <a:lstStyle/>
          <a:p>
            <a:r>
              <a:rPr lang="en-GB" sz="8000" dirty="0"/>
              <a:t>16 year old female with unexplained mediastinal mass with lymph node enlargement</a:t>
            </a:r>
          </a:p>
          <a:p>
            <a:r>
              <a:rPr lang="en-GB" sz="8000" dirty="0"/>
              <a:t>? Round cell sarcoma of soft tissue / </a:t>
            </a:r>
            <a:r>
              <a:rPr lang="en-GB" sz="8000" dirty="0" err="1"/>
              <a:t>Ewings</a:t>
            </a:r>
            <a:endParaRPr lang="en-GB" sz="8000" dirty="0"/>
          </a:p>
          <a:p>
            <a:r>
              <a:rPr lang="en-GB" sz="8000" dirty="0"/>
              <a:t>For urgent </a:t>
            </a:r>
            <a:r>
              <a:rPr lang="en-GB" sz="8000" i="1" dirty="0"/>
              <a:t>EWSR1</a:t>
            </a:r>
            <a:r>
              <a:rPr lang="en-GB" sz="8000" dirty="0"/>
              <a:t> FISH, round cell sarcoma structural rearrangement testing and neuroblastoma testing</a:t>
            </a:r>
          </a:p>
          <a:p>
            <a:r>
              <a:rPr lang="en-GB" sz="8000" i="1" dirty="0"/>
              <a:t>EWSR1</a:t>
            </a:r>
            <a:r>
              <a:rPr lang="en-GB" sz="8000" dirty="0"/>
              <a:t> FISH testing negative</a:t>
            </a:r>
          </a:p>
          <a:p>
            <a:r>
              <a:rPr lang="en-GB" sz="8000" dirty="0"/>
              <a:t>RNA panel reported with 8 day turnaround</a:t>
            </a:r>
          </a:p>
          <a:p>
            <a:endParaRPr lang="en-GB" sz="8000" dirty="0"/>
          </a:p>
          <a:p>
            <a:endParaRPr lang="en-GB" sz="8000" dirty="0"/>
          </a:p>
          <a:p>
            <a:pPr lvl="1"/>
            <a:endParaRPr lang="en-GB" sz="7200" dirty="0"/>
          </a:p>
          <a:p>
            <a:endParaRPr lang="en-GB" sz="2200" dirty="0"/>
          </a:p>
          <a:p>
            <a:pPr marL="0" indent="0">
              <a:buNone/>
            </a:pPr>
            <a:endParaRPr lang="en-GB" sz="2200" i="1" dirty="0"/>
          </a:p>
          <a:p>
            <a:pPr marL="0" indent="0">
              <a:buNone/>
            </a:pPr>
            <a:r>
              <a:rPr lang="en-GB" sz="2200" i="1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042353-8DBA-8FFF-B24E-D169AA81B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766" y="4798417"/>
            <a:ext cx="6890327" cy="1367781"/>
          </a:xfrm>
          <a:prstGeom prst="rect">
            <a:avLst/>
          </a:prstGeom>
        </p:spPr>
      </p:pic>
      <p:pic>
        <p:nvPicPr>
          <p:cNvPr id="4" name="Picture 5" descr="image003">
            <a:extLst>
              <a:ext uri="{FF2B5EF4-FFF2-40B4-BE49-F238E27FC236}">
                <a16:creationId xmlns:a16="http://schemas.microsoft.com/office/drawing/2014/main" id="{8D8ADAEB-3260-473C-59CA-62504E9B2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188" y="184584"/>
            <a:ext cx="2555299" cy="86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36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A5C6C9-AB35-50FE-E3CC-E5DD10555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0070C0"/>
                </a:solidFill>
              </a:rPr>
              <a:t>Case study 2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BEEE-CED8-377B-B9B6-CA402D7A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6" y="2012551"/>
            <a:ext cx="10515600" cy="4480324"/>
          </a:xfrm>
        </p:spPr>
        <p:txBody>
          <a:bodyPr>
            <a:normAutofit fontScale="85000" lnSpcReduction="10000"/>
          </a:bodyPr>
          <a:lstStyle/>
          <a:p>
            <a:r>
              <a:rPr lang="en-GB" sz="3100" dirty="0"/>
              <a:t>67 </a:t>
            </a:r>
            <a:r>
              <a:rPr lang="en-GB" sz="3100" dirty="0" err="1"/>
              <a:t>yr</a:t>
            </a:r>
            <a:r>
              <a:rPr lang="en-GB" sz="3100" dirty="0"/>
              <a:t> old male with renal mass. </a:t>
            </a:r>
          </a:p>
          <a:p>
            <a:r>
              <a:rPr lang="en-GB" sz="3100" dirty="0"/>
              <a:t>Poorly differentiated malignant tumour with some rhabdoid/plasmacytoid features and a non-specific (largely negative) </a:t>
            </a:r>
            <a:r>
              <a:rPr lang="en-GB" sz="3100" dirty="0" err="1"/>
              <a:t>immunoprofile</a:t>
            </a:r>
            <a:endParaRPr lang="en-GB" sz="3100" dirty="0"/>
          </a:p>
          <a:p>
            <a:r>
              <a:rPr lang="en-GB" sz="3100" dirty="0"/>
              <a:t>For Round Cell Sarcoma of Soft Tissue Differential panel testing</a:t>
            </a:r>
          </a:p>
          <a:p>
            <a:endParaRPr lang="en-GB" sz="8000" dirty="0"/>
          </a:p>
          <a:p>
            <a:pPr lvl="1"/>
            <a:endParaRPr lang="en-GB" sz="7200" dirty="0"/>
          </a:p>
          <a:p>
            <a:endParaRPr lang="en-GB" sz="2200" dirty="0"/>
          </a:p>
          <a:p>
            <a:pPr marL="0" indent="0">
              <a:buNone/>
            </a:pPr>
            <a:endParaRPr lang="en-GB" sz="2200" i="1" dirty="0"/>
          </a:p>
          <a:p>
            <a:pPr marL="0" indent="0">
              <a:buNone/>
            </a:pPr>
            <a:r>
              <a:rPr lang="en-GB" sz="2200" i="1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171D4A-B27F-E41D-5F95-C1F0830AB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728" y="3931068"/>
            <a:ext cx="8968509" cy="1884506"/>
          </a:xfrm>
          <a:prstGeom prst="rect">
            <a:avLst/>
          </a:prstGeom>
        </p:spPr>
      </p:pic>
      <p:pic>
        <p:nvPicPr>
          <p:cNvPr id="4" name="Picture 5" descr="image003">
            <a:extLst>
              <a:ext uri="{FF2B5EF4-FFF2-40B4-BE49-F238E27FC236}">
                <a16:creationId xmlns:a16="http://schemas.microsoft.com/office/drawing/2014/main" id="{9A432744-37D0-36E0-2B09-85751C1D3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188" y="184584"/>
            <a:ext cx="2555299" cy="86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77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A5C6C9-AB35-50FE-E3CC-E5DD10555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0070C0"/>
                </a:solidFill>
              </a:rPr>
              <a:t>Case study 3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BEEE-CED8-377B-B9B6-CA402D7A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5" y="2012551"/>
            <a:ext cx="10853927" cy="4480324"/>
          </a:xfrm>
        </p:spPr>
        <p:txBody>
          <a:bodyPr>
            <a:normAutofit fontScale="47500" lnSpcReduction="20000"/>
          </a:bodyPr>
          <a:lstStyle/>
          <a:p>
            <a:r>
              <a:rPr lang="en-GB" sz="5100" dirty="0"/>
              <a:t>52 </a:t>
            </a:r>
            <a:r>
              <a:rPr lang="en-GB" sz="5100" dirty="0" err="1"/>
              <a:t>yr</a:t>
            </a:r>
            <a:r>
              <a:rPr lang="en-GB" sz="5100" dirty="0"/>
              <a:t> old female with fibroblastic proliferation from right thumb</a:t>
            </a:r>
          </a:p>
          <a:p>
            <a:r>
              <a:rPr lang="en-GB" sz="5100" dirty="0"/>
              <a:t>Histological appearances are most in keeping with benign fibroblastic proliferation</a:t>
            </a:r>
          </a:p>
          <a:p>
            <a:r>
              <a:rPr lang="en-GB" sz="5100" dirty="0"/>
              <a:t>For Desmoid-Type Fibromatosis DNA NGS testing and COL1A1-PDGFB rearrangement FISH to exclude DFSP</a:t>
            </a:r>
          </a:p>
          <a:p>
            <a:r>
              <a:rPr lang="en-GB" sz="5100" dirty="0"/>
              <a:t>DNA and RNA extraction carried out on a single curl</a:t>
            </a:r>
          </a:p>
          <a:p>
            <a:endParaRPr lang="en-GB" sz="8000" dirty="0"/>
          </a:p>
          <a:p>
            <a:endParaRPr lang="en-GB" sz="8000" dirty="0"/>
          </a:p>
          <a:p>
            <a:pPr lvl="1"/>
            <a:endParaRPr lang="en-GB" sz="7200" dirty="0"/>
          </a:p>
          <a:p>
            <a:endParaRPr lang="en-GB" sz="2200" dirty="0"/>
          </a:p>
          <a:p>
            <a:pPr marL="0" indent="0">
              <a:buNone/>
            </a:pPr>
            <a:endParaRPr lang="en-GB" sz="2200" i="1" dirty="0"/>
          </a:p>
          <a:p>
            <a:pPr marL="0" indent="0">
              <a:buNone/>
            </a:pPr>
            <a:r>
              <a:rPr lang="en-GB" sz="2200" i="1" dirty="0"/>
              <a:t> </a:t>
            </a:r>
          </a:p>
        </p:txBody>
      </p:sp>
      <p:pic>
        <p:nvPicPr>
          <p:cNvPr id="4" name="Picture 5" descr="image003">
            <a:extLst>
              <a:ext uri="{FF2B5EF4-FFF2-40B4-BE49-F238E27FC236}">
                <a16:creationId xmlns:a16="http://schemas.microsoft.com/office/drawing/2014/main" id="{9A432744-37D0-36E0-2B09-85751C1D3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188" y="184584"/>
            <a:ext cx="2555299" cy="86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73D092-D585-7929-EC88-38C5F8160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5382" y="4152919"/>
            <a:ext cx="7518400" cy="168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719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A5C6C9-AB35-50FE-E3CC-E5DD10555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0070C0"/>
                </a:solidFill>
              </a:rPr>
              <a:t>Changes to requests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BEEE-CED8-377B-B9B6-CA402D7A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6" y="2012551"/>
            <a:ext cx="10515600" cy="4480324"/>
          </a:xfrm>
        </p:spPr>
        <p:txBody>
          <a:bodyPr>
            <a:normAutofit fontScale="25000" lnSpcReduction="20000"/>
          </a:bodyPr>
          <a:lstStyle/>
          <a:p>
            <a:r>
              <a:rPr lang="en-GB" sz="8000" dirty="0"/>
              <a:t>Sample requirements:</a:t>
            </a:r>
          </a:p>
          <a:p>
            <a:endParaRPr lang="en-GB" sz="8000" dirty="0"/>
          </a:p>
          <a:p>
            <a:endParaRPr lang="en-GB" sz="8000" dirty="0"/>
          </a:p>
          <a:p>
            <a:endParaRPr lang="en-GB" sz="8000" dirty="0"/>
          </a:p>
          <a:p>
            <a:endParaRPr lang="en-GB" sz="8000" dirty="0"/>
          </a:p>
          <a:p>
            <a:endParaRPr lang="en-GB" sz="4400" dirty="0"/>
          </a:p>
          <a:p>
            <a:r>
              <a:rPr lang="en-GB" sz="8000" dirty="0"/>
              <a:t>FISH testing is still available where required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8000" dirty="0"/>
              <a:t>What isn’t covered:</a:t>
            </a:r>
          </a:p>
          <a:p>
            <a:pPr lvl="1"/>
            <a:r>
              <a:rPr lang="en-GB" sz="7200" dirty="0"/>
              <a:t>MDM2 amplification testing still requires FISH analysis</a:t>
            </a:r>
          </a:p>
          <a:p>
            <a:pPr lvl="1"/>
            <a:endParaRPr lang="en-GB" sz="7200" dirty="0"/>
          </a:p>
          <a:p>
            <a:r>
              <a:rPr lang="en-GB" sz="7600" dirty="0"/>
              <a:t>Update to referral form underway</a:t>
            </a:r>
          </a:p>
          <a:p>
            <a:pPr lvl="1"/>
            <a:r>
              <a:rPr lang="en-GB" sz="7200" dirty="0"/>
              <a:t>In the meantime please comment in clinical summary if panel not covered on referral form</a:t>
            </a:r>
          </a:p>
          <a:p>
            <a:pPr lvl="1"/>
            <a:r>
              <a:rPr lang="en-GB" sz="7200" dirty="0"/>
              <a:t>Any queries please contact the laboratory on </a:t>
            </a:r>
            <a:r>
              <a:rPr lang="en-GB" sz="7200" dirty="0">
                <a:hlinkClick r:id="rId2"/>
              </a:rPr>
              <a:t>swglhcancer@nbt.nhs.uk</a:t>
            </a:r>
            <a:endParaRPr lang="en-GB" sz="7200" dirty="0"/>
          </a:p>
          <a:p>
            <a:pPr marL="457200" lvl="1" indent="0">
              <a:buNone/>
            </a:pPr>
            <a:endParaRPr lang="en-GB" sz="7200" dirty="0"/>
          </a:p>
          <a:p>
            <a:pPr lvl="1"/>
            <a:endParaRPr lang="en-GB" sz="7200" dirty="0"/>
          </a:p>
          <a:p>
            <a:endParaRPr lang="en-GB" sz="2200" dirty="0"/>
          </a:p>
          <a:p>
            <a:pPr marL="0" indent="0">
              <a:buNone/>
            </a:pPr>
            <a:endParaRPr lang="en-GB" sz="2200" i="1" dirty="0"/>
          </a:p>
          <a:p>
            <a:pPr marL="0" indent="0">
              <a:buNone/>
            </a:pPr>
            <a:r>
              <a:rPr lang="en-GB" sz="2200" i="1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654592-2447-433A-DCC1-3D3F752FBD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390754"/>
            <a:ext cx="5516418" cy="1362388"/>
          </a:xfrm>
          <a:prstGeom prst="rect">
            <a:avLst/>
          </a:prstGeom>
        </p:spPr>
      </p:pic>
      <p:pic>
        <p:nvPicPr>
          <p:cNvPr id="4" name="Picture 5" descr="image003">
            <a:extLst>
              <a:ext uri="{FF2B5EF4-FFF2-40B4-BE49-F238E27FC236}">
                <a16:creationId xmlns:a16="http://schemas.microsoft.com/office/drawing/2014/main" id="{0703A3DD-A770-C841-C1A0-17FCB5D9B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188" y="184584"/>
            <a:ext cx="2555299" cy="86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25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EE3E976ABE14A9CA62C03BC434EB5" ma:contentTypeVersion="12" ma:contentTypeDescription="Create a new document." ma:contentTypeScope="" ma:versionID="1085789801d66a4ca52a568b26409798">
  <xsd:schema xmlns:xsd="http://www.w3.org/2001/XMLSchema" xmlns:xs="http://www.w3.org/2001/XMLSchema" xmlns:p="http://schemas.microsoft.com/office/2006/metadata/properties" xmlns:ns3="03954323-6f89-43e8-9318-9cbc40f159a8" xmlns:ns4="3fa58116-a2f1-4eb7-aeb7-e305b440ae84" targetNamespace="http://schemas.microsoft.com/office/2006/metadata/properties" ma:root="true" ma:fieldsID="f8a3fe20d24ba2d1c9846af17fe4693e" ns3:_="" ns4:_="">
    <xsd:import namespace="03954323-6f89-43e8-9318-9cbc40f159a8"/>
    <xsd:import namespace="3fa58116-a2f1-4eb7-aeb7-e305b440ae8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954323-6f89-43e8-9318-9cbc40f159a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58116-a2f1-4eb7-aeb7-e305b440ae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fa58116-a2f1-4eb7-aeb7-e305b440ae8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416BE2-B6AC-4DE5-BB9E-0D389BF9D1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954323-6f89-43e8-9318-9cbc40f159a8"/>
    <ds:schemaRef ds:uri="3fa58116-a2f1-4eb7-aeb7-e305b440ae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57D9CC-984D-484B-B28C-721B14F522E4}">
  <ds:schemaRefs>
    <ds:schemaRef ds:uri="http://www.w3.org/XML/1998/namespace"/>
    <ds:schemaRef ds:uri="http://purl.org/dc/dcmitype/"/>
    <ds:schemaRef ds:uri="http://schemas.openxmlformats.org/package/2006/metadata/core-properties"/>
    <ds:schemaRef ds:uri="03954323-6f89-43e8-9318-9cbc40f159a8"/>
    <ds:schemaRef ds:uri="3fa58116-a2f1-4eb7-aeb7-e305b440ae84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89ED3BE-69CB-4F79-A714-AB277C6093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651</Words>
  <Application>Microsoft Office PowerPoint</Application>
  <PresentationFormat>Widescreen</PresentationFormat>
  <Paragraphs>239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Meeting of the Sarcoma Clinical Advisory Group</vt:lpstr>
      <vt:lpstr>Meeting of the Sarcoma Clinical Advisory Group</vt:lpstr>
      <vt:lpstr>Testing Changes and Benefits</vt:lpstr>
      <vt:lpstr>Turn Around Time</vt:lpstr>
      <vt:lpstr>Full list of target genes</vt:lpstr>
      <vt:lpstr>Case Study 1</vt:lpstr>
      <vt:lpstr>Case study 2</vt:lpstr>
      <vt:lpstr>Case study 3</vt:lpstr>
      <vt:lpstr>Changes to requests</vt:lpstr>
      <vt:lpstr>TYA South West Genomic audit</vt:lpstr>
      <vt:lpstr>PowerPoint Presentation</vt:lpstr>
    </vt:vector>
  </TitlesOfParts>
  <Company>North Bristol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to the RNA NGS fusion Panel</dc:title>
  <dc:creator>Robert Sansom</dc:creator>
  <cp:lastModifiedBy>Helen Dunderdale</cp:lastModifiedBy>
  <cp:revision>15</cp:revision>
  <dcterms:created xsi:type="dcterms:W3CDTF">2023-10-16T11:16:10Z</dcterms:created>
  <dcterms:modified xsi:type="dcterms:W3CDTF">2023-10-18T08:08:17Z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0x01010014AEE3E976ABE14A9CA62C03BC434EB5</vt:lpwstr>
  </property>
</Properties>
</file>