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9" r:id="rId18"/>
    <p:sldId id="2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35FA78-0A6E-432C-84CC-A4914F9A3DFB}" v="2" dt="2023-10-02T10:57:00.4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th Hendy" userId="9b8356b9-88be-442e-b990-cc42740732c8" providerId="ADAL" clId="{5335FA78-0A6E-432C-84CC-A4914F9A3DFB}"/>
    <pc:docChg chg="undo custSel delSld modSld">
      <pc:chgData name="Ruth Hendy" userId="9b8356b9-88be-442e-b990-cc42740732c8" providerId="ADAL" clId="{5335FA78-0A6E-432C-84CC-A4914F9A3DFB}" dt="2023-10-02T15:19:27.454" v="2047" actId="47"/>
      <pc:docMkLst>
        <pc:docMk/>
      </pc:docMkLst>
      <pc:sldChg chg="modSp mod">
        <pc:chgData name="Ruth Hendy" userId="9b8356b9-88be-442e-b990-cc42740732c8" providerId="ADAL" clId="{5335FA78-0A6E-432C-84CC-A4914F9A3DFB}" dt="2023-09-29T15:59:26.893" v="24" actId="20577"/>
        <pc:sldMkLst>
          <pc:docMk/>
          <pc:sldMk cId="3023276118" sldId="256"/>
        </pc:sldMkLst>
        <pc:spChg chg="mod">
          <ac:chgData name="Ruth Hendy" userId="9b8356b9-88be-442e-b990-cc42740732c8" providerId="ADAL" clId="{5335FA78-0A6E-432C-84CC-A4914F9A3DFB}" dt="2023-09-29T15:59:26.893" v="24" actId="20577"/>
          <ac:spMkLst>
            <pc:docMk/>
            <pc:sldMk cId="3023276118" sldId="256"/>
            <ac:spMk id="9" creationId="{893FC885-9872-16F7-FF89-629E842CCEC0}"/>
          </ac:spMkLst>
        </pc:spChg>
      </pc:sldChg>
      <pc:sldChg chg="modSp mod">
        <pc:chgData name="Ruth Hendy" userId="9b8356b9-88be-442e-b990-cc42740732c8" providerId="ADAL" clId="{5335FA78-0A6E-432C-84CC-A4914F9A3DFB}" dt="2023-10-02T10:26:39.692" v="111" actId="20577"/>
        <pc:sldMkLst>
          <pc:docMk/>
          <pc:sldMk cId="3716878859" sldId="257"/>
        </pc:sldMkLst>
        <pc:spChg chg="mod">
          <ac:chgData name="Ruth Hendy" userId="9b8356b9-88be-442e-b990-cc42740732c8" providerId="ADAL" clId="{5335FA78-0A6E-432C-84CC-A4914F9A3DFB}" dt="2023-10-02T10:26:39.692" v="111" actId="20577"/>
          <ac:spMkLst>
            <pc:docMk/>
            <pc:sldMk cId="3716878859" sldId="257"/>
            <ac:spMk id="5" creationId="{DE2D72EF-AE6F-5FA2-B4D8-37AF560CE4A9}"/>
          </ac:spMkLst>
        </pc:spChg>
      </pc:sldChg>
      <pc:sldChg chg="modSp mod">
        <pc:chgData name="Ruth Hendy" userId="9b8356b9-88be-442e-b990-cc42740732c8" providerId="ADAL" clId="{5335FA78-0A6E-432C-84CC-A4914F9A3DFB}" dt="2023-10-02T10:30:15.099" v="113" actId="14100"/>
        <pc:sldMkLst>
          <pc:docMk/>
          <pc:sldMk cId="936889118" sldId="260"/>
        </pc:sldMkLst>
        <pc:spChg chg="mod">
          <ac:chgData name="Ruth Hendy" userId="9b8356b9-88be-442e-b990-cc42740732c8" providerId="ADAL" clId="{5335FA78-0A6E-432C-84CC-A4914F9A3DFB}" dt="2023-10-02T10:30:15.099" v="113" actId="14100"/>
          <ac:spMkLst>
            <pc:docMk/>
            <pc:sldMk cId="936889118" sldId="260"/>
            <ac:spMk id="4" creationId="{BBE04B3C-B5DA-268E-943C-F66DC2B1D56F}"/>
          </ac:spMkLst>
        </pc:spChg>
      </pc:sldChg>
      <pc:sldChg chg="modSp mod">
        <pc:chgData name="Ruth Hendy" userId="9b8356b9-88be-442e-b990-cc42740732c8" providerId="ADAL" clId="{5335FA78-0A6E-432C-84CC-A4914F9A3DFB}" dt="2023-10-02T10:30:47.300" v="118" actId="20577"/>
        <pc:sldMkLst>
          <pc:docMk/>
          <pc:sldMk cId="4045096859" sldId="261"/>
        </pc:sldMkLst>
        <pc:spChg chg="mod">
          <ac:chgData name="Ruth Hendy" userId="9b8356b9-88be-442e-b990-cc42740732c8" providerId="ADAL" clId="{5335FA78-0A6E-432C-84CC-A4914F9A3DFB}" dt="2023-10-02T10:30:47.300" v="118" actId="20577"/>
          <ac:spMkLst>
            <pc:docMk/>
            <pc:sldMk cId="4045096859" sldId="261"/>
            <ac:spMk id="3" creationId="{0867271D-C5C5-D523-DCDE-65AB6E835AAE}"/>
          </ac:spMkLst>
        </pc:spChg>
      </pc:sldChg>
      <pc:sldChg chg="modSp mod">
        <pc:chgData name="Ruth Hendy" userId="9b8356b9-88be-442e-b990-cc42740732c8" providerId="ADAL" clId="{5335FA78-0A6E-432C-84CC-A4914F9A3DFB}" dt="2023-10-02T10:30:22.162" v="114" actId="1076"/>
        <pc:sldMkLst>
          <pc:docMk/>
          <pc:sldMk cId="2411755270" sldId="262"/>
        </pc:sldMkLst>
        <pc:spChg chg="mod">
          <ac:chgData name="Ruth Hendy" userId="9b8356b9-88be-442e-b990-cc42740732c8" providerId="ADAL" clId="{5335FA78-0A6E-432C-84CC-A4914F9A3DFB}" dt="2023-10-02T10:30:22.162" v="114" actId="1076"/>
          <ac:spMkLst>
            <pc:docMk/>
            <pc:sldMk cId="2411755270" sldId="262"/>
            <ac:spMk id="4" creationId="{6499650C-4769-F802-7C0C-2E71FC06279A}"/>
          </ac:spMkLst>
        </pc:spChg>
      </pc:sldChg>
      <pc:sldChg chg="modSp mod">
        <pc:chgData name="Ruth Hendy" userId="9b8356b9-88be-442e-b990-cc42740732c8" providerId="ADAL" clId="{5335FA78-0A6E-432C-84CC-A4914F9A3DFB}" dt="2023-10-02T10:31:05.333" v="121" actId="20577"/>
        <pc:sldMkLst>
          <pc:docMk/>
          <pc:sldMk cId="2737403085" sldId="263"/>
        </pc:sldMkLst>
        <pc:spChg chg="mod">
          <ac:chgData name="Ruth Hendy" userId="9b8356b9-88be-442e-b990-cc42740732c8" providerId="ADAL" clId="{5335FA78-0A6E-432C-84CC-A4914F9A3DFB}" dt="2023-10-02T10:31:05.333" v="121" actId="20577"/>
          <ac:spMkLst>
            <pc:docMk/>
            <pc:sldMk cId="2737403085" sldId="263"/>
            <ac:spMk id="5" creationId="{BEB69E87-5393-E1EE-FCED-A3FA86F79E0B}"/>
          </ac:spMkLst>
        </pc:spChg>
      </pc:sldChg>
      <pc:sldChg chg="modSp mod">
        <pc:chgData name="Ruth Hendy" userId="9b8356b9-88be-442e-b990-cc42740732c8" providerId="ADAL" clId="{5335FA78-0A6E-432C-84CC-A4914F9A3DFB}" dt="2023-10-02T10:44:50.845" v="122" actId="1076"/>
        <pc:sldMkLst>
          <pc:docMk/>
          <pc:sldMk cId="995161348" sldId="264"/>
        </pc:sldMkLst>
        <pc:picChg chg="mod">
          <ac:chgData name="Ruth Hendy" userId="9b8356b9-88be-442e-b990-cc42740732c8" providerId="ADAL" clId="{5335FA78-0A6E-432C-84CC-A4914F9A3DFB}" dt="2023-10-02T10:44:50.845" v="122" actId="1076"/>
          <ac:picMkLst>
            <pc:docMk/>
            <pc:sldMk cId="995161348" sldId="264"/>
            <ac:picMk id="5" creationId="{EEA78937-6657-4CEE-5C81-068C9DCB32EB}"/>
          </ac:picMkLst>
        </pc:picChg>
      </pc:sldChg>
      <pc:sldChg chg="modSp mod">
        <pc:chgData name="Ruth Hendy" userId="9b8356b9-88be-442e-b990-cc42740732c8" providerId="ADAL" clId="{5335FA78-0A6E-432C-84CC-A4914F9A3DFB}" dt="2023-10-02T10:45:22.296" v="139" actId="20577"/>
        <pc:sldMkLst>
          <pc:docMk/>
          <pc:sldMk cId="2012334582" sldId="265"/>
        </pc:sldMkLst>
        <pc:spChg chg="mod">
          <ac:chgData name="Ruth Hendy" userId="9b8356b9-88be-442e-b990-cc42740732c8" providerId="ADAL" clId="{5335FA78-0A6E-432C-84CC-A4914F9A3DFB}" dt="2023-10-02T10:45:22.296" v="139" actId="20577"/>
          <ac:spMkLst>
            <pc:docMk/>
            <pc:sldMk cId="2012334582" sldId="265"/>
            <ac:spMk id="5" creationId="{C19E1536-52E0-3670-775C-0FA33771CA4B}"/>
          </ac:spMkLst>
        </pc:spChg>
      </pc:sldChg>
      <pc:sldChg chg="addSp modSp mod modClrScheme chgLayout">
        <pc:chgData name="Ruth Hendy" userId="9b8356b9-88be-442e-b990-cc42740732c8" providerId="ADAL" clId="{5335FA78-0A6E-432C-84CC-A4914F9A3DFB}" dt="2023-10-02T11:23:04.216" v="1068" actId="20577"/>
        <pc:sldMkLst>
          <pc:docMk/>
          <pc:sldMk cId="1306554565" sldId="266"/>
        </pc:sldMkLst>
        <pc:spChg chg="add mod ord">
          <ac:chgData name="Ruth Hendy" userId="9b8356b9-88be-442e-b990-cc42740732c8" providerId="ADAL" clId="{5335FA78-0A6E-432C-84CC-A4914F9A3DFB}" dt="2023-10-02T11:23:04.216" v="1068" actId="20577"/>
          <ac:spMkLst>
            <pc:docMk/>
            <pc:sldMk cId="1306554565" sldId="266"/>
            <ac:spMk id="2" creationId="{66B50FD6-8B32-2E28-3A46-E50E9806F51C}"/>
          </ac:spMkLst>
        </pc:spChg>
        <pc:spChg chg="mod ord">
          <ac:chgData name="Ruth Hendy" userId="9b8356b9-88be-442e-b990-cc42740732c8" providerId="ADAL" clId="{5335FA78-0A6E-432C-84CC-A4914F9A3DFB}" dt="2023-10-02T11:01:10.220" v="512" actId="700"/>
          <ac:spMkLst>
            <pc:docMk/>
            <pc:sldMk cId="1306554565" sldId="266"/>
            <ac:spMk id="4" creationId="{4F621CA8-768B-84D4-16B4-18CB50B0A081}"/>
          </ac:spMkLst>
        </pc:spChg>
        <pc:graphicFrameChg chg="mod ord modGraphic">
          <ac:chgData name="Ruth Hendy" userId="9b8356b9-88be-442e-b990-cc42740732c8" providerId="ADAL" clId="{5335FA78-0A6E-432C-84CC-A4914F9A3DFB}" dt="2023-10-02T11:01:28.978" v="515" actId="14100"/>
          <ac:graphicFrameMkLst>
            <pc:docMk/>
            <pc:sldMk cId="1306554565" sldId="266"/>
            <ac:graphicFrameMk id="5" creationId="{ABCBAADA-A15D-DC1E-A67B-24382051CD31}"/>
          </ac:graphicFrameMkLst>
        </pc:graphicFrameChg>
      </pc:sldChg>
      <pc:sldChg chg="addSp modSp mod modClrScheme chgLayout">
        <pc:chgData name="Ruth Hendy" userId="9b8356b9-88be-442e-b990-cc42740732c8" providerId="ADAL" clId="{5335FA78-0A6E-432C-84CC-A4914F9A3DFB}" dt="2023-10-02T11:25:12.287" v="1196" actId="20577"/>
        <pc:sldMkLst>
          <pc:docMk/>
          <pc:sldMk cId="3945032748" sldId="267"/>
        </pc:sldMkLst>
        <pc:spChg chg="add mod ord">
          <ac:chgData name="Ruth Hendy" userId="9b8356b9-88be-442e-b990-cc42740732c8" providerId="ADAL" clId="{5335FA78-0A6E-432C-84CC-A4914F9A3DFB}" dt="2023-10-02T11:25:12.287" v="1196" actId="20577"/>
          <ac:spMkLst>
            <pc:docMk/>
            <pc:sldMk cId="3945032748" sldId="267"/>
            <ac:spMk id="2" creationId="{7E542BB2-D4FE-2CC1-32CE-281BBEEF7847}"/>
          </ac:spMkLst>
        </pc:spChg>
        <pc:spChg chg="mod ord">
          <ac:chgData name="Ruth Hendy" userId="9b8356b9-88be-442e-b990-cc42740732c8" providerId="ADAL" clId="{5335FA78-0A6E-432C-84CC-A4914F9A3DFB}" dt="2023-10-02T11:21:35.988" v="1046" actId="700"/>
          <ac:spMkLst>
            <pc:docMk/>
            <pc:sldMk cId="3945032748" sldId="267"/>
            <ac:spMk id="4" creationId="{578FD2E1-E355-E76D-D684-130B75202D61}"/>
          </ac:spMkLst>
        </pc:spChg>
        <pc:graphicFrameChg chg="mod ord modGraphic">
          <ac:chgData name="Ruth Hendy" userId="9b8356b9-88be-442e-b990-cc42740732c8" providerId="ADAL" clId="{5335FA78-0A6E-432C-84CC-A4914F9A3DFB}" dt="2023-10-02T11:22:33.404" v="1058" actId="20577"/>
          <ac:graphicFrameMkLst>
            <pc:docMk/>
            <pc:sldMk cId="3945032748" sldId="267"/>
            <ac:graphicFrameMk id="10" creationId="{DB358677-7DEF-2A27-78FC-0994790AC7E5}"/>
          </ac:graphicFrameMkLst>
        </pc:graphicFrameChg>
      </pc:sldChg>
      <pc:sldChg chg="addSp delSp modSp mod chgLayout">
        <pc:chgData name="Ruth Hendy" userId="9b8356b9-88be-442e-b990-cc42740732c8" providerId="ADAL" clId="{5335FA78-0A6E-432C-84CC-A4914F9A3DFB}" dt="2023-10-02T12:19:13.120" v="1604" actId="20577"/>
        <pc:sldMkLst>
          <pc:docMk/>
          <pc:sldMk cId="2578685969" sldId="268"/>
        </pc:sldMkLst>
        <pc:spChg chg="add mod">
          <ac:chgData name="Ruth Hendy" userId="9b8356b9-88be-442e-b990-cc42740732c8" providerId="ADAL" clId="{5335FA78-0A6E-432C-84CC-A4914F9A3DFB}" dt="2023-10-02T12:19:13.120" v="1604" actId="20577"/>
          <ac:spMkLst>
            <pc:docMk/>
            <pc:sldMk cId="2578685969" sldId="268"/>
            <ac:spMk id="3" creationId="{43814BCA-2239-CAEE-1A17-2B75B8F1629B}"/>
          </ac:spMkLst>
        </pc:spChg>
        <pc:spChg chg="mod ord">
          <ac:chgData name="Ruth Hendy" userId="9b8356b9-88be-442e-b990-cc42740732c8" providerId="ADAL" clId="{5335FA78-0A6E-432C-84CC-A4914F9A3DFB}" dt="2023-10-02T12:01:31.045" v="1308" actId="6549"/>
          <ac:spMkLst>
            <pc:docMk/>
            <pc:sldMk cId="2578685969" sldId="268"/>
            <ac:spMk id="4" creationId="{0331E905-D480-AAFC-B60B-614BC38FC512}"/>
          </ac:spMkLst>
        </pc:spChg>
        <pc:spChg chg="add mod">
          <ac:chgData name="Ruth Hendy" userId="9b8356b9-88be-442e-b990-cc42740732c8" providerId="ADAL" clId="{5335FA78-0A6E-432C-84CC-A4914F9A3DFB}" dt="2023-10-02T12:11:46.807" v="1433" actId="692"/>
          <ac:spMkLst>
            <pc:docMk/>
            <pc:sldMk cId="2578685969" sldId="268"/>
            <ac:spMk id="6" creationId="{F7B69605-484D-C3CE-67AE-F80846F83A94}"/>
          </ac:spMkLst>
        </pc:spChg>
        <pc:picChg chg="del mod ord">
          <ac:chgData name="Ruth Hendy" userId="9b8356b9-88be-442e-b990-cc42740732c8" providerId="ADAL" clId="{5335FA78-0A6E-432C-84CC-A4914F9A3DFB}" dt="2023-10-02T11:58:49.455" v="1198" actId="478"/>
          <ac:picMkLst>
            <pc:docMk/>
            <pc:sldMk cId="2578685969" sldId="268"/>
            <ac:picMk id="5" creationId="{72AC9F90-14FC-B3B0-1154-7BF258C61E8A}"/>
          </ac:picMkLst>
        </pc:picChg>
      </pc:sldChg>
      <pc:sldChg chg="modSp mod">
        <pc:chgData name="Ruth Hendy" userId="9b8356b9-88be-442e-b990-cc42740732c8" providerId="ADAL" clId="{5335FA78-0A6E-432C-84CC-A4914F9A3DFB}" dt="2023-10-02T12:22:38.040" v="1633" actId="20577"/>
        <pc:sldMkLst>
          <pc:docMk/>
          <pc:sldMk cId="1652564065" sldId="269"/>
        </pc:sldMkLst>
        <pc:spChg chg="mod">
          <ac:chgData name="Ruth Hendy" userId="9b8356b9-88be-442e-b990-cc42740732c8" providerId="ADAL" clId="{5335FA78-0A6E-432C-84CC-A4914F9A3DFB}" dt="2023-10-02T12:22:38.040" v="1633" actId="20577"/>
          <ac:spMkLst>
            <pc:docMk/>
            <pc:sldMk cId="1652564065" sldId="269"/>
            <ac:spMk id="5" creationId="{E051B1E3-EEE0-F3EE-AAF1-CFB31BD79F5A}"/>
          </ac:spMkLst>
        </pc:spChg>
      </pc:sldChg>
      <pc:sldChg chg="modSp mod">
        <pc:chgData name="Ruth Hendy" userId="9b8356b9-88be-442e-b990-cc42740732c8" providerId="ADAL" clId="{5335FA78-0A6E-432C-84CC-A4914F9A3DFB}" dt="2023-10-02T12:41:40.896" v="1825" actId="14100"/>
        <pc:sldMkLst>
          <pc:docMk/>
          <pc:sldMk cId="882365063" sldId="270"/>
        </pc:sldMkLst>
        <pc:spChg chg="mod">
          <ac:chgData name="Ruth Hendy" userId="9b8356b9-88be-442e-b990-cc42740732c8" providerId="ADAL" clId="{5335FA78-0A6E-432C-84CC-A4914F9A3DFB}" dt="2023-10-02T12:41:40.896" v="1825" actId="14100"/>
          <ac:spMkLst>
            <pc:docMk/>
            <pc:sldMk cId="882365063" sldId="270"/>
            <ac:spMk id="5" creationId="{CDE753E8-28F6-B7CC-3B11-8A41B6BF9070}"/>
          </ac:spMkLst>
        </pc:spChg>
      </pc:sldChg>
      <pc:sldChg chg="modSp mod">
        <pc:chgData name="Ruth Hendy" userId="9b8356b9-88be-442e-b990-cc42740732c8" providerId="ADAL" clId="{5335FA78-0A6E-432C-84CC-A4914F9A3DFB}" dt="2023-10-02T12:48:34.479" v="1973" actId="20577"/>
        <pc:sldMkLst>
          <pc:docMk/>
          <pc:sldMk cId="3969061266" sldId="271"/>
        </pc:sldMkLst>
        <pc:spChg chg="mod">
          <ac:chgData name="Ruth Hendy" userId="9b8356b9-88be-442e-b990-cc42740732c8" providerId="ADAL" clId="{5335FA78-0A6E-432C-84CC-A4914F9A3DFB}" dt="2023-10-02T12:48:34.479" v="1973" actId="20577"/>
          <ac:spMkLst>
            <pc:docMk/>
            <pc:sldMk cId="3969061266" sldId="271"/>
            <ac:spMk id="5" creationId="{6E70CA7C-D227-D68C-6F80-2B4C8150EBC0}"/>
          </ac:spMkLst>
        </pc:spChg>
      </pc:sldChg>
      <pc:sldChg chg="del">
        <pc:chgData name="Ruth Hendy" userId="9b8356b9-88be-442e-b990-cc42740732c8" providerId="ADAL" clId="{5335FA78-0A6E-432C-84CC-A4914F9A3DFB}" dt="2023-09-29T15:58:32.951" v="16" actId="47"/>
        <pc:sldMkLst>
          <pc:docMk/>
          <pc:sldMk cId="3165027508" sldId="272"/>
        </pc:sldMkLst>
      </pc:sldChg>
      <pc:sldChg chg="del">
        <pc:chgData name="Ruth Hendy" userId="9b8356b9-88be-442e-b990-cc42740732c8" providerId="ADAL" clId="{5335FA78-0A6E-432C-84CC-A4914F9A3DFB}" dt="2023-09-29T15:58:34.736" v="17" actId="47"/>
        <pc:sldMkLst>
          <pc:docMk/>
          <pc:sldMk cId="1858502527" sldId="273"/>
        </pc:sldMkLst>
      </pc:sldChg>
      <pc:sldChg chg="del">
        <pc:chgData name="Ruth Hendy" userId="9b8356b9-88be-442e-b990-cc42740732c8" providerId="ADAL" clId="{5335FA78-0A6E-432C-84CC-A4914F9A3DFB}" dt="2023-09-29T15:58:36.511" v="18" actId="47"/>
        <pc:sldMkLst>
          <pc:docMk/>
          <pc:sldMk cId="2263125582" sldId="274"/>
        </pc:sldMkLst>
      </pc:sldChg>
      <pc:sldChg chg="del">
        <pc:chgData name="Ruth Hendy" userId="9b8356b9-88be-442e-b990-cc42740732c8" providerId="ADAL" clId="{5335FA78-0A6E-432C-84CC-A4914F9A3DFB}" dt="2023-09-29T15:58:38.386" v="19" actId="47"/>
        <pc:sldMkLst>
          <pc:docMk/>
          <pc:sldMk cId="349983612" sldId="275"/>
        </pc:sldMkLst>
      </pc:sldChg>
      <pc:sldChg chg="del">
        <pc:chgData name="Ruth Hendy" userId="9b8356b9-88be-442e-b990-cc42740732c8" providerId="ADAL" clId="{5335FA78-0A6E-432C-84CC-A4914F9A3DFB}" dt="2023-09-29T15:58:39.642" v="20" actId="47"/>
        <pc:sldMkLst>
          <pc:docMk/>
          <pc:sldMk cId="1475342803" sldId="276"/>
        </pc:sldMkLst>
      </pc:sldChg>
      <pc:sldChg chg="del">
        <pc:chgData name="Ruth Hendy" userId="9b8356b9-88be-442e-b990-cc42740732c8" providerId="ADAL" clId="{5335FA78-0A6E-432C-84CC-A4914F9A3DFB}" dt="2023-09-29T15:58:40.889" v="21" actId="47"/>
        <pc:sldMkLst>
          <pc:docMk/>
          <pc:sldMk cId="1791081851" sldId="277"/>
        </pc:sldMkLst>
      </pc:sldChg>
      <pc:sldChg chg="del">
        <pc:chgData name="Ruth Hendy" userId="9b8356b9-88be-442e-b990-cc42740732c8" providerId="ADAL" clId="{5335FA78-0A6E-432C-84CC-A4914F9A3DFB}" dt="2023-09-29T15:58:42.803" v="22" actId="47"/>
        <pc:sldMkLst>
          <pc:docMk/>
          <pc:sldMk cId="2577207549" sldId="278"/>
        </pc:sldMkLst>
      </pc:sldChg>
      <pc:sldChg chg="modSp mod">
        <pc:chgData name="Ruth Hendy" userId="9b8356b9-88be-442e-b990-cc42740732c8" providerId="ADAL" clId="{5335FA78-0A6E-432C-84CC-A4914F9A3DFB}" dt="2023-10-02T12:52:43.913" v="2026" actId="20577"/>
        <pc:sldMkLst>
          <pc:docMk/>
          <pc:sldMk cId="754329468" sldId="279"/>
        </pc:sldMkLst>
        <pc:spChg chg="mod">
          <ac:chgData name="Ruth Hendy" userId="9b8356b9-88be-442e-b990-cc42740732c8" providerId="ADAL" clId="{5335FA78-0A6E-432C-84CC-A4914F9A3DFB}" dt="2023-10-02T12:52:43.913" v="2026" actId="20577"/>
          <ac:spMkLst>
            <pc:docMk/>
            <pc:sldMk cId="754329468" sldId="279"/>
            <ac:spMk id="5" creationId="{6E6DD1A5-5DA9-1305-CAC2-8BCF0A38BE3D}"/>
          </ac:spMkLst>
        </pc:spChg>
      </pc:sldChg>
      <pc:sldChg chg="modSp mod">
        <pc:chgData name="Ruth Hendy" userId="9b8356b9-88be-442e-b990-cc42740732c8" providerId="ADAL" clId="{5335FA78-0A6E-432C-84CC-A4914F9A3DFB}" dt="2023-10-02T15:18:36.061" v="2046" actId="20577"/>
        <pc:sldMkLst>
          <pc:docMk/>
          <pc:sldMk cId="4019123674" sldId="280"/>
        </pc:sldMkLst>
        <pc:spChg chg="mod">
          <ac:chgData name="Ruth Hendy" userId="9b8356b9-88be-442e-b990-cc42740732c8" providerId="ADAL" clId="{5335FA78-0A6E-432C-84CC-A4914F9A3DFB}" dt="2023-10-02T15:18:36.061" v="2046" actId="20577"/>
          <ac:spMkLst>
            <pc:docMk/>
            <pc:sldMk cId="4019123674" sldId="280"/>
            <ac:spMk id="5" creationId="{0094A0BD-E59F-541F-29A1-9D2E30613C40}"/>
          </ac:spMkLst>
        </pc:spChg>
      </pc:sldChg>
      <pc:sldChg chg="del">
        <pc:chgData name="Ruth Hendy" userId="9b8356b9-88be-442e-b990-cc42740732c8" providerId="ADAL" clId="{5335FA78-0A6E-432C-84CC-A4914F9A3DFB}" dt="2023-10-02T15:19:27.454" v="2047" actId="47"/>
        <pc:sldMkLst>
          <pc:docMk/>
          <pc:sldMk cId="266491092" sldId="28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C28B4-9C3D-B16E-3647-FE2F780F6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EBD098-37E8-B9FD-CB58-0621D9A89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ED5B9-593E-D195-48B6-53D9F2FA1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0B9-B18B-4D47-B44A-8F08713E4A3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4BE4F-5A70-2D30-0EE0-D46D27F2F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33A8B-5F79-6E14-C000-505D2BC44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1AC0-7784-45B0-B387-106652E02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11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5F6D8-4F85-81AD-E2A7-12CFD18B8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1DFE4-748F-3AC5-8563-DC55539A9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A5F8B-1C64-AC4E-E722-2FFAB2026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0B9-B18B-4D47-B44A-8F08713E4A3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F187E-1B88-AF59-8720-F90822853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22100-1052-E477-B184-8D00A2BCB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1AC0-7784-45B0-B387-106652E02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93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DC79FC-ABC9-7A91-2027-63013EF0FC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0E4C8-33BF-F7B6-F48F-F8037F8A9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8D0ED-5235-9FC0-FD05-132038EFE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0B9-B18B-4D47-B44A-8F08713E4A3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E293D-A5D7-0787-1B97-CEFEB3A0C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D495D-7574-BC11-EB52-C3EE3706B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1AC0-7784-45B0-B387-106652E02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78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FAA0B-BA5B-F240-D367-FDA9352E8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3BF86-4372-9DED-5B18-A55DFFEFD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39A95-166F-2EC5-AAEC-5716D1A69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0B9-B18B-4D47-B44A-8F08713E4A3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E737C-ADC6-DBB5-4B42-097305704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A011C-0343-54A5-97E4-B16AF593F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1AC0-7784-45B0-B387-106652E02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010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2443F-9AC7-B3EE-55FA-B373A817A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F1E096-EFFB-881B-CB37-E43C35906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65710-357C-C337-E5E0-8EE0D09A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0B9-B18B-4D47-B44A-8F08713E4A3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55E0E-7BAB-DE62-82D4-12CE58A5D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298C9-C815-1318-9D8B-0AA304ADC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1AC0-7784-45B0-B387-106652E02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86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77AB8-BFBA-92AB-7FE5-F5E6FFC57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8E9E6-04CA-8B85-362A-2B84F5A282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800022-0555-10FA-8272-091B3140E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3AA96-CBC6-F032-B08B-B02CF3856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0B9-B18B-4D47-B44A-8F08713E4A3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02F9A-C956-DA7B-6DBB-3BAB74367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CCDBC-0C5A-64B9-DAF9-044A2A17D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1AC0-7784-45B0-B387-106652E02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1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1D49D-D703-0827-DD47-EABAB893C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E0903-6B48-0AE7-2EEC-D83E10DB3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B647C-4816-82DC-DF50-94035BE0D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1FA2F7-FCF7-B656-F074-918A95E97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FE7001-1422-5285-1024-D54D6ECBD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AC89B0-E4A5-D1EC-97DB-CAA6D22D0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0B9-B18B-4D47-B44A-8F08713E4A3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FCAA8C-FE6D-45DF-591D-EEA9DF8DF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650447-9886-AC3F-AB4F-482E9F53A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1AC0-7784-45B0-B387-106652E02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72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59FD-2FF3-D40C-2E40-6A068DF82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DA0D77-77A5-E801-CC7E-BE8C5E83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0B9-B18B-4D47-B44A-8F08713E4A3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EA92C-6AD1-E699-CEDD-B3745DFD9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BA93EB-C621-A25F-1090-1BD724B95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1AC0-7784-45B0-B387-106652E02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9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7E673D-868E-240B-19D9-EFFDEB500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0B9-B18B-4D47-B44A-8F08713E4A3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BFE85A-E38C-C6F2-F9DC-AD142C389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18FE9-ABAF-F368-A0EF-6E28EA7CD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1AC0-7784-45B0-B387-106652E02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1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E3232-94F5-423E-166D-D39F93016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85F5B-2D58-4E00-842B-B34D3A2CB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F9D0DF-EF48-22B7-B17E-0D2093A83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9ED01E-72B4-7B5C-BC95-2BD3A15D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0B9-B18B-4D47-B44A-8F08713E4A3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29EF69-87A9-D2C5-AC0F-25DCBDB06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8D212E-5AD8-0EC2-2EEA-4BA48AB6F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1AC0-7784-45B0-B387-106652E02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64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B623F-45C7-1A91-D1E2-4813A7134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536049-6381-069B-F8FC-D8D86E3F08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CF33B-D09A-2279-CF1E-89ACEC53A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0EBB4-FE6A-C207-EE8E-8A5E27FD9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0B9-B18B-4D47-B44A-8F08713E4A3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FD25DF-B1E9-A1DE-09F8-35AE70B65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2B5C8-6701-0344-93FB-0831CFC6B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1AC0-7784-45B0-B387-106652E02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AB4526-7922-1B45-4A3E-CF2B01EE3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89964-37A0-8BEF-EE9B-58BC071C0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21475-07D4-97FB-45DC-CC09294482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090B9-B18B-4D47-B44A-8F08713E4A3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62CC5-B586-DBC3-F8FF-FECFE5192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3EB0D-2D87-943E-D291-026BC1038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F1AC0-7784-45B0-B387-106652E02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83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D5DBFE86-C38B-CCD9-EC3A-A790832E1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88D45DF8-58A7-2DF4-71F0-F269B2854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" y="152400"/>
            <a:ext cx="1723390" cy="70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5F64A689-1289-F557-02B8-21599C549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" y="994192"/>
            <a:ext cx="633808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GB" altLang="en-US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Somerset, Wiltshire, Avon and Gloucestershire (SWAG) Cancer Services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3FC885-9872-16F7-FF89-629E842CCEC0}"/>
              </a:ext>
            </a:extLst>
          </p:cNvPr>
          <p:cNvSpPr txBox="1"/>
          <p:nvPr/>
        </p:nvSpPr>
        <p:spPr>
          <a:xfrm>
            <a:off x="520700" y="1838961"/>
            <a:ext cx="10881360" cy="427809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GB" sz="2800" dirty="0">
              <a:solidFill>
                <a:schemeClr val="bg1"/>
              </a:solidFill>
            </a:endParaRPr>
          </a:p>
          <a:p>
            <a:pPr algn="ctr"/>
            <a:r>
              <a:rPr lang="en-GB" sz="3200" b="1" dirty="0">
                <a:solidFill>
                  <a:schemeClr val="bg1"/>
                </a:solidFill>
              </a:rPr>
              <a:t>National Cancer Patient Experience Survey Results </a:t>
            </a:r>
            <a:r>
              <a:rPr lang="en-GB" sz="3200" b="1">
                <a:solidFill>
                  <a:schemeClr val="bg1"/>
                </a:solidFill>
              </a:rPr>
              <a:t>(2022)</a:t>
            </a:r>
            <a:endParaRPr lang="en-GB" sz="3200" b="1" dirty="0">
              <a:solidFill>
                <a:schemeClr val="bg1"/>
              </a:solidFill>
            </a:endParaRPr>
          </a:p>
          <a:p>
            <a:pPr algn="ctr"/>
            <a:endParaRPr lang="en-GB" sz="3200" b="1" dirty="0">
              <a:solidFill>
                <a:schemeClr val="bg1"/>
              </a:solidFill>
            </a:endParaRPr>
          </a:p>
          <a:p>
            <a:pPr algn="ctr"/>
            <a:r>
              <a:rPr lang="en-GB" sz="3200" b="1" dirty="0">
                <a:solidFill>
                  <a:schemeClr val="bg1"/>
                </a:solidFill>
              </a:rPr>
              <a:t>Sarcoma Clinical Advisory Group</a:t>
            </a:r>
          </a:p>
          <a:p>
            <a:pPr algn="ctr"/>
            <a:endParaRPr lang="en-GB" sz="3200" b="1" dirty="0">
              <a:solidFill>
                <a:schemeClr val="bg1"/>
              </a:solidFill>
            </a:endParaRPr>
          </a:p>
          <a:p>
            <a:pPr algn="ctr"/>
            <a:r>
              <a:rPr lang="en-GB" sz="3200" b="1" dirty="0">
                <a:solidFill>
                  <a:schemeClr val="bg1"/>
                </a:solidFill>
              </a:rPr>
              <a:t>Tuesday 17</a:t>
            </a:r>
            <a:r>
              <a:rPr lang="en-GB" sz="3200" b="1" baseline="30000" dirty="0">
                <a:solidFill>
                  <a:schemeClr val="bg1"/>
                </a:solidFill>
              </a:rPr>
              <a:t>th</a:t>
            </a:r>
            <a:r>
              <a:rPr lang="en-GB" sz="3200" b="1" dirty="0">
                <a:solidFill>
                  <a:schemeClr val="bg1"/>
                </a:solidFill>
              </a:rPr>
              <a:t> November 2023</a:t>
            </a:r>
          </a:p>
          <a:p>
            <a:pPr algn="ctr"/>
            <a:endParaRPr lang="en-GB" sz="2800" dirty="0">
              <a:solidFill>
                <a:schemeClr val="bg1"/>
              </a:solidFill>
            </a:endParaRPr>
          </a:p>
          <a:p>
            <a:pPr algn="ctr"/>
            <a:endParaRPr lang="en-GB" sz="2800" dirty="0">
              <a:solidFill>
                <a:schemeClr val="bg1"/>
              </a:solidFill>
            </a:endParaRPr>
          </a:p>
          <a:p>
            <a:pPr algn="ctr"/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276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A661DE-CF61-A259-3E33-C7CFD1331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Variations by tumour site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19E1536-52E0-3670-775C-0FA33771C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0793"/>
            <a:ext cx="10515600" cy="4286170"/>
          </a:xfrm>
        </p:spPr>
        <p:txBody>
          <a:bodyPr>
            <a:normAutofit/>
          </a:bodyPr>
          <a:lstStyle/>
          <a:p>
            <a:r>
              <a:rPr lang="en-GB" dirty="0"/>
              <a:t>Comparison between tumour sites</a:t>
            </a:r>
          </a:p>
          <a:p>
            <a:pPr lvl="1"/>
            <a:r>
              <a:rPr lang="en-GB" dirty="0"/>
              <a:t>Some significant variation in scores </a:t>
            </a:r>
            <a:r>
              <a:rPr lang="en-GB" sz="2000" dirty="0"/>
              <a:t>(e.g. &gt;30%)</a:t>
            </a:r>
          </a:p>
          <a:p>
            <a:pPr lvl="1"/>
            <a:r>
              <a:rPr lang="en-GB" dirty="0"/>
              <a:t>Significant variation in numbers of responses</a:t>
            </a:r>
          </a:p>
          <a:p>
            <a:pPr lvl="1"/>
            <a:r>
              <a:rPr lang="en-GB" dirty="0"/>
              <a:t>Caution in making these comparisons and interpreting results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NCPES discussion at SWAG Clinical Advisory Groups (CAGs) and local clinical teams / MDTs</a:t>
            </a:r>
          </a:p>
          <a:p>
            <a:r>
              <a:rPr lang="en-GB" dirty="0"/>
              <a:t>Alliance, ICS and Trust level scrutiny and pathway planning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334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F621CA8-768B-84D4-16B4-18CB50B0A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SWAG Sarcoma highest scores  	  ≥ 90%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ABCBAADA-A15D-DC1E-A67B-24382051CD3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61139171"/>
              </p:ext>
            </p:extLst>
          </p:nvPr>
        </p:nvGraphicFramePr>
        <p:xfrm>
          <a:off x="838200" y="1825624"/>
          <a:ext cx="10515600" cy="263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9">
                  <a:extLst>
                    <a:ext uri="{9D8B030D-6E8A-4147-A177-3AD203B41FA5}">
                      <a16:colId xmlns:a16="http://schemas.microsoft.com/office/drawing/2014/main" val="1198804081"/>
                    </a:ext>
                  </a:extLst>
                </a:gridCol>
                <a:gridCol w="8648242">
                  <a:extLst>
                    <a:ext uri="{9D8B030D-6E8A-4147-A177-3AD203B41FA5}">
                      <a16:colId xmlns:a16="http://schemas.microsoft.com/office/drawing/2014/main" val="3489026656"/>
                    </a:ext>
                  </a:extLst>
                </a:gridCol>
                <a:gridCol w="694163">
                  <a:extLst>
                    <a:ext uri="{9D8B030D-6E8A-4147-A177-3AD203B41FA5}">
                      <a16:colId xmlns:a16="http://schemas.microsoft.com/office/drawing/2014/main" val="1967182400"/>
                    </a:ext>
                  </a:extLst>
                </a:gridCol>
                <a:gridCol w="751216">
                  <a:extLst>
                    <a:ext uri="{9D8B030D-6E8A-4147-A177-3AD203B41FA5}">
                      <a16:colId xmlns:a16="http://schemas.microsoft.com/office/drawing/2014/main" val="286727652"/>
                    </a:ext>
                  </a:extLst>
                </a:gridCol>
              </a:tblGrid>
              <a:tr h="47472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SWAG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National 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28507"/>
                  </a:ext>
                </a:extLst>
              </a:tr>
              <a:tr h="480867">
                <a:tc>
                  <a:txBody>
                    <a:bodyPr/>
                    <a:lstStyle/>
                    <a:p>
                      <a:r>
                        <a:rPr lang="en-GB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 Enough privacy was always given to the patient when receiving diagnostic test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167007"/>
                  </a:ext>
                </a:extLst>
              </a:tr>
              <a:tr h="480867">
                <a:tc>
                  <a:txBody>
                    <a:bodyPr/>
                    <a:lstStyle/>
                    <a:p>
                      <a:r>
                        <a:rPr lang="en-GB" sz="1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Patient had a main point of contact within the care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885631"/>
                  </a:ext>
                </a:extLst>
              </a:tr>
              <a:tr h="480867">
                <a:tc>
                  <a:txBody>
                    <a:bodyPr/>
                    <a:lstStyle/>
                    <a:p>
                      <a:r>
                        <a:rPr lang="en-GB" sz="1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Treatment options were explained in a way the patient could completely understand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*100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637105"/>
                  </a:ext>
                </a:extLst>
              </a:tr>
              <a:tr h="717291">
                <a:tc>
                  <a:txBody>
                    <a:bodyPr/>
                    <a:lstStyle/>
                    <a:p>
                      <a:r>
                        <a:rPr lang="en-GB" sz="14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Patient was given enough information about the possibility and signs of cancer coming back or spreading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*92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419496"/>
                  </a:ext>
                </a:extLst>
              </a:tr>
            </a:tbl>
          </a:graphicData>
        </a:graphic>
      </p:graphicFrame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6B50FD6-8B32-2E28-3A46-E50E9806F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5161280"/>
            <a:ext cx="10774680" cy="100044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dirty="0"/>
              <a:t>* sarcoma results significantly higher than other SWAG tumour groups and National average </a:t>
            </a:r>
          </a:p>
          <a:p>
            <a:pPr marL="0" indent="0">
              <a:buNone/>
            </a:pPr>
            <a:r>
              <a:rPr lang="en-GB" sz="1800" dirty="0"/>
              <a:t>(caution as only 14 respondents, but very high scores nonetheless)</a:t>
            </a:r>
          </a:p>
        </p:txBody>
      </p:sp>
    </p:spTree>
    <p:extLst>
      <p:ext uri="{BB962C8B-B14F-4D97-AF65-F5344CB8AC3E}">
        <p14:creationId xmlns:p14="http://schemas.microsoft.com/office/powerpoint/2010/main" val="1306554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78FD2E1-E355-E76D-D684-130B75202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SWAG Sarcoma  lowest scores           ≤ 60%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B358677-7DEF-2A27-78FC-0994790AC7E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49730469"/>
              </p:ext>
            </p:extLst>
          </p:nvPr>
        </p:nvGraphicFramePr>
        <p:xfrm>
          <a:off x="838200" y="1690688"/>
          <a:ext cx="10515600" cy="3177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658">
                  <a:extLst>
                    <a:ext uri="{9D8B030D-6E8A-4147-A177-3AD203B41FA5}">
                      <a16:colId xmlns:a16="http://schemas.microsoft.com/office/drawing/2014/main" val="3790866072"/>
                    </a:ext>
                  </a:extLst>
                </a:gridCol>
                <a:gridCol w="8604142">
                  <a:extLst>
                    <a:ext uri="{9D8B030D-6E8A-4147-A177-3AD203B41FA5}">
                      <a16:colId xmlns:a16="http://schemas.microsoft.com/office/drawing/2014/main" val="382540274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3799656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611144310"/>
                    </a:ext>
                  </a:extLst>
                </a:gridCol>
              </a:tblGrid>
              <a:tr h="52557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SWAG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National average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512419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r>
                        <a:rPr lang="en-GB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Patient felt the length of time waiting for diagnostic test results was about 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* 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479616"/>
                  </a:ext>
                </a:extLst>
              </a:tr>
              <a:tr h="427033">
                <a:tc>
                  <a:txBody>
                    <a:bodyPr/>
                    <a:lstStyle/>
                    <a:p>
                      <a:r>
                        <a:rPr lang="en-GB" sz="1400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Patient felt possible long-term side-effects were definitely explained in a way they could understand in advance of their 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992888"/>
                  </a:ext>
                </a:extLst>
              </a:tr>
              <a:tr h="328487">
                <a:tc>
                  <a:txBody>
                    <a:bodyPr/>
                    <a:lstStyle/>
                    <a:p>
                      <a:r>
                        <a:rPr lang="en-GB" sz="1400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Patient was definitely able to discuss options for managing the impact of any long-term side-effects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448844"/>
                  </a:ext>
                </a:extLst>
              </a:tr>
              <a:tr h="328487">
                <a:tc>
                  <a:txBody>
                    <a:bodyPr/>
                    <a:lstStyle/>
                    <a:p>
                      <a:r>
                        <a:rPr lang="en-GB" sz="1400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Care team gave family, or someone close, all the information needed to help care for the patient at home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667739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r>
                        <a:rPr lang="en-GB" sz="14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Patient had had a review of cancer care by GP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** 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066271"/>
                  </a:ext>
                </a:extLst>
              </a:tr>
            </a:tbl>
          </a:graphicData>
        </a:graphic>
      </p:graphicFrame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542BB2-D4FE-2CC1-32CE-281BBEEF7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5313680"/>
            <a:ext cx="10515600" cy="117919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2800" dirty="0"/>
              <a:t>  </a:t>
            </a:r>
            <a:r>
              <a:rPr lang="en-GB" sz="3200" dirty="0"/>
              <a:t>* sarcoma results significantly lower than other SWAG tumour groups and National average </a:t>
            </a:r>
          </a:p>
          <a:p>
            <a:pPr marL="0" indent="0">
              <a:buNone/>
            </a:pPr>
            <a:r>
              <a:rPr lang="en-GB" sz="3200" dirty="0"/>
              <a:t>** sarcoma results significantly higher than other SWAG tumour groups and National average</a:t>
            </a:r>
          </a:p>
          <a:p>
            <a:pPr marL="0" indent="0">
              <a:buNone/>
            </a:pPr>
            <a:r>
              <a:rPr lang="en-GB" sz="2600" dirty="0"/>
              <a:t>(caution as only 14 respondents, but very high scores nonetheless)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032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331E905-D480-AAFC-B60B-614BC38FC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/>
              <a:t>Cancer context – </a:t>
            </a:r>
            <a:r>
              <a:rPr lang="en-GB" sz="3100" dirty="0"/>
              <a:t>3417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14BCA-2239-CAEE-1A17-2B75B8F16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79183" cy="4518904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How long ago were you told you had cancer?</a:t>
            </a:r>
          </a:p>
          <a:p>
            <a:pPr marL="0" indent="0">
              <a:buNone/>
            </a:pPr>
            <a:endParaRPr lang="en-GB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3200" dirty="0"/>
              <a:t> Less than 6 months	10%		340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3200" dirty="0"/>
              <a:t> 6 – 12 months		47%		1589              77% (2615)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3200" dirty="0"/>
              <a:t> 1 – 2 years			20%		686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3200" dirty="0"/>
              <a:t> 2 – 5 years			14%		441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3200" dirty="0"/>
              <a:t> At least 5 years ago	9%		304</a:t>
            </a:r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/>
              <a:t>Respondents were reflecting on quite recent cancer experiences, 77% had been diagnosed within the last 2 years.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F7B69605-484D-C3CE-67AE-F80846F83A94}"/>
              </a:ext>
            </a:extLst>
          </p:cNvPr>
          <p:cNvSpPr/>
          <p:nvPr/>
        </p:nvSpPr>
        <p:spPr>
          <a:xfrm>
            <a:off x="8595360" y="2795451"/>
            <a:ext cx="548640" cy="1436915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685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2260875-0F4D-0E98-F195-4A94AA37F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Cancer context cont.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51B1E3-EEE0-F3EE-AAF1-CFB31BD79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Who told you that you had cancer?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Specialist doctor / consultant            		79% (2626)</a:t>
            </a:r>
          </a:p>
          <a:p>
            <a:pPr lvl="1"/>
            <a:r>
              <a:rPr lang="en-GB" dirty="0"/>
              <a:t>Specialist cancer nurse			 	12%  (388)</a:t>
            </a:r>
          </a:p>
          <a:p>
            <a:pPr lvl="1"/>
            <a:r>
              <a:rPr lang="en-GB" dirty="0"/>
              <a:t>Someone at your GP practice		   	5%  (167)</a:t>
            </a:r>
          </a:p>
          <a:p>
            <a:pPr lvl="1"/>
            <a:r>
              <a:rPr lang="en-GB" dirty="0"/>
              <a:t>Another member of the hospital team 		3%    (101)</a:t>
            </a:r>
          </a:p>
          <a:p>
            <a:pPr lvl="1"/>
            <a:r>
              <a:rPr lang="en-GB" dirty="0"/>
              <a:t>Someone else / can’t remember	   	1%    (40)</a:t>
            </a:r>
          </a:p>
        </p:txBody>
      </p:sp>
    </p:spTree>
    <p:extLst>
      <p:ext uri="{BB962C8B-B14F-4D97-AF65-F5344CB8AC3E}">
        <p14:creationId xmlns:p14="http://schemas.microsoft.com/office/powerpoint/2010/main" val="1652564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F43713A-BE20-CD52-F712-2F4F4F3C5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Cancer context cont.</a:t>
            </a:r>
            <a:endParaRPr lang="en-GB" sz="27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DE753E8-28F6-B7CC-3B11-8A41B6BF9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3" y="1825625"/>
            <a:ext cx="10762957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During the last 12 months, have you had</a:t>
            </a:r>
          </a:p>
          <a:p>
            <a:pPr marL="0" indent="0">
              <a:buNone/>
            </a:pPr>
            <a:endParaRPr lang="en-GB" sz="2000" dirty="0"/>
          </a:p>
          <a:p>
            <a:pPr lvl="1"/>
            <a:r>
              <a:rPr lang="en-GB" dirty="0"/>
              <a:t>Surgery			59%	(1981)</a:t>
            </a:r>
          </a:p>
          <a:p>
            <a:pPr lvl="1"/>
            <a:r>
              <a:rPr lang="en-GB" dirty="0"/>
              <a:t>Chemotherapy 		50%	(1585)</a:t>
            </a:r>
          </a:p>
          <a:p>
            <a:pPr lvl="1"/>
            <a:r>
              <a:rPr lang="en-GB" dirty="0"/>
              <a:t>Radiotherapy		37%	(1240)</a:t>
            </a:r>
          </a:p>
          <a:p>
            <a:pPr lvl="1"/>
            <a:r>
              <a:rPr lang="en-GB" dirty="0"/>
              <a:t>Hormone therapy	20% 	  (678)</a:t>
            </a:r>
          </a:p>
          <a:p>
            <a:pPr lvl="1"/>
            <a:r>
              <a:rPr lang="en-GB" dirty="0"/>
              <a:t>Immunotherapy		13%	  (447)</a:t>
            </a:r>
          </a:p>
          <a:p>
            <a:pPr lvl="1"/>
            <a:r>
              <a:rPr lang="en-GB" dirty="0"/>
              <a:t>None of these		 6 %	  (187)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Most people had more than one type of cancer treatment in the last year, with only 6% (187) having no treatment.</a:t>
            </a:r>
          </a:p>
        </p:txBody>
      </p:sp>
    </p:spTree>
    <p:extLst>
      <p:ext uri="{BB962C8B-B14F-4D97-AF65-F5344CB8AC3E}">
        <p14:creationId xmlns:p14="http://schemas.microsoft.com/office/powerpoint/2010/main" val="882365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330ACB8-5FE1-764B-A8FF-DCDFA6AAD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Patient comments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E70CA7C-D227-D68C-6F80-2B4C8150E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sz="3000" dirty="0"/>
              <a:t>Patients were asked</a:t>
            </a:r>
          </a:p>
          <a:p>
            <a:pPr lvl="1"/>
            <a:r>
              <a:rPr lang="en-GB" sz="2600" dirty="0"/>
              <a:t>How would you describe your care and treatment?</a:t>
            </a:r>
          </a:p>
          <a:p>
            <a:pPr lvl="1"/>
            <a:r>
              <a:rPr lang="en-GB" sz="2600" dirty="0"/>
              <a:t>Was there anything that could have been improved?</a:t>
            </a:r>
          </a:p>
          <a:p>
            <a:pPr lvl="1"/>
            <a:r>
              <a:rPr lang="en-GB" sz="2600" dirty="0"/>
              <a:t>Any other comments</a:t>
            </a:r>
          </a:p>
          <a:p>
            <a:pPr marL="457200" lvl="1" indent="0">
              <a:buNone/>
            </a:pPr>
            <a:endParaRPr lang="en-GB" sz="3000" dirty="0"/>
          </a:p>
          <a:p>
            <a:r>
              <a:rPr lang="en-GB" sz="3000" dirty="0"/>
              <a:t>‘Patient comment’ feedback and analysis presented by topic, themes and sentiment, available in Trust level reports only. Very few sarcoma specific comments.</a:t>
            </a:r>
          </a:p>
          <a:p>
            <a:pPr marL="0" indent="0" algn="just">
              <a:buNone/>
            </a:pPr>
            <a:endParaRPr lang="en-GB" sz="1800" i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9061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A1FF0F-CE60-5A25-1C5F-9E113647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523"/>
            <a:ext cx="10515600" cy="628650"/>
          </a:xfrm>
        </p:spPr>
        <p:txBody>
          <a:bodyPr>
            <a:noAutofit/>
          </a:bodyPr>
          <a:lstStyle/>
          <a:p>
            <a:pPr algn="l"/>
            <a:r>
              <a:rPr lang="en-GB" b="1" dirty="0"/>
              <a:t>Initial SWAG observations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E6DD1A5-5DA9-1305-CAC2-8BCF0A38B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725" y="1317195"/>
            <a:ext cx="10515600" cy="5356764"/>
          </a:xfrm>
        </p:spPr>
        <p:txBody>
          <a:bodyPr>
            <a:normAutofit/>
          </a:bodyPr>
          <a:lstStyle/>
          <a:p>
            <a:r>
              <a:rPr lang="en-GB" dirty="0"/>
              <a:t>‘Personalised Care and Support’ (PCS) is making a tangible difference – need to continue to expand access</a:t>
            </a:r>
          </a:p>
          <a:p>
            <a:endParaRPr lang="en-GB" sz="1800" dirty="0"/>
          </a:p>
          <a:p>
            <a:r>
              <a:rPr lang="en-GB" dirty="0"/>
              <a:t>Overall, themes of low scores relating to</a:t>
            </a:r>
          </a:p>
          <a:p>
            <a:pPr lvl="1"/>
            <a:r>
              <a:rPr lang="en-GB" dirty="0"/>
              <a:t>communication and shared care, between care providers, Trusts, departments</a:t>
            </a:r>
          </a:p>
          <a:p>
            <a:pPr lvl="1"/>
            <a:r>
              <a:rPr lang="en-GB" dirty="0"/>
              <a:t>Information giving (</a:t>
            </a:r>
            <a:r>
              <a:rPr lang="en-GB" sz="2200" dirty="0"/>
              <a:t>including side effects, immunotherapy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access to support from community &amp; primary care services</a:t>
            </a:r>
          </a:p>
          <a:p>
            <a:pPr lvl="1"/>
            <a:r>
              <a:rPr lang="en-GB" dirty="0"/>
              <a:t>Younger patients, females, all BAME groups and patients from the least deprived areas tend to report a less positive patient experience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Positive reflection of many services, given the context of the pandemic</a:t>
            </a:r>
          </a:p>
        </p:txBody>
      </p:sp>
    </p:spTree>
    <p:extLst>
      <p:ext uri="{BB962C8B-B14F-4D97-AF65-F5344CB8AC3E}">
        <p14:creationId xmlns:p14="http://schemas.microsoft.com/office/powerpoint/2010/main" val="754329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61A7974-DD06-0993-38FB-1553BEF77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/>
              <a:t>Clinical Advisory Group - Next Steps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094A0BD-E59F-541F-29A1-9D2E30613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Discuss and agree SWAG Sarcoma patient experience improvement priorities, </a:t>
            </a:r>
            <a:r>
              <a:rPr lang="en-GB" i="1" dirty="0"/>
              <a:t>including areas of lowest scores (Slide 12) </a:t>
            </a:r>
            <a:r>
              <a:rPr lang="en-GB" sz="1800" dirty="0"/>
              <a:t>to be collated and fed back </a:t>
            </a:r>
          </a:p>
          <a:p>
            <a:pPr lvl="1"/>
            <a:r>
              <a:rPr lang="en-GB" dirty="0"/>
              <a:t>Next steps / timeline</a:t>
            </a:r>
          </a:p>
          <a:p>
            <a:pPr lvl="1"/>
            <a:r>
              <a:rPr lang="en-GB" dirty="0"/>
              <a:t>Nominated lead</a:t>
            </a:r>
          </a:p>
          <a:p>
            <a:pPr lvl="1"/>
            <a:endParaRPr lang="en-GB" dirty="0"/>
          </a:p>
          <a:p>
            <a:r>
              <a:rPr lang="en-GB" dirty="0"/>
              <a:t>Recognition of areas of good practice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Consider / plan additional in-year Sarcoma-specific patient experience activity to gain further insight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123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E2F00F4-A1E9-333F-EBA6-C263C1C80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100"/>
            <a:ext cx="10515600" cy="1139825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NCPES Introduction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E2D72EF-AE6F-5FA2-B4D8-37AF560CE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475"/>
            <a:ext cx="10515600" cy="5467350"/>
          </a:xfrm>
        </p:spPr>
        <p:txBody>
          <a:bodyPr>
            <a:normAutofit/>
          </a:bodyPr>
          <a:lstStyle/>
          <a:p>
            <a:r>
              <a:rPr lang="en-GB" dirty="0"/>
              <a:t>Annual survey, commissioned &amp; managed by NHS England</a:t>
            </a:r>
            <a:r>
              <a:rPr lang="en-GB" sz="1700" dirty="0"/>
              <a:t> </a:t>
            </a:r>
            <a:r>
              <a:rPr lang="en-GB" sz="1600" dirty="0"/>
              <a:t>(since 2010)</a:t>
            </a:r>
          </a:p>
          <a:p>
            <a:pPr lvl="1"/>
            <a:r>
              <a:rPr lang="en-GB" sz="2700" dirty="0"/>
              <a:t>new design for 2021, therefore break in series data, limited to 2021 / 2022 year on year comparison</a:t>
            </a:r>
          </a:p>
          <a:p>
            <a:r>
              <a:rPr lang="en-GB" dirty="0"/>
              <a:t>Picker - responsible for designing, running &amp; analysing the survey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Designed to:</a:t>
            </a:r>
          </a:p>
          <a:p>
            <a:r>
              <a:rPr lang="en-GB" dirty="0"/>
              <a:t>Monitor progress in cancer care</a:t>
            </a:r>
          </a:p>
          <a:p>
            <a:r>
              <a:rPr lang="en-GB" dirty="0"/>
              <a:t>Provide information to drive local quality improvements</a:t>
            </a:r>
          </a:p>
          <a:p>
            <a:r>
              <a:rPr lang="en-GB" dirty="0"/>
              <a:t>Assist commissioners and providers of cancer care</a:t>
            </a:r>
          </a:p>
          <a:p>
            <a:r>
              <a:rPr lang="en-GB" dirty="0"/>
              <a:t>Inform the work various charities and stakeholder groups, supporting cancer patients</a:t>
            </a:r>
          </a:p>
        </p:txBody>
      </p:sp>
    </p:spTree>
    <p:extLst>
      <p:ext uri="{BB962C8B-B14F-4D97-AF65-F5344CB8AC3E}">
        <p14:creationId xmlns:p14="http://schemas.microsoft.com/office/powerpoint/2010/main" val="3716878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32286F7-98A4-987F-D3DC-BAD001355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NCPES Methodology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1D59FE-76CB-2E54-8537-A8BA4EF7F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Provider survey samples</a:t>
            </a:r>
          </a:p>
          <a:p>
            <a:endParaRPr lang="en-GB" dirty="0"/>
          </a:p>
          <a:p>
            <a:pPr lvl="1"/>
            <a:r>
              <a:rPr lang="en-GB" dirty="0"/>
              <a:t>Adults (16 and over), with a confirmed diagnosis of cancer</a:t>
            </a:r>
          </a:p>
          <a:p>
            <a:pPr lvl="1"/>
            <a:r>
              <a:rPr lang="en-GB" dirty="0"/>
              <a:t>Discharged from NHS Trust (after an inpatient or day-case attendance for cancer related treatment) in April, May and June 2023.</a:t>
            </a:r>
          </a:p>
          <a:p>
            <a:pPr lvl="1"/>
            <a:endParaRPr lang="en-GB" dirty="0"/>
          </a:p>
          <a:p>
            <a:r>
              <a:rPr lang="en-GB" dirty="0"/>
              <a:t>Survey fieldwork Oct. 2022 – Feb. 2023</a:t>
            </a:r>
          </a:p>
          <a:p>
            <a:endParaRPr lang="en-GB" dirty="0"/>
          </a:p>
          <a:p>
            <a:r>
              <a:rPr lang="en-GB" dirty="0"/>
              <a:t>Reports published July 2023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(National, Alliance, ICS, Trust)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259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D135619-8219-77E8-56AC-F16EA5A56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Cancer Alliance report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E0F0E3E-122D-7925-39D2-3217DC009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Report reflects experience of people </a:t>
            </a:r>
            <a:r>
              <a:rPr lang="en-GB" i="1" dirty="0"/>
              <a:t>referred</a:t>
            </a:r>
            <a:r>
              <a:rPr lang="en-GB" dirty="0"/>
              <a:t> from within CA footprint (</a:t>
            </a:r>
            <a:r>
              <a:rPr lang="en-GB" i="1" dirty="0"/>
              <a:t>not</a:t>
            </a:r>
            <a:r>
              <a:rPr lang="en-GB" dirty="0"/>
              <a:t> all those </a:t>
            </a:r>
            <a:r>
              <a:rPr lang="en-GB" i="1" dirty="0"/>
              <a:t>treated</a:t>
            </a:r>
            <a:r>
              <a:rPr lang="en-GB" dirty="0"/>
              <a:t> by that CA’s Providers)</a:t>
            </a:r>
          </a:p>
          <a:p>
            <a:endParaRPr lang="en-GB" dirty="0"/>
          </a:p>
          <a:p>
            <a:r>
              <a:rPr lang="en-GB" dirty="0"/>
              <a:t>‘</a:t>
            </a:r>
            <a:r>
              <a:rPr lang="en-GB" i="1" dirty="0"/>
              <a:t>referring</a:t>
            </a:r>
            <a:r>
              <a:rPr lang="en-GB" dirty="0"/>
              <a:t>’ CA report  -  based on patient home postcodes </a:t>
            </a:r>
          </a:p>
          <a:p>
            <a:endParaRPr lang="en-GB" dirty="0"/>
          </a:p>
          <a:p>
            <a:r>
              <a:rPr lang="en-GB" dirty="0"/>
              <a:t>According to ONS postcode mapping </a:t>
            </a:r>
          </a:p>
          <a:p>
            <a:endParaRPr lang="en-GB" dirty="0"/>
          </a:p>
          <a:p>
            <a:r>
              <a:rPr lang="en-GB" dirty="0"/>
              <a:t>Based on ICB / ICS mapping (introduced from July 2022)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676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BE04B3C-B5DA-268E-943C-F66DC2B1D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246" y="231978"/>
            <a:ext cx="4758104" cy="914403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NCPES SWAG responses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0C2B4C-664D-0E2C-E3FF-1CC359E8A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9969" y="999520"/>
            <a:ext cx="8042031" cy="13823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06B7A3-1E9A-2675-62EE-201810F5E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087" y="3579065"/>
            <a:ext cx="3712762" cy="17011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1203C7D-DD25-5E60-B6AC-97F71C52C1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151" y="1573458"/>
            <a:ext cx="4511355" cy="490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889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99650C-4769-F802-7C0C-2E71FC06279A}"/>
              </a:ext>
            </a:extLst>
          </p:cNvPr>
          <p:cNvSpPr txBox="1">
            <a:spLocks/>
          </p:cNvSpPr>
          <p:nvPr/>
        </p:nvSpPr>
        <p:spPr>
          <a:xfrm>
            <a:off x="543744" y="415788"/>
            <a:ext cx="634704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All SWAG respondents by Ethnicity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FE13F4-4BA7-8D90-5AB0-B15DF3C20A34}"/>
              </a:ext>
            </a:extLst>
          </p:cNvPr>
          <p:cNvSpPr txBox="1"/>
          <p:nvPr/>
        </p:nvSpPr>
        <p:spPr>
          <a:xfrm>
            <a:off x="4677662" y="1609781"/>
            <a:ext cx="320670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r>
              <a:rPr lang="en-GB" sz="1200" dirty="0"/>
              <a:t>89%</a:t>
            </a:r>
          </a:p>
          <a:p>
            <a:r>
              <a:rPr lang="en-GB" sz="1200" dirty="0"/>
              <a:t>                                                  92 % (3135)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          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                                                                </a:t>
            </a:r>
          </a:p>
          <a:p>
            <a:r>
              <a:rPr lang="en-GB" sz="1200" dirty="0"/>
              <a:t>                                                    2% (78)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          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                                                      6% </a:t>
            </a:r>
          </a:p>
          <a:p>
            <a:endParaRPr lang="en-GB" sz="1200" dirty="0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527988CB-6FA7-01D3-029B-B1A434893440}"/>
              </a:ext>
            </a:extLst>
          </p:cNvPr>
          <p:cNvSpPr/>
          <p:nvPr/>
        </p:nvSpPr>
        <p:spPr>
          <a:xfrm>
            <a:off x="6136999" y="1772816"/>
            <a:ext cx="288032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605C12F1-82FA-BA8E-649B-528A62D8503C}"/>
              </a:ext>
            </a:extLst>
          </p:cNvPr>
          <p:cNvSpPr/>
          <p:nvPr/>
        </p:nvSpPr>
        <p:spPr>
          <a:xfrm>
            <a:off x="6136999" y="2861848"/>
            <a:ext cx="288032" cy="32403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DFC76B-D0C0-5641-25CB-78425CDC3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560" y="1469413"/>
            <a:ext cx="2940102" cy="5218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5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7271D-C5C5-D523-DCDE-65AB6E835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8175"/>
            <a:ext cx="10515600" cy="55387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Total SWAG Sarcoma responses:  14</a:t>
            </a:r>
          </a:p>
          <a:p>
            <a:pPr marL="0" indent="0">
              <a:buNone/>
            </a:pPr>
            <a:r>
              <a:rPr lang="en-GB" sz="2000" dirty="0"/>
              <a:t>(people with a SWAG post-code, who responded to the survey)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32 	-	answers supressed, as responses were &lt;10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29	-	a % score given as &gt;10 respondents for that question</a:t>
            </a:r>
          </a:p>
          <a:p>
            <a:pPr marL="0" indent="0">
              <a:buNone/>
            </a:pPr>
            <a:br>
              <a:rPr lang="en-GB" sz="2800" dirty="0"/>
            </a:br>
            <a:endParaRPr lang="en-GB" sz="28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C5EB020-62C8-83BA-881B-556981B37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8175"/>
            <a:ext cx="5400600" cy="64807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Sarcoma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5096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3CB6A55-819B-1125-65A3-2CD2B30CA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490"/>
            <a:ext cx="10515600" cy="49720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SWAG Summary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EB69E87-5393-E1EE-FCED-A3FA86F79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575"/>
            <a:ext cx="10515600" cy="5105400"/>
          </a:xfrm>
        </p:spPr>
        <p:txBody>
          <a:bodyPr>
            <a:normAutofit/>
          </a:bodyPr>
          <a:lstStyle/>
          <a:p>
            <a:r>
              <a:rPr lang="en-GB" sz="1600" dirty="0"/>
              <a:t>Overall rating of care 8.9 (national average 8.9)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1600" dirty="0"/>
              <a:t>8 questions were above the expected range </a:t>
            </a:r>
            <a:r>
              <a:rPr lang="en-GB" sz="1200" dirty="0"/>
              <a:t>(all others were in line with the national average)</a:t>
            </a:r>
          </a:p>
          <a:p>
            <a:endParaRPr lang="en-GB" sz="3000" dirty="0"/>
          </a:p>
          <a:p>
            <a:endParaRPr lang="en-GB" sz="3000" dirty="0"/>
          </a:p>
          <a:p>
            <a:pPr marL="0" indent="0">
              <a:buNone/>
            </a:pPr>
            <a:endParaRPr lang="en-GB" sz="3000" dirty="0"/>
          </a:p>
          <a:p>
            <a:endParaRPr lang="en-GB" sz="3000" dirty="0"/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69570C-62F6-CC60-F000-B40DF1AB1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512" y="2226652"/>
            <a:ext cx="895350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403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02F89C7-6DE8-90CA-8392-DC0301B6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Trust Summary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EA78937-6657-4CEE-5C81-068C9DCB32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3280" y="1547496"/>
            <a:ext cx="7286378" cy="5092064"/>
          </a:xfrm>
        </p:spPr>
      </p:pic>
    </p:spTree>
    <p:extLst>
      <p:ext uri="{BB962C8B-B14F-4D97-AF65-F5344CB8AC3E}">
        <p14:creationId xmlns:p14="http://schemas.microsoft.com/office/powerpoint/2010/main" val="995161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1130</Words>
  <Application>Microsoft Office PowerPoint</Application>
  <PresentationFormat>Widescreen</PresentationFormat>
  <Paragraphs>197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Office Theme</vt:lpstr>
      <vt:lpstr>PowerPoint Presentation</vt:lpstr>
      <vt:lpstr>NCPES Introduction</vt:lpstr>
      <vt:lpstr>NCPES Methodology</vt:lpstr>
      <vt:lpstr>Cancer Alliance report</vt:lpstr>
      <vt:lpstr>NCPES SWAG responses</vt:lpstr>
      <vt:lpstr>PowerPoint Presentation</vt:lpstr>
      <vt:lpstr>Sarcoma </vt:lpstr>
      <vt:lpstr>SWAG Summary</vt:lpstr>
      <vt:lpstr>Trust Summary</vt:lpstr>
      <vt:lpstr>Variations by tumour site</vt:lpstr>
      <vt:lpstr>SWAG Sarcoma highest scores     ≥ 90%</vt:lpstr>
      <vt:lpstr>SWAG Sarcoma  lowest scores           ≤ 60%</vt:lpstr>
      <vt:lpstr>Cancer context – 3417 responses</vt:lpstr>
      <vt:lpstr>Cancer context cont.</vt:lpstr>
      <vt:lpstr>Cancer context cont.</vt:lpstr>
      <vt:lpstr>Patient comments</vt:lpstr>
      <vt:lpstr>Initial SWAG observations</vt:lpstr>
      <vt:lpstr>Clinical Advisory Group -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Dunderdale</dc:creator>
  <cp:lastModifiedBy>Ruth Hendy</cp:lastModifiedBy>
  <cp:revision>4</cp:revision>
  <dcterms:created xsi:type="dcterms:W3CDTF">2022-09-29T11:07:14Z</dcterms:created>
  <dcterms:modified xsi:type="dcterms:W3CDTF">2023-10-02T15:19:34Z</dcterms:modified>
</cp:coreProperties>
</file>