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68" r:id="rId6"/>
    <p:sldId id="259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6429DA-D845-49A5-9B2F-5C6C9F737FD5}" v="2" dt="2023-10-16T13:53:20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08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eth Ayre" userId="9d0dbb2a-9d2c-4b49-918b-abee866c3045" providerId="ADAL" clId="{BB6429DA-D845-49A5-9B2F-5C6C9F737FD5}"/>
    <pc:docChg chg="custSel addSld delSld modSld">
      <pc:chgData name="Gareth Ayre" userId="9d0dbb2a-9d2c-4b49-918b-abee866c3045" providerId="ADAL" clId="{BB6429DA-D845-49A5-9B2F-5C6C9F737FD5}" dt="2023-10-16T13:58:01.735" v="1367" actId="255"/>
      <pc:docMkLst>
        <pc:docMk/>
      </pc:docMkLst>
      <pc:sldChg chg="modSp mod">
        <pc:chgData name="Gareth Ayre" userId="9d0dbb2a-9d2c-4b49-918b-abee866c3045" providerId="ADAL" clId="{BB6429DA-D845-49A5-9B2F-5C6C9F737FD5}" dt="2023-10-16T13:29:06.800" v="49" actId="20577"/>
        <pc:sldMkLst>
          <pc:docMk/>
          <pc:sldMk cId="1747059424" sldId="257"/>
        </pc:sldMkLst>
        <pc:spChg chg="mod">
          <ac:chgData name="Gareth Ayre" userId="9d0dbb2a-9d2c-4b49-918b-abee866c3045" providerId="ADAL" clId="{BB6429DA-D845-49A5-9B2F-5C6C9F737FD5}" dt="2023-10-16T13:26:57.008" v="1" actId="20577"/>
          <ac:spMkLst>
            <pc:docMk/>
            <pc:sldMk cId="1747059424" sldId="257"/>
            <ac:spMk id="2" creationId="{00000000-0000-0000-0000-000000000000}"/>
          </ac:spMkLst>
        </pc:spChg>
        <pc:spChg chg="mod">
          <ac:chgData name="Gareth Ayre" userId="9d0dbb2a-9d2c-4b49-918b-abee866c3045" providerId="ADAL" clId="{BB6429DA-D845-49A5-9B2F-5C6C9F737FD5}" dt="2023-10-16T13:29:06.800" v="49" actId="20577"/>
          <ac:spMkLst>
            <pc:docMk/>
            <pc:sldMk cId="1747059424" sldId="257"/>
            <ac:spMk id="3" creationId="{00000000-0000-0000-0000-000000000000}"/>
          </ac:spMkLst>
        </pc:spChg>
      </pc:sldChg>
      <pc:sldChg chg="modSp mod">
        <pc:chgData name="Gareth Ayre" userId="9d0dbb2a-9d2c-4b49-918b-abee866c3045" providerId="ADAL" clId="{BB6429DA-D845-49A5-9B2F-5C6C9F737FD5}" dt="2023-10-16T13:32:37.023" v="81" actId="20577"/>
        <pc:sldMkLst>
          <pc:docMk/>
          <pc:sldMk cId="816646444" sldId="258"/>
        </pc:sldMkLst>
        <pc:spChg chg="mod">
          <ac:chgData name="Gareth Ayre" userId="9d0dbb2a-9d2c-4b49-918b-abee866c3045" providerId="ADAL" clId="{BB6429DA-D845-49A5-9B2F-5C6C9F737FD5}" dt="2023-10-16T13:29:44.320" v="58" actId="20577"/>
          <ac:spMkLst>
            <pc:docMk/>
            <pc:sldMk cId="816646444" sldId="258"/>
            <ac:spMk id="6" creationId="{00000000-0000-0000-0000-000000000000}"/>
          </ac:spMkLst>
        </pc:spChg>
        <pc:spChg chg="mod">
          <ac:chgData name="Gareth Ayre" userId="9d0dbb2a-9d2c-4b49-918b-abee866c3045" providerId="ADAL" clId="{BB6429DA-D845-49A5-9B2F-5C6C9F737FD5}" dt="2023-10-16T13:31:31.344" v="79" actId="20577"/>
          <ac:spMkLst>
            <pc:docMk/>
            <pc:sldMk cId="816646444" sldId="258"/>
            <ac:spMk id="7" creationId="{00000000-0000-0000-0000-000000000000}"/>
          </ac:spMkLst>
        </pc:spChg>
        <pc:spChg chg="mod">
          <ac:chgData name="Gareth Ayre" userId="9d0dbb2a-9d2c-4b49-918b-abee866c3045" providerId="ADAL" clId="{BB6429DA-D845-49A5-9B2F-5C6C9F737FD5}" dt="2023-10-16T13:31:18.512" v="77" actId="20577"/>
          <ac:spMkLst>
            <pc:docMk/>
            <pc:sldMk cId="816646444" sldId="258"/>
            <ac:spMk id="14" creationId="{00000000-0000-0000-0000-000000000000}"/>
          </ac:spMkLst>
        </pc:spChg>
        <pc:spChg chg="mod">
          <ac:chgData name="Gareth Ayre" userId="9d0dbb2a-9d2c-4b49-918b-abee866c3045" providerId="ADAL" clId="{BB6429DA-D845-49A5-9B2F-5C6C9F737FD5}" dt="2023-10-16T13:30:26.256" v="65" actId="20577"/>
          <ac:spMkLst>
            <pc:docMk/>
            <pc:sldMk cId="816646444" sldId="258"/>
            <ac:spMk id="15" creationId="{00000000-0000-0000-0000-000000000000}"/>
          </ac:spMkLst>
        </pc:spChg>
        <pc:spChg chg="mod">
          <ac:chgData name="Gareth Ayre" userId="9d0dbb2a-9d2c-4b49-918b-abee866c3045" providerId="ADAL" clId="{BB6429DA-D845-49A5-9B2F-5C6C9F737FD5}" dt="2023-10-16T13:30:29.776" v="69" actId="20577"/>
          <ac:spMkLst>
            <pc:docMk/>
            <pc:sldMk cId="816646444" sldId="258"/>
            <ac:spMk id="36" creationId="{00000000-0000-0000-0000-000000000000}"/>
          </ac:spMkLst>
        </pc:spChg>
        <pc:spChg chg="mod">
          <ac:chgData name="Gareth Ayre" userId="9d0dbb2a-9d2c-4b49-918b-abee866c3045" providerId="ADAL" clId="{BB6429DA-D845-49A5-9B2F-5C6C9F737FD5}" dt="2023-10-16T13:29:39.728" v="52" actId="20577"/>
          <ac:spMkLst>
            <pc:docMk/>
            <pc:sldMk cId="816646444" sldId="258"/>
            <ac:spMk id="38" creationId="{00000000-0000-0000-0000-000000000000}"/>
          </ac:spMkLst>
        </pc:spChg>
        <pc:spChg chg="mod">
          <ac:chgData name="Gareth Ayre" userId="9d0dbb2a-9d2c-4b49-918b-abee866c3045" providerId="ADAL" clId="{BB6429DA-D845-49A5-9B2F-5C6C9F737FD5}" dt="2023-10-16T13:32:37.023" v="81" actId="20577"/>
          <ac:spMkLst>
            <pc:docMk/>
            <pc:sldMk cId="816646444" sldId="258"/>
            <ac:spMk id="48" creationId="{00000000-0000-0000-0000-000000000000}"/>
          </ac:spMkLst>
        </pc:spChg>
        <pc:spChg chg="mod">
          <ac:chgData name="Gareth Ayre" userId="9d0dbb2a-9d2c-4b49-918b-abee866c3045" providerId="ADAL" clId="{BB6429DA-D845-49A5-9B2F-5C6C9F737FD5}" dt="2023-10-16T13:30:19.664" v="61" actId="20577"/>
          <ac:spMkLst>
            <pc:docMk/>
            <pc:sldMk cId="816646444" sldId="258"/>
            <ac:spMk id="55" creationId="{00000000-0000-0000-0000-000000000000}"/>
          </ac:spMkLst>
        </pc:spChg>
      </pc:sldChg>
      <pc:sldChg chg="modSp mod">
        <pc:chgData name="Gareth Ayre" userId="9d0dbb2a-9d2c-4b49-918b-abee866c3045" providerId="ADAL" clId="{BB6429DA-D845-49A5-9B2F-5C6C9F737FD5}" dt="2023-10-16T13:54:49.562" v="1013" actId="5793"/>
        <pc:sldMkLst>
          <pc:docMk/>
          <pc:sldMk cId="3165886129" sldId="259"/>
        </pc:sldMkLst>
        <pc:spChg chg="mod">
          <ac:chgData name="Gareth Ayre" userId="9d0dbb2a-9d2c-4b49-918b-abee866c3045" providerId="ADAL" clId="{BB6429DA-D845-49A5-9B2F-5C6C9F737FD5}" dt="2023-10-16T13:54:49.562" v="1013" actId="5793"/>
          <ac:spMkLst>
            <pc:docMk/>
            <pc:sldMk cId="3165886129" sldId="259"/>
            <ac:spMk id="3" creationId="{00000000-0000-0000-0000-000000000000}"/>
          </ac:spMkLst>
        </pc:spChg>
      </pc:sldChg>
      <pc:sldChg chg="del">
        <pc:chgData name="Gareth Ayre" userId="9d0dbb2a-9d2c-4b49-918b-abee866c3045" providerId="ADAL" clId="{BB6429DA-D845-49A5-9B2F-5C6C9F737FD5}" dt="2023-10-16T13:57:21.584" v="1325" actId="2696"/>
        <pc:sldMkLst>
          <pc:docMk/>
          <pc:sldMk cId="3587903339" sldId="261"/>
        </pc:sldMkLst>
      </pc:sldChg>
      <pc:sldChg chg="del">
        <pc:chgData name="Gareth Ayre" userId="9d0dbb2a-9d2c-4b49-918b-abee866c3045" providerId="ADAL" clId="{BB6429DA-D845-49A5-9B2F-5C6C9F737FD5}" dt="2023-10-16T13:29:21.367" v="50" actId="2696"/>
        <pc:sldMkLst>
          <pc:docMk/>
          <pc:sldMk cId="2900248967" sldId="263"/>
        </pc:sldMkLst>
      </pc:sldChg>
      <pc:sldChg chg="modSp mod">
        <pc:chgData name="Gareth Ayre" userId="9d0dbb2a-9d2c-4b49-918b-abee866c3045" providerId="ADAL" clId="{BB6429DA-D845-49A5-9B2F-5C6C9F737FD5}" dt="2023-10-16T13:38:51.441" v="507" actId="20577"/>
        <pc:sldMkLst>
          <pc:docMk/>
          <pc:sldMk cId="1148214179" sldId="264"/>
        </pc:sldMkLst>
        <pc:spChg chg="mod">
          <ac:chgData name="Gareth Ayre" userId="9d0dbb2a-9d2c-4b49-918b-abee866c3045" providerId="ADAL" clId="{BB6429DA-D845-49A5-9B2F-5C6C9F737FD5}" dt="2023-10-16T13:38:51.441" v="507" actId="20577"/>
          <ac:spMkLst>
            <pc:docMk/>
            <pc:sldMk cId="1148214179" sldId="264"/>
            <ac:spMk id="2" creationId="{00000000-0000-0000-0000-000000000000}"/>
          </ac:spMkLst>
        </pc:spChg>
        <pc:spChg chg="mod">
          <ac:chgData name="Gareth Ayre" userId="9d0dbb2a-9d2c-4b49-918b-abee866c3045" providerId="ADAL" clId="{BB6429DA-D845-49A5-9B2F-5C6C9F737FD5}" dt="2023-10-16T13:37:47.724" v="357" actId="1076"/>
          <ac:spMkLst>
            <pc:docMk/>
            <pc:sldMk cId="1148214179" sldId="264"/>
            <ac:spMk id="3" creationId="{00000000-0000-0000-0000-000000000000}"/>
          </ac:spMkLst>
        </pc:spChg>
      </pc:sldChg>
      <pc:sldChg chg="modSp mod">
        <pc:chgData name="Gareth Ayre" userId="9d0dbb2a-9d2c-4b49-918b-abee866c3045" providerId="ADAL" clId="{BB6429DA-D845-49A5-9B2F-5C6C9F737FD5}" dt="2023-10-16T13:57:05.652" v="1324" actId="20577"/>
        <pc:sldMkLst>
          <pc:docMk/>
          <pc:sldMk cId="3293122234" sldId="265"/>
        </pc:sldMkLst>
        <pc:spChg chg="mod">
          <ac:chgData name="Gareth Ayre" userId="9d0dbb2a-9d2c-4b49-918b-abee866c3045" providerId="ADAL" clId="{BB6429DA-D845-49A5-9B2F-5C6C9F737FD5}" dt="2023-10-16T13:57:05.652" v="1324" actId="20577"/>
          <ac:spMkLst>
            <pc:docMk/>
            <pc:sldMk cId="3293122234" sldId="265"/>
            <ac:spMk id="2" creationId="{00000000-0000-0000-0000-000000000000}"/>
          </ac:spMkLst>
        </pc:spChg>
        <pc:spChg chg="mod">
          <ac:chgData name="Gareth Ayre" userId="9d0dbb2a-9d2c-4b49-918b-abee866c3045" providerId="ADAL" clId="{BB6429DA-D845-49A5-9B2F-5C6C9F737FD5}" dt="2023-10-16T13:55:03.640" v="1019" actId="20577"/>
          <ac:spMkLst>
            <pc:docMk/>
            <pc:sldMk cId="3293122234" sldId="265"/>
            <ac:spMk id="3" creationId="{00000000-0000-0000-0000-000000000000}"/>
          </ac:spMkLst>
        </pc:spChg>
      </pc:sldChg>
      <pc:sldChg chg="del">
        <pc:chgData name="Gareth Ayre" userId="9d0dbb2a-9d2c-4b49-918b-abee866c3045" providerId="ADAL" clId="{BB6429DA-D845-49A5-9B2F-5C6C9F737FD5}" dt="2023-10-16T13:54:04.482" v="933" actId="2696"/>
        <pc:sldMkLst>
          <pc:docMk/>
          <pc:sldMk cId="301217226" sldId="266"/>
        </pc:sldMkLst>
      </pc:sldChg>
      <pc:sldChg chg="del">
        <pc:chgData name="Gareth Ayre" userId="9d0dbb2a-9d2c-4b49-918b-abee866c3045" providerId="ADAL" clId="{BB6429DA-D845-49A5-9B2F-5C6C9F737FD5}" dt="2023-10-16T13:57:29.945" v="1326" actId="2696"/>
        <pc:sldMkLst>
          <pc:docMk/>
          <pc:sldMk cId="3998852215" sldId="267"/>
        </pc:sldMkLst>
      </pc:sldChg>
      <pc:sldChg chg="delSp modSp new mod">
        <pc:chgData name="Gareth Ayre" userId="9d0dbb2a-9d2c-4b49-918b-abee866c3045" providerId="ADAL" clId="{BB6429DA-D845-49A5-9B2F-5C6C9F737FD5}" dt="2023-10-16T13:58:01.735" v="1367" actId="255"/>
        <pc:sldMkLst>
          <pc:docMk/>
          <pc:sldMk cId="4163497971" sldId="268"/>
        </pc:sldMkLst>
        <pc:spChg chg="mod">
          <ac:chgData name="Gareth Ayre" userId="9d0dbb2a-9d2c-4b49-918b-abee866c3045" providerId="ADAL" clId="{BB6429DA-D845-49A5-9B2F-5C6C9F737FD5}" dt="2023-10-16T13:58:01.735" v="1367" actId="255"/>
          <ac:spMkLst>
            <pc:docMk/>
            <pc:sldMk cId="4163497971" sldId="268"/>
            <ac:spMk id="2" creationId="{296A890B-15EC-2A59-4F0D-A86F1DCBCCE2}"/>
          </ac:spMkLst>
        </pc:spChg>
        <pc:spChg chg="del">
          <ac:chgData name="Gareth Ayre" userId="9d0dbb2a-9d2c-4b49-918b-abee866c3045" providerId="ADAL" clId="{BB6429DA-D845-49A5-9B2F-5C6C9F737FD5}" dt="2023-10-16T13:49:01.698" v="509" actId="21"/>
          <ac:spMkLst>
            <pc:docMk/>
            <pc:sldMk cId="4163497971" sldId="268"/>
            <ac:spMk id="3" creationId="{8B86E797-F7F6-E82B-E7E8-B3B81C6F997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D9694E-50B9-4F99-A763-801EA21E923D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A5D5D4-BFCD-402D-BB1F-DD1E071ACA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694E-50B9-4F99-A763-801EA21E923D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D5D4-BFCD-402D-BB1F-DD1E071ACA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694E-50B9-4F99-A763-801EA21E923D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D5D4-BFCD-402D-BB1F-DD1E071ACA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694E-50B9-4F99-A763-801EA21E923D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D5D4-BFCD-402D-BB1F-DD1E071ACA7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694E-50B9-4F99-A763-801EA21E923D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D5D4-BFCD-402D-BB1F-DD1E071ACA7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694E-50B9-4F99-A763-801EA21E923D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D5D4-BFCD-402D-BB1F-DD1E071ACA7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694E-50B9-4F99-A763-801EA21E923D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D5D4-BFCD-402D-BB1F-DD1E071ACA7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694E-50B9-4F99-A763-801EA21E923D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D5D4-BFCD-402D-BB1F-DD1E071ACA7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9694E-50B9-4F99-A763-801EA21E923D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D5D4-BFCD-402D-BB1F-DD1E071ACA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ED9694E-50B9-4F99-A763-801EA21E923D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D5D4-BFCD-402D-BB1F-DD1E071ACA7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D9694E-50B9-4F99-A763-801EA21E923D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A5D5D4-BFCD-402D-BB1F-DD1E071ACA77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D9694E-50B9-4F99-A763-801EA21E923D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0A5D5D4-BFCD-402D-BB1F-DD1E071ACA7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WGS Audit Aug 2020 – Oct 2023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SWAG Sarcoma CAG</a:t>
            </a:r>
          </a:p>
          <a:p>
            <a:r>
              <a:rPr lang="en-GB" dirty="0"/>
              <a:t>17th Oct, 2023</a:t>
            </a:r>
          </a:p>
        </p:txBody>
      </p:sp>
    </p:spTree>
    <p:extLst>
      <p:ext uri="{BB962C8B-B14F-4D97-AF65-F5344CB8AC3E}">
        <p14:creationId xmlns:p14="http://schemas.microsoft.com/office/powerpoint/2010/main" val="296142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3 years of frozen core collection</a:t>
            </a:r>
          </a:p>
          <a:p>
            <a:r>
              <a:rPr lang="en-GB" dirty="0"/>
              <a:t>25</a:t>
            </a:r>
            <a:r>
              <a:rPr lang="en-GB" baseline="30000" dirty="0"/>
              <a:t>th</a:t>
            </a:r>
            <a:r>
              <a:rPr lang="en-GB" dirty="0"/>
              <a:t> Aug 2020 – now</a:t>
            </a:r>
          </a:p>
          <a:p>
            <a:r>
              <a:rPr lang="en-GB" dirty="0"/>
              <a:t>All new sarcoma diagnoses discussed at MDT taken from CNS triage list / MDT outcomes</a:t>
            </a:r>
          </a:p>
          <a:p>
            <a:endParaRPr lang="en-GB" dirty="0"/>
          </a:p>
          <a:p>
            <a:r>
              <a:rPr lang="en-GB" dirty="0"/>
              <a:t>594 cases in this period (200 / year)</a:t>
            </a:r>
          </a:p>
          <a:p>
            <a:r>
              <a:rPr lang="en-GB" dirty="0"/>
              <a:t>261 HG (44%)		     209 LG (56%)</a:t>
            </a:r>
          </a:p>
          <a:p>
            <a:r>
              <a:rPr lang="en-GB" dirty="0"/>
              <a:t>564 new diagnosis      30 recurrence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 year update</a:t>
            </a:r>
          </a:p>
        </p:txBody>
      </p:sp>
    </p:spTree>
    <p:extLst>
      <p:ext uri="{BB962C8B-B14F-4D97-AF65-F5344CB8AC3E}">
        <p14:creationId xmlns:p14="http://schemas.microsoft.com/office/powerpoint/2010/main" val="174705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835696" y="445314"/>
            <a:ext cx="489654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835696" y="610126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596 new sarcoma cases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71800" y="2528900"/>
            <a:ext cx="2898322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64 cores in eligible pts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771800" y="1990607"/>
            <a:ext cx="3043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63 frozen cores taken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94605" y="1712945"/>
            <a:ext cx="9001" cy="573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904200" y="3717902"/>
            <a:ext cx="2520280" cy="7183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5356199" y="3493449"/>
            <a:ext cx="3528392" cy="209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17 not suitable for testing: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14 insufficient DNA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2 test cases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1 left overnight</a:t>
            </a:r>
          </a:p>
          <a:p>
            <a:r>
              <a:rPr lang="en-GB" dirty="0">
                <a:solidFill>
                  <a:schemeClr val="tx1"/>
                </a:solidFill>
              </a:rPr>
              <a:t>4 died</a:t>
            </a:r>
          </a:p>
          <a:p>
            <a:r>
              <a:rPr lang="en-GB" dirty="0">
                <a:solidFill>
                  <a:schemeClr val="tx1"/>
                </a:solidFill>
              </a:rPr>
              <a:t>1 left area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24689" y="3892405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43 consented</a:t>
            </a:r>
          </a:p>
        </p:txBody>
      </p:sp>
      <p:cxnSp>
        <p:nvCxnSpPr>
          <p:cNvPr id="17" name="Straight Arrow Connector 16"/>
          <p:cNvCxnSpPr>
            <a:stCxn id="7" idx="2"/>
            <a:endCxn id="13" idx="0"/>
          </p:cNvCxnSpPr>
          <p:nvPr/>
        </p:nvCxnSpPr>
        <p:spPr>
          <a:xfrm flipH="1">
            <a:off x="2164340" y="3032956"/>
            <a:ext cx="2056621" cy="684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14" idx="0"/>
          </p:cNvCxnSpPr>
          <p:nvPr/>
        </p:nvCxnSpPr>
        <p:spPr>
          <a:xfrm>
            <a:off x="4220961" y="3032956"/>
            <a:ext cx="2899434" cy="4604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899592" y="4725144"/>
            <a:ext cx="2520280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Arrow Connector 32"/>
          <p:cNvCxnSpPr>
            <a:stCxn id="13" idx="2"/>
            <a:endCxn id="22" idx="0"/>
          </p:cNvCxnSpPr>
          <p:nvPr/>
        </p:nvCxnSpPr>
        <p:spPr>
          <a:xfrm flipH="1">
            <a:off x="2159732" y="4436241"/>
            <a:ext cx="4608" cy="2889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169694" y="4834026"/>
            <a:ext cx="192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34 results returned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2771800" y="1712945"/>
            <a:ext cx="2893821" cy="5730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83 frozen cores taken</a:t>
            </a:r>
            <a:endParaRPr lang="en-GB" dirty="0"/>
          </a:p>
        </p:txBody>
      </p:sp>
      <p:cxnSp>
        <p:nvCxnSpPr>
          <p:cNvPr id="43" name="Straight Arrow Connector 42"/>
          <p:cNvCxnSpPr>
            <a:endCxn id="38" idx="0"/>
          </p:cNvCxnSpPr>
          <p:nvPr/>
        </p:nvCxnSpPr>
        <p:spPr>
          <a:xfrm>
            <a:off x="4194605" y="1359714"/>
            <a:ext cx="24106" cy="353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8" idx="2"/>
            <a:endCxn id="7" idx="0"/>
          </p:cNvCxnSpPr>
          <p:nvPr/>
        </p:nvCxnSpPr>
        <p:spPr>
          <a:xfrm>
            <a:off x="4218711" y="2286032"/>
            <a:ext cx="2250" cy="242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6516216" y="1760629"/>
            <a:ext cx="2232248" cy="47771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6 not appropriate</a:t>
            </a:r>
          </a:p>
        </p:txBody>
      </p:sp>
      <p:cxnSp>
        <p:nvCxnSpPr>
          <p:cNvPr id="50" name="Straight Arrow Connector 49"/>
          <p:cNvCxnSpPr>
            <a:stCxn id="38" idx="3"/>
            <a:endCxn id="48" idx="1"/>
          </p:cNvCxnSpPr>
          <p:nvPr/>
        </p:nvCxnSpPr>
        <p:spPr>
          <a:xfrm flipV="1">
            <a:off x="5665621" y="1999488"/>
            <a:ext cx="85059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5356200" y="5877272"/>
            <a:ext cx="3528392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4 patients awaiting consent</a:t>
            </a:r>
          </a:p>
        </p:txBody>
      </p:sp>
    </p:spTree>
    <p:extLst>
      <p:ext uri="{BB962C8B-B14F-4D97-AF65-F5344CB8AC3E}">
        <p14:creationId xmlns:p14="http://schemas.microsoft.com/office/powerpoint/2010/main" val="816646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74642"/>
          </a:xfrm>
        </p:spPr>
        <p:txBody>
          <a:bodyPr>
            <a:normAutofit lnSpcReduction="10000"/>
          </a:bodyPr>
          <a:lstStyle/>
          <a:p>
            <a:r>
              <a:rPr lang="en-GB" sz="2200" dirty="0"/>
              <a:t>8 cases provided additional information (24%)</a:t>
            </a:r>
          </a:p>
          <a:p>
            <a:endParaRPr lang="en-GB" sz="2200" dirty="0"/>
          </a:p>
          <a:p>
            <a:r>
              <a:rPr lang="en-GB" sz="2200" dirty="0"/>
              <a:t>3 germline mutations (1xBRCA1 already known, MSH6 and BRIP1)</a:t>
            </a:r>
          </a:p>
          <a:p>
            <a:endParaRPr lang="en-GB" sz="2200" dirty="0"/>
          </a:p>
          <a:p>
            <a:r>
              <a:rPr lang="en-GB" sz="2200" dirty="0"/>
              <a:t>3 potentially actionable mutations (MSH6 gives access to immunotherapy, 2 x MDM2 amplification)</a:t>
            </a:r>
          </a:p>
          <a:p>
            <a:endParaRPr lang="en-GB" sz="2200" dirty="0"/>
          </a:p>
          <a:p>
            <a:r>
              <a:rPr lang="en-GB" sz="2200" dirty="0"/>
              <a:t>13 genetic confirmation of diagnosis</a:t>
            </a:r>
          </a:p>
          <a:p>
            <a:pPr lvl="1"/>
            <a:r>
              <a:rPr lang="en-GB" sz="1800" dirty="0"/>
              <a:t>Myxoid LS		4	FUS-DDIT3</a:t>
            </a:r>
          </a:p>
          <a:p>
            <a:pPr lvl="1"/>
            <a:r>
              <a:rPr lang="en-GB" sz="1800" dirty="0"/>
              <a:t>EMC		3	NR4A3 fusion</a:t>
            </a:r>
          </a:p>
          <a:p>
            <a:pPr lvl="1"/>
            <a:r>
              <a:rPr lang="en-GB" sz="1800" dirty="0"/>
              <a:t>Synovial		1	SS18-SSX2 fusion</a:t>
            </a:r>
          </a:p>
          <a:p>
            <a:pPr lvl="1"/>
            <a:r>
              <a:rPr lang="en-GB" sz="1800" dirty="0"/>
              <a:t>ASPS		1	ASPSCR1-TPE fusion</a:t>
            </a:r>
          </a:p>
          <a:p>
            <a:pPr lvl="1"/>
            <a:r>
              <a:rPr lang="en-GB" sz="1800" dirty="0"/>
              <a:t>DD-LPS		1	MDM2 and CDK4 amplification</a:t>
            </a:r>
          </a:p>
          <a:p>
            <a:pPr lvl="1"/>
            <a:r>
              <a:rPr lang="en-GB" sz="1800" dirty="0"/>
              <a:t>Ewing		1	EWSR1:FLI1 fusion</a:t>
            </a:r>
          </a:p>
          <a:p>
            <a:pPr lvl="1"/>
            <a:r>
              <a:rPr lang="en-GB" sz="1800" dirty="0"/>
              <a:t>Malignant SFT	1	NAB2:STAT6 fusion</a:t>
            </a:r>
          </a:p>
          <a:p>
            <a:pPr lvl="1"/>
            <a:r>
              <a:rPr lang="en-GB" sz="1800" dirty="0"/>
              <a:t>Angiosarcoma	1	MYC amplification</a:t>
            </a:r>
          </a:p>
          <a:p>
            <a:pPr marL="393192" lvl="1" indent="0">
              <a:buNone/>
            </a:pPr>
            <a:endParaRPr lang="en-GB" sz="2400" dirty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/>
              <a:t>34 results returned (21 in last year)</a:t>
            </a:r>
          </a:p>
        </p:txBody>
      </p:sp>
    </p:spTree>
    <p:extLst>
      <p:ext uri="{BB962C8B-B14F-4D97-AF65-F5344CB8AC3E}">
        <p14:creationId xmlns:p14="http://schemas.microsoft.com/office/powerpoint/2010/main" val="1148214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6A890B-15EC-2A59-4F0D-A86F1DCBC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/>
          <a:lstStyle/>
          <a:p>
            <a:pPr marL="109728" indent="0">
              <a:buNone/>
            </a:pPr>
            <a:r>
              <a:rPr lang="en-GB" dirty="0"/>
              <a:t>3 altered diagnoses:</a:t>
            </a:r>
          </a:p>
          <a:p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1 - g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enetic signature favoured recurrent ovarian cancer</a:t>
            </a:r>
          </a:p>
          <a:p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– AHRR:NCOA2 translocation changed diagnosis from </a:t>
            </a: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angiomatoid fibrous histiocytoma to angiofibroma of soft tissue (Mx not altered)</a:t>
            </a:r>
          </a:p>
          <a:p>
            <a:r>
              <a:rPr lang="en-GB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– C11orf95:MKL2 fusion – May change diagnosis to chondroid lipoma (HG sarcoma to benign, awaiting confirmation)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GB" dirty="0"/>
              <a:t>13 non-actionable mutations:</a:t>
            </a:r>
          </a:p>
          <a:p>
            <a:r>
              <a:rPr lang="en-GB" sz="1800" dirty="0"/>
              <a:t>TP53, RB1, ATRX, CDKN2A/B, MDM1, NF1, PTEN</a:t>
            </a:r>
          </a:p>
          <a:p>
            <a:pPr marL="109728" indent="0">
              <a:buNone/>
            </a:pPr>
            <a:endParaRPr lang="en-GB" sz="1800" dirty="0"/>
          </a:p>
          <a:p>
            <a:pPr marL="109728" indent="0">
              <a:buNone/>
            </a:pPr>
            <a:r>
              <a:rPr lang="en-GB" sz="2400" dirty="0"/>
              <a:t>Time to receive result has improved in the last year</a:t>
            </a:r>
          </a:p>
          <a:p>
            <a:r>
              <a:rPr lang="en-GB" sz="1800" dirty="0"/>
              <a:t>Currently 18 weeks</a:t>
            </a:r>
          </a:p>
          <a:p>
            <a:r>
              <a:rPr lang="en-GB" sz="1800" dirty="0"/>
              <a:t>Prioritised on request</a:t>
            </a:r>
          </a:p>
          <a:p>
            <a:pPr marL="109728" indent="0">
              <a:buNone/>
            </a:pPr>
            <a:endParaRPr lang="en-GB" sz="1800" dirty="0"/>
          </a:p>
          <a:p>
            <a:pPr marL="109728" indent="0">
              <a:buNone/>
            </a:pPr>
            <a:r>
              <a:rPr lang="en-GB" sz="2400" dirty="0"/>
              <a:t>GTAB discussions held on ad hoc basis</a:t>
            </a:r>
          </a:p>
          <a:p>
            <a:pPr marL="109728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63497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pPr marL="109728" lvl="0" indent="0">
              <a:buNone/>
            </a:pPr>
            <a:r>
              <a:rPr lang="en-GB" sz="2800" dirty="0"/>
              <a:t>Indolent / LG histology</a:t>
            </a:r>
          </a:p>
          <a:p>
            <a:pPr marL="109728" lvl="0" indent="0">
              <a:buNone/>
            </a:pPr>
            <a:r>
              <a:rPr lang="en-GB" sz="2800" dirty="0"/>
              <a:t>Not all eligible patients had frozen core</a:t>
            </a:r>
          </a:p>
          <a:p>
            <a:pPr lvl="1"/>
            <a:r>
              <a:rPr lang="en-GB" sz="2400" dirty="0"/>
              <a:t>Biopsy / surgery at centres outside Bristol</a:t>
            </a:r>
          </a:p>
          <a:p>
            <a:pPr lvl="1"/>
            <a:r>
              <a:rPr lang="en-GB" sz="2400" dirty="0"/>
              <a:t>Biopsy / surgery at BRI</a:t>
            </a:r>
          </a:p>
          <a:p>
            <a:pPr lvl="1"/>
            <a:r>
              <a:rPr lang="en-GB" sz="2400" dirty="0"/>
              <a:t>non-extremity</a:t>
            </a:r>
          </a:p>
          <a:p>
            <a:pPr lvl="1"/>
            <a:r>
              <a:rPr lang="en-GB" sz="2400" dirty="0"/>
              <a:t>RPS</a:t>
            </a:r>
          </a:p>
          <a:p>
            <a:pPr lvl="1"/>
            <a:r>
              <a:rPr lang="en-GB" sz="2400" dirty="0"/>
              <a:t>no clear reason</a:t>
            </a:r>
          </a:p>
          <a:p>
            <a:pPr lvl="1"/>
            <a:endParaRPr lang="en-GB" sz="2400" dirty="0"/>
          </a:p>
          <a:p>
            <a:pPr marL="393192" lvl="1" indent="0">
              <a:buNone/>
            </a:pP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/>
              <a:t>Why not more?</a:t>
            </a:r>
          </a:p>
        </p:txBody>
      </p:sp>
    </p:spTree>
    <p:extLst>
      <p:ext uri="{BB962C8B-B14F-4D97-AF65-F5344CB8AC3E}">
        <p14:creationId xmlns:p14="http://schemas.microsoft.com/office/powerpoint/2010/main" val="3165886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Could we include RPS patients?</a:t>
            </a:r>
          </a:p>
          <a:p>
            <a:endParaRPr lang="en-GB" sz="2400" dirty="0"/>
          </a:p>
          <a:p>
            <a:r>
              <a:rPr lang="en-GB" sz="2400" dirty="0"/>
              <a:t>Arrange transfer of fresh tissue for patients having surgery / biopsy elsewhere</a:t>
            </a:r>
          </a:p>
          <a:p>
            <a:endParaRPr lang="en-GB" sz="2400" dirty="0"/>
          </a:p>
          <a:p>
            <a:r>
              <a:rPr lang="en-GB" sz="2400" dirty="0"/>
              <a:t>Reliably identifying extremity patients who need frozen core taken on resection specimen</a:t>
            </a:r>
          </a:p>
          <a:p>
            <a:endParaRPr lang="en-GB" sz="2400" dirty="0"/>
          </a:p>
          <a:p>
            <a:r>
              <a:rPr lang="en-GB" sz="2400" dirty="0"/>
              <a:t>Feeding back results to patients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Action points</a:t>
            </a:r>
          </a:p>
        </p:txBody>
      </p:sp>
    </p:spTree>
    <p:extLst>
      <p:ext uri="{BB962C8B-B14F-4D97-AF65-F5344CB8AC3E}">
        <p14:creationId xmlns:p14="http://schemas.microsoft.com/office/powerpoint/2010/main" val="3293122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</TotalTime>
  <Words>398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WGS Audit Aug 2020 – Oct 2023</vt:lpstr>
      <vt:lpstr>3 year update</vt:lpstr>
      <vt:lpstr>PowerPoint Presentation</vt:lpstr>
      <vt:lpstr>34 results returned (21 in last year)</vt:lpstr>
      <vt:lpstr>PowerPoint Presentation</vt:lpstr>
      <vt:lpstr>Why not more?</vt:lpstr>
      <vt:lpstr>Action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WGS Audit Aug 2020 – Jan 2021</dc:title>
  <dc:creator>Ayre, Gareth</dc:creator>
  <cp:lastModifiedBy>Gareth Ayre</cp:lastModifiedBy>
  <cp:revision>31</cp:revision>
  <dcterms:created xsi:type="dcterms:W3CDTF">2021-02-01T23:15:56Z</dcterms:created>
  <dcterms:modified xsi:type="dcterms:W3CDTF">2023-10-16T13:58:02Z</dcterms:modified>
</cp:coreProperties>
</file>